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8.xml" ContentType="application/vnd.openxmlformats-officedocument.theme+xml"/>
  <Override PartName="/ppt/slideLayouts/slideLayout24.xml" ContentType="application/vnd.openxmlformats-officedocument.presentationml.slideLayout+xml"/>
  <Override PartName="/ppt/theme/theme9.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0.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1.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2.xml" ContentType="application/vnd.openxmlformats-officedocument.theme+xml"/>
  <Override PartName="/ppt/slideLayouts/slideLayout4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6.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media/image21.jpg" ContentType="image/jpeg"/>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0.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1.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drawings/drawing3.xml" ContentType="application/vnd.openxmlformats-officedocument.drawingml.chartshapes+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12.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3.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4.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 id="2147483655" r:id="rId5"/>
    <p:sldMasterId id="2147483657" r:id="rId6"/>
    <p:sldMasterId id="2147483659" r:id="rId7"/>
    <p:sldMasterId id="2147483671" r:id="rId8"/>
    <p:sldMasterId id="2147483673" r:id="rId9"/>
    <p:sldMasterId id="2147483686" r:id="rId10"/>
    <p:sldMasterId id="2147483688" r:id="rId11"/>
    <p:sldMasterId id="2147483700" r:id="rId12"/>
    <p:sldMasterId id="2147483718" r:id="rId13"/>
    <p:sldMasterId id="2147483725" r:id="rId14"/>
    <p:sldMasterId id="2147483728" r:id="rId15"/>
    <p:sldMasterId id="2147483742" r:id="rId16"/>
  </p:sldMasterIdLst>
  <p:notesMasterIdLst>
    <p:notesMasterId r:id="rId75"/>
  </p:notesMasterIdLst>
  <p:sldIdLst>
    <p:sldId id="279" r:id="rId17"/>
    <p:sldId id="2239" r:id="rId18"/>
    <p:sldId id="2241" r:id="rId19"/>
    <p:sldId id="4263" r:id="rId20"/>
    <p:sldId id="4271" r:id="rId21"/>
    <p:sldId id="4267" r:id="rId22"/>
    <p:sldId id="4289" r:id="rId23"/>
    <p:sldId id="4285" r:id="rId24"/>
    <p:sldId id="2232" r:id="rId25"/>
    <p:sldId id="2255" r:id="rId26"/>
    <p:sldId id="4294" r:id="rId27"/>
    <p:sldId id="2233" r:id="rId28"/>
    <p:sldId id="4273" r:id="rId29"/>
    <p:sldId id="4288" r:id="rId30"/>
    <p:sldId id="4274" r:id="rId31"/>
    <p:sldId id="4284" r:id="rId32"/>
    <p:sldId id="4276" r:id="rId33"/>
    <p:sldId id="4291" r:id="rId34"/>
    <p:sldId id="4298" r:id="rId35"/>
    <p:sldId id="4283" r:id="rId36"/>
    <p:sldId id="4282" r:id="rId37"/>
    <p:sldId id="4290" r:id="rId38"/>
    <p:sldId id="4299" r:id="rId39"/>
    <p:sldId id="4281" r:id="rId40"/>
    <p:sldId id="4295" r:id="rId41"/>
    <p:sldId id="4275" r:id="rId42"/>
    <p:sldId id="4217" r:id="rId43"/>
    <p:sldId id="4222" r:id="rId44"/>
    <p:sldId id="4252" r:id="rId45"/>
    <p:sldId id="4238" r:id="rId46"/>
    <p:sldId id="4247" r:id="rId47"/>
    <p:sldId id="4203" r:id="rId48"/>
    <p:sldId id="4200" r:id="rId49"/>
    <p:sldId id="4201" r:id="rId50"/>
    <p:sldId id="4202" r:id="rId51"/>
    <p:sldId id="4205" r:id="rId52"/>
    <p:sldId id="4206" r:id="rId53"/>
    <p:sldId id="4207" r:id="rId54"/>
    <p:sldId id="4204" r:id="rId55"/>
    <p:sldId id="4208" r:id="rId56"/>
    <p:sldId id="4195" r:id="rId57"/>
    <p:sldId id="4253" r:id="rId58"/>
    <p:sldId id="4232" r:id="rId59"/>
    <p:sldId id="4192" r:id="rId60"/>
    <p:sldId id="4199" r:id="rId61"/>
    <p:sldId id="4224" r:id="rId62"/>
    <p:sldId id="4225" r:id="rId63"/>
    <p:sldId id="4235" r:id="rId64"/>
    <p:sldId id="4239" r:id="rId65"/>
    <p:sldId id="4240" r:id="rId66"/>
    <p:sldId id="4241" r:id="rId67"/>
    <p:sldId id="4242" r:id="rId68"/>
    <p:sldId id="4243" r:id="rId69"/>
    <p:sldId id="4244" r:id="rId70"/>
    <p:sldId id="4245" r:id="rId71"/>
    <p:sldId id="4246" r:id="rId72"/>
    <p:sldId id="4212" r:id="rId73"/>
    <p:sldId id="222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A5EB6F-4E11-4E50-AC1E-3CF80E127D41}">
          <p14:sldIdLst>
            <p14:sldId id="279"/>
            <p14:sldId id="2239"/>
            <p14:sldId id="2241"/>
            <p14:sldId id="4263"/>
            <p14:sldId id="4271"/>
            <p14:sldId id="4267"/>
            <p14:sldId id="4289"/>
            <p14:sldId id="4285"/>
            <p14:sldId id="2232"/>
            <p14:sldId id="2255"/>
            <p14:sldId id="4294"/>
            <p14:sldId id="2233"/>
            <p14:sldId id="4273"/>
            <p14:sldId id="4288"/>
            <p14:sldId id="4274"/>
            <p14:sldId id="4284"/>
            <p14:sldId id="4276"/>
            <p14:sldId id="4291"/>
            <p14:sldId id="4298"/>
            <p14:sldId id="4283"/>
            <p14:sldId id="4282"/>
            <p14:sldId id="4290"/>
            <p14:sldId id="4299"/>
            <p14:sldId id="4281"/>
            <p14:sldId id="4295"/>
            <p14:sldId id="4275"/>
            <p14:sldId id="4217"/>
            <p14:sldId id="4222"/>
            <p14:sldId id="4252"/>
            <p14:sldId id="4238"/>
            <p14:sldId id="4247"/>
            <p14:sldId id="4203"/>
            <p14:sldId id="4200"/>
            <p14:sldId id="4201"/>
            <p14:sldId id="4202"/>
            <p14:sldId id="4205"/>
            <p14:sldId id="4206"/>
            <p14:sldId id="4207"/>
            <p14:sldId id="4204"/>
            <p14:sldId id="4208"/>
            <p14:sldId id="4195"/>
            <p14:sldId id="4253"/>
            <p14:sldId id="4232"/>
            <p14:sldId id="4192"/>
            <p14:sldId id="4199"/>
            <p14:sldId id="4224"/>
            <p14:sldId id="4225"/>
            <p14:sldId id="4235"/>
            <p14:sldId id="4239"/>
            <p14:sldId id="4240"/>
            <p14:sldId id="4241"/>
            <p14:sldId id="4242"/>
            <p14:sldId id="4243"/>
            <p14:sldId id="4244"/>
            <p14:sldId id="4245"/>
            <p14:sldId id="4246"/>
            <p14:sldId id="4212"/>
            <p14:sldId id="2227"/>
          </p14:sldIdLst>
        </p14:section>
      </p14:sectionLst>
    </p:ex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shkumar" initials="NK" lastIdx="2" clrIdx="0">
    <p:extLst>
      <p:ext uri="{19B8F6BF-5375-455C-9EA6-DF929625EA0E}">
        <p15:presenceInfo xmlns:p15="http://schemas.microsoft.com/office/powerpoint/2012/main" userId="Nareshkumar" providerId="None"/>
      </p:ext>
    </p:extLst>
  </p:cmAuthor>
  <p:cmAuthor id="2" name="Geetika Gupta" initials="GG" lastIdx="11" clrIdx="1">
    <p:extLst>
      <p:ext uri="{19B8F6BF-5375-455C-9EA6-DF929625EA0E}">
        <p15:presenceInfo xmlns:p15="http://schemas.microsoft.com/office/powerpoint/2012/main" userId="S::Geetika.Gupta@mu-sigma.com::1dc8e70d-2378-4602-81f2-46fbbed11fd2" providerId="AD"/>
      </p:ext>
    </p:extLst>
  </p:cmAuthor>
  <p:cmAuthor id="3" name="Akshay Gandhi" initials="AG" lastIdx="2" clrIdx="2">
    <p:extLst>
      <p:ext uri="{19B8F6BF-5375-455C-9EA6-DF929625EA0E}">
        <p15:presenceInfo xmlns:p15="http://schemas.microsoft.com/office/powerpoint/2012/main" userId="S::Akshay.Gandhi@mu-sigma.com::afe37c68-cafc-41c0-ab4e-1125cc5f17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B26"/>
    <a:srgbClr val="B9BE10"/>
    <a:srgbClr val="F1B800"/>
    <a:srgbClr val="F1B700"/>
    <a:srgbClr val="FDBE0F"/>
    <a:srgbClr val="FEA900"/>
    <a:srgbClr val="D8262E"/>
    <a:srgbClr val="5A3C00"/>
    <a:srgbClr val="A97100"/>
    <a:srgbClr val="4BB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11498-9639-4B49-878B-1C6377590501}" v="1" dt="2020-04-27T17:20:06.6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5.xml"/><Relationship Id="rId82"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atika Katiyar" userId="b7eac852-33c8-41c3-b5e6-cfa24e2e35ae" providerId="ADAL" clId="{41511498-9639-4B49-878B-1C6377590501}"/>
    <pc:docChg chg="modSld">
      <pc:chgData name="Kratika Katiyar" userId="b7eac852-33c8-41c3-b5e6-cfa24e2e35ae" providerId="ADAL" clId="{41511498-9639-4B49-878B-1C6377590501}" dt="2020-04-27T17:20:06.604" v="0" actId="207"/>
      <pc:docMkLst>
        <pc:docMk/>
      </pc:docMkLst>
      <pc:sldChg chg="modSp">
        <pc:chgData name="Kratika Katiyar" userId="b7eac852-33c8-41c3-b5e6-cfa24e2e35ae" providerId="ADAL" clId="{41511498-9639-4B49-878B-1C6377590501}" dt="2020-04-27T17:20:06.604" v="0" actId="207"/>
        <pc:sldMkLst>
          <pc:docMk/>
          <pc:sldMk cId="3549404222" sldId="4276"/>
        </pc:sldMkLst>
        <pc:spChg chg="mod">
          <ac:chgData name="Kratika Katiyar" userId="b7eac852-33c8-41c3-b5e6-cfa24e2e35ae" providerId="ADAL" clId="{41511498-9639-4B49-878B-1C6377590501}" dt="2020-04-27T17:20:06.604" v="0" actId="207"/>
          <ac:spMkLst>
            <pc:docMk/>
            <pc:sldMk cId="3549404222" sldId="4276"/>
            <ac:spMk id="3" creationId="{52E2EB1E-83D1-45B2-9E56-0E8ED1B7CF8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Italy_SKU_TC_WD_Char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otal%20Category\france_totalcategory_ads_unscaled.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Banner\Banners%20WD%20Trend%20Graph%20Excel.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Banner\Banners%20WD%20Trend%20Graph%20Excel.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Banner\Banners%20WD%20Trend%20Graph%20Excel.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Banner\Banners%20WD%20Trend%20Graph%20Excel.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SKU\caramel_almond_seasalt.csv"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SKU\fruit_nutalmond_cocunut.csv"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SKU\nuts_spices_black_chocolate.csv"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SKU\roasted_nuts_honey_seasalt.csv"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ukey_result.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SKU\plus_choc_noir_cacahuet.csv"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chartUserShapes" Target="../drawings/drawing3.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Italy_SKU_TC_WD_Chart.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Italy_SKU_TC_WD_Char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Italy_SKU_TC_WD_Chart.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Italy_SKU_TC_WD_Chart.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58.xml"/><Relationship Id="rId1" Type="http://schemas.microsoft.com/office/2011/relationships/chartStyle" Target="style58.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arthikeyan.PTR\Desktop\KIND%20Activation%20Mix\France\Home\3.%20Modeling%20Codes\WD%20Analysis\Total%20Category\france_totalcategory_ads_unscaled.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kshay.gandhi\Desktop\KIND%20Sales%20Driver\Data\Italy\ADS\ADS_WD_ANOVA.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47796331782097"/>
          <c:y val="6.2643176881401724E-2"/>
          <c:w val="0.67492471940870513"/>
          <c:h val="0.71094594646877274"/>
        </c:manualLayout>
      </c:layout>
      <c:barChart>
        <c:barDir val="col"/>
        <c:grouping val="stacked"/>
        <c:varyColors val="0"/>
        <c:ser>
          <c:idx val="0"/>
          <c:order val="0"/>
          <c:tx>
            <c:strRef>
              <c:f>Sheet1!$B$1</c:f>
              <c:strCache>
                <c:ptCount val="1"/>
                <c:pt idx="0">
                  <c:v>Paid Media IG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"$"#,##0_);[Red]\("$"#,##0\)</c:formatCode>
                <c:ptCount val="1"/>
                <c:pt idx="0">
                  <c:v>68464</c:v>
                </c:pt>
              </c:numCache>
            </c:numRef>
          </c:val>
          <c:extLst>
            <c:ext xmlns:c16="http://schemas.microsoft.com/office/drawing/2014/chart" uri="{C3380CC4-5D6E-409C-BE32-E72D297353CC}">
              <c16:uniqueId val="{00000000-DA8B-480B-A36E-68ABD85CA177}"/>
            </c:ext>
          </c:extLst>
        </c:ser>
        <c:ser>
          <c:idx val="1"/>
          <c:order val="1"/>
          <c:tx>
            <c:strRef>
              <c:f>Sheet1!$C$1</c:f>
              <c:strCache>
                <c:ptCount val="1"/>
                <c:pt idx="0">
                  <c:v>Instore Demo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"$"#,##0_);[Red]\("$"#,##0\)</c:formatCode>
                <c:ptCount val="1"/>
                <c:pt idx="0">
                  <c:v>10512</c:v>
                </c:pt>
              </c:numCache>
            </c:numRef>
          </c:val>
          <c:extLst>
            <c:ext xmlns:c16="http://schemas.microsoft.com/office/drawing/2014/chart" uri="{C3380CC4-5D6E-409C-BE32-E72D297353CC}">
              <c16:uniqueId val="{00000001-DA8B-480B-A36E-68ABD85CA177}"/>
            </c:ext>
          </c:extLst>
        </c:ser>
        <c:ser>
          <c:idx val="2"/>
          <c:order val="2"/>
          <c:tx>
            <c:strRef>
              <c:f>Sheet1!$D$1</c:f>
              <c:strCache>
                <c:ptCount val="1"/>
                <c:pt idx="0">
                  <c:v>Owned Media IG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"$"#,##0_);[Red]\("$"#,##0\)</c:formatCode>
                <c:ptCount val="1"/>
                <c:pt idx="0">
                  <c:v>10512</c:v>
                </c:pt>
              </c:numCache>
            </c:numRef>
          </c:val>
          <c:extLst>
            <c:ext xmlns:c16="http://schemas.microsoft.com/office/drawing/2014/chart" uri="{C3380CC4-5D6E-409C-BE32-E72D297353CC}">
              <c16:uniqueId val="{00000002-DA8B-480B-A36E-68ABD85CA177}"/>
            </c:ext>
          </c:extLst>
        </c:ser>
        <c:ser>
          <c:idx val="3"/>
          <c:order val="3"/>
          <c:tx>
            <c:strRef>
              <c:f>Sheet1!$E$1</c:f>
              <c:strCache>
                <c:ptCount val="1"/>
                <c:pt idx="0">
                  <c:v>Event Sampling</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"$"#,##0_);[Red]\("$"#,##0\)</c:formatCode>
                <c:ptCount val="1"/>
                <c:pt idx="0">
                  <c:v>10512</c:v>
                </c:pt>
              </c:numCache>
            </c:numRef>
          </c:val>
          <c:extLst>
            <c:ext xmlns:c16="http://schemas.microsoft.com/office/drawing/2014/chart" uri="{C3380CC4-5D6E-409C-BE32-E72D297353CC}">
              <c16:uniqueId val="{00000003-DA8B-480B-A36E-68ABD85CA177}"/>
            </c:ext>
          </c:extLst>
        </c:ser>
        <c:dLbls>
          <c:dLblPos val="ctr"/>
          <c:showLegendKey val="0"/>
          <c:showVal val="1"/>
          <c:showCatName val="0"/>
          <c:showSerName val="0"/>
          <c:showPercent val="0"/>
          <c:showBubbleSize val="0"/>
        </c:dLbls>
        <c:gapWidth val="150"/>
        <c:overlap val="100"/>
        <c:axId val="337388543"/>
        <c:axId val="342177055"/>
      </c:barChart>
      <c:catAx>
        <c:axId val="337388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42177055"/>
        <c:crosses val="autoZero"/>
        <c:auto val="1"/>
        <c:lblAlgn val="ctr"/>
        <c:lblOffset val="100"/>
        <c:noMultiLvlLbl val="0"/>
      </c:catAx>
      <c:valAx>
        <c:axId val="342177055"/>
        <c:scaling>
          <c:orientation val="minMax"/>
        </c:scaling>
        <c:delete val="1"/>
        <c:axPos val="l"/>
        <c:numFmt formatCode="&quot;$&quot;#,##0_);[Red]\(&quot;$&quot;#,##0\)" sourceLinked="1"/>
        <c:majorTickMark val="none"/>
        <c:minorTickMark val="none"/>
        <c:tickLblPos val="nextTo"/>
        <c:crossAx val="337388543"/>
        <c:crosses val="autoZero"/>
        <c:crossBetween val="between"/>
      </c:valAx>
      <c:spPr>
        <a:noFill/>
        <a:ln>
          <a:noFill/>
        </a:ln>
        <a:effectLst/>
      </c:spPr>
    </c:plotArea>
    <c:legend>
      <c:legendPos val="b"/>
      <c:layout>
        <c:manualLayout>
          <c:xMode val="edge"/>
          <c:yMode val="edge"/>
          <c:x val="0.21222471660656433"/>
          <c:y val="0.79137196606871807"/>
          <c:w val="0.65083115808169745"/>
          <c:h val="0.16768197139493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[ADS_Italy_SKU_TC_WD_Chart.xlsx]Sheet1!PivotTable1</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of average unit sales with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345198359452079"/>
          <c:y val="0.15254322748552496"/>
          <c:w val="0.77011023014012236"/>
          <c:h val="0.62859657600720265"/>
        </c:manualLayout>
      </c:layout>
      <c:lineChart>
        <c:grouping val="standard"/>
        <c:varyColors val="0"/>
        <c:ser>
          <c:idx val="0"/>
          <c:order val="0"/>
          <c:tx>
            <c:strRef>
              <c:f>Sheet1!$B$3</c:f>
              <c:strCache>
                <c:ptCount val="1"/>
                <c:pt idx="0">
                  <c:v>Sum of Units</c:v>
                </c:pt>
              </c:strCache>
            </c:strRef>
          </c:tx>
          <c:spPr>
            <a:ln w="28575" cap="rnd">
              <a:solidFill>
                <a:schemeClr val="accent1"/>
              </a:solidFill>
              <a:round/>
            </a:ln>
            <a:effectLst/>
          </c:spPr>
          <c:marker>
            <c:symbol val="none"/>
          </c:marker>
          <c:cat>
            <c:strRef>
              <c:f>Sheet1!$A$4:$A$42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Sheet1!$B$4:$B$42</c:f>
              <c:numCache>
                <c:formatCode>General</c:formatCode>
                <c:ptCount val="38"/>
                <c:pt idx="0">
                  <c:v>1014</c:v>
                </c:pt>
                <c:pt idx="1">
                  <c:v>800</c:v>
                </c:pt>
                <c:pt idx="2">
                  <c:v>981</c:v>
                </c:pt>
                <c:pt idx="3">
                  <c:v>1236</c:v>
                </c:pt>
                <c:pt idx="4">
                  <c:v>1235</c:v>
                </c:pt>
                <c:pt idx="5">
                  <c:v>1320</c:v>
                </c:pt>
                <c:pt idx="6">
                  <c:v>1415</c:v>
                </c:pt>
                <c:pt idx="7">
                  <c:v>1420</c:v>
                </c:pt>
                <c:pt idx="8">
                  <c:v>1371</c:v>
                </c:pt>
                <c:pt idx="9">
                  <c:v>1293</c:v>
                </c:pt>
                <c:pt idx="10">
                  <c:v>1470.8</c:v>
                </c:pt>
                <c:pt idx="11">
                  <c:v>1730.3</c:v>
                </c:pt>
                <c:pt idx="12">
                  <c:v>6289.4000000000005</c:v>
                </c:pt>
                <c:pt idx="13">
                  <c:v>3269.3</c:v>
                </c:pt>
                <c:pt idx="14">
                  <c:v>3686.6000000000004</c:v>
                </c:pt>
                <c:pt idx="15">
                  <c:v>3594.5000000000005</c:v>
                </c:pt>
                <c:pt idx="16">
                  <c:v>3562.2</c:v>
                </c:pt>
                <c:pt idx="17">
                  <c:v>3432.7</c:v>
                </c:pt>
                <c:pt idx="18">
                  <c:v>3054.8999999999996</c:v>
                </c:pt>
                <c:pt idx="19">
                  <c:v>3652.9</c:v>
                </c:pt>
                <c:pt idx="20">
                  <c:v>4119.8</c:v>
                </c:pt>
                <c:pt idx="21">
                  <c:v>7315.6</c:v>
                </c:pt>
                <c:pt idx="22">
                  <c:v>9195.5000000000018</c:v>
                </c:pt>
                <c:pt idx="23">
                  <c:v>8425.4</c:v>
                </c:pt>
                <c:pt idx="24">
                  <c:v>7535.8000000000011</c:v>
                </c:pt>
                <c:pt idx="25">
                  <c:v>9820.1</c:v>
                </c:pt>
                <c:pt idx="26">
                  <c:v>9427.3000000000011</c:v>
                </c:pt>
                <c:pt idx="27">
                  <c:v>11606.300000000001</c:v>
                </c:pt>
                <c:pt idx="28">
                  <c:v>10853.699999999999</c:v>
                </c:pt>
                <c:pt idx="29">
                  <c:v>9853.6999999999989</c:v>
                </c:pt>
                <c:pt idx="30">
                  <c:v>9861.2000000000007</c:v>
                </c:pt>
                <c:pt idx="31">
                  <c:v>12838.900000000001</c:v>
                </c:pt>
                <c:pt idx="32">
                  <c:v>11011.2</c:v>
                </c:pt>
                <c:pt idx="33">
                  <c:v>12410.000000000002</c:v>
                </c:pt>
                <c:pt idx="34">
                  <c:v>10620.1</c:v>
                </c:pt>
                <c:pt idx="35">
                  <c:v>10096.800000000001</c:v>
                </c:pt>
                <c:pt idx="36">
                  <c:v>7367.7000000000007</c:v>
                </c:pt>
                <c:pt idx="37">
                  <c:v>5010.4000000000005</c:v>
                </c:pt>
              </c:numCache>
            </c:numRef>
          </c:val>
          <c:smooth val="0"/>
          <c:extLst>
            <c:ext xmlns:c16="http://schemas.microsoft.com/office/drawing/2014/chart" uri="{C3380CC4-5D6E-409C-BE32-E72D297353CC}">
              <c16:uniqueId val="{00000000-4FC0-40F3-8BD2-CE6B8C4AB7D8}"/>
            </c:ext>
          </c:extLst>
        </c:ser>
        <c:dLbls>
          <c:showLegendKey val="0"/>
          <c:showVal val="0"/>
          <c:showCatName val="0"/>
          <c:showSerName val="0"/>
          <c:showPercent val="0"/>
          <c:showBubbleSize val="0"/>
        </c:dLbls>
        <c:marker val="1"/>
        <c:smooth val="0"/>
        <c:axId val="1821857231"/>
        <c:axId val="1106353247"/>
      </c:lineChart>
      <c:lineChart>
        <c:grouping val="standard"/>
        <c:varyColors val="0"/>
        <c:ser>
          <c:idx val="1"/>
          <c:order val="1"/>
          <c:tx>
            <c:strRef>
              <c:f>Sheet1!$C$3</c:f>
              <c:strCache>
                <c:ptCount val="1"/>
                <c:pt idx="0">
                  <c:v>Average of WD</c:v>
                </c:pt>
              </c:strCache>
            </c:strRef>
          </c:tx>
          <c:spPr>
            <a:ln w="28575" cap="rnd">
              <a:solidFill>
                <a:schemeClr val="accent2"/>
              </a:solidFill>
              <a:round/>
            </a:ln>
            <a:effectLst/>
          </c:spPr>
          <c:marker>
            <c:symbol val="none"/>
          </c:marker>
          <c:cat>
            <c:strRef>
              <c:f>Sheet1!$A$4:$A$42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Sheet1!$C$4:$C$42</c:f>
              <c:numCache>
                <c:formatCode>General</c:formatCode>
                <c:ptCount val="38"/>
                <c:pt idx="0">
                  <c:v>4</c:v>
                </c:pt>
                <c:pt idx="1">
                  <c:v>4.5</c:v>
                </c:pt>
                <c:pt idx="2">
                  <c:v>5.25</c:v>
                </c:pt>
                <c:pt idx="3">
                  <c:v>6</c:v>
                </c:pt>
                <c:pt idx="4">
                  <c:v>6.25</c:v>
                </c:pt>
                <c:pt idx="5">
                  <c:v>6.5</c:v>
                </c:pt>
                <c:pt idx="6">
                  <c:v>5.75</c:v>
                </c:pt>
                <c:pt idx="7">
                  <c:v>5</c:v>
                </c:pt>
                <c:pt idx="8">
                  <c:v>4.5</c:v>
                </c:pt>
                <c:pt idx="9">
                  <c:v>4.5</c:v>
                </c:pt>
                <c:pt idx="10">
                  <c:v>4.5</c:v>
                </c:pt>
                <c:pt idx="11">
                  <c:v>5.2</c:v>
                </c:pt>
                <c:pt idx="12">
                  <c:v>6</c:v>
                </c:pt>
                <c:pt idx="13">
                  <c:v>4.5</c:v>
                </c:pt>
                <c:pt idx="14">
                  <c:v>4.666666666666667</c:v>
                </c:pt>
                <c:pt idx="15">
                  <c:v>5.333333333333333</c:v>
                </c:pt>
                <c:pt idx="16">
                  <c:v>5.833333333333333</c:v>
                </c:pt>
                <c:pt idx="17">
                  <c:v>5.5</c:v>
                </c:pt>
                <c:pt idx="18">
                  <c:v>5.666666666666667</c:v>
                </c:pt>
                <c:pt idx="19">
                  <c:v>6</c:v>
                </c:pt>
                <c:pt idx="20">
                  <c:v>6.666666666666667</c:v>
                </c:pt>
                <c:pt idx="21">
                  <c:v>8.3333333333333339</c:v>
                </c:pt>
                <c:pt idx="22">
                  <c:v>8.3333333333333339</c:v>
                </c:pt>
                <c:pt idx="23">
                  <c:v>8.3333333333333339</c:v>
                </c:pt>
                <c:pt idx="24">
                  <c:v>8.3333333333333339</c:v>
                </c:pt>
                <c:pt idx="25">
                  <c:v>8.3333333333333339</c:v>
                </c:pt>
                <c:pt idx="26">
                  <c:v>8.1666666666666661</c:v>
                </c:pt>
                <c:pt idx="27">
                  <c:v>9.8333333333333339</c:v>
                </c:pt>
                <c:pt idx="28">
                  <c:v>10</c:v>
                </c:pt>
                <c:pt idx="29">
                  <c:v>10</c:v>
                </c:pt>
                <c:pt idx="30">
                  <c:v>10.333333333333334</c:v>
                </c:pt>
                <c:pt idx="31">
                  <c:v>10.666666666666666</c:v>
                </c:pt>
                <c:pt idx="32">
                  <c:v>11</c:v>
                </c:pt>
                <c:pt idx="33">
                  <c:v>11.333333333333334</c:v>
                </c:pt>
                <c:pt idx="34">
                  <c:v>11.5</c:v>
                </c:pt>
                <c:pt idx="35">
                  <c:v>11.833333333333334</c:v>
                </c:pt>
                <c:pt idx="36">
                  <c:v>11.833333333333334</c:v>
                </c:pt>
                <c:pt idx="37">
                  <c:v>11.166666666666666</c:v>
                </c:pt>
              </c:numCache>
            </c:numRef>
          </c:val>
          <c:smooth val="0"/>
          <c:extLst>
            <c:ext xmlns:c16="http://schemas.microsoft.com/office/drawing/2014/chart" uri="{C3380CC4-5D6E-409C-BE32-E72D297353CC}">
              <c16:uniqueId val="{00000001-4FC0-40F3-8BD2-CE6B8C4AB7D8}"/>
            </c:ext>
          </c:extLst>
        </c:ser>
        <c:dLbls>
          <c:showLegendKey val="0"/>
          <c:showVal val="0"/>
          <c:showCatName val="0"/>
          <c:showSerName val="0"/>
          <c:showPercent val="0"/>
          <c:showBubbleSize val="0"/>
        </c:dLbls>
        <c:marker val="1"/>
        <c:smooth val="0"/>
        <c:axId val="1233314031"/>
        <c:axId val="1092705407"/>
      </c:lineChart>
      <c:catAx>
        <c:axId val="1821857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06353247"/>
        <c:crosses val="autoZero"/>
        <c:auto val="1"/>
        <c:lblAlgn val="ctr"/>
        <c:lblOffset val="100"/>
        <c:noMultiLvlLbl val="0"/>
      </c:catAx>
      <c:valAx>
        <c:axId val="110635324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900" b="0" i="0" baseline="0">
                    <a:effectLst/>
                  </a:rPr>
                  <a:t>Unit sales (average)</a:t>
                </a:r>
                <a:endParaRPr lang="en-US" sz="9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21857231"/>
        <c:crosses val="autoZero"/>
        <c:crossBetween val="between"/>
      </c:valAx>
      <c:valAx>
        <c:axId val="109270540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3314031"/>
        <c:crosses val="max"/>
        <c:crossBetween val="between"/>
      </c:valAx>
      <c:catAx>
        <c:axId val="1233314031"/>
        <c:scaling>
          <c:orientation val="minMax"/>
        </c:scaling>
        <c:delete val="1"/>
        <c:axPos val="b"/>
        <c:numFmt formatCode="General" sourceLinked="1"/>
        <c:majorTickMark val="out"/>
        <c:minorTickMark val="none"/>
        <c:tickLblPos val="nextTo"/>
        <c:crossAx val="1092705407"/>
        <c:crosses val="autoZero"/>
        <c:auto val="1"/>
        <c:lblAlgn val="ctr"/>
        <c:lblOffset val="100"/>
        <c:noMultiLvlLbl val="0"/>
      </c:catAx>
      <c:spPr>
        <a:noFill/>
        <a:ln>
          <a:noFill/>
        </a:ln>
        <a:effectLst/>
      </c:spPr>
    </c:plotArea>
    <c:legend>
      <c:legendPos val="r"/>
      <c:layout>
        <c:manualLayout>
          <c:xMode val="edge"/>
          <c:yMode val="edge"/>
          <c:x val="0.20859752799070622"/>
          <c:y val="0.92932579401991211"/>
          <c:w val="0.58574982621988858"/>
          <c:h val="6.48612026944907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Category'!$B$3:$B$7</c:f>
              <c:strCache>
                <c:ptCount val="5"/>
                <c:pt idx="0">
                  <c:v>01-05</c:v>
                </c:pt>
                <c:pt idx="1">
                  <c:v>05-10</c:v>
                </c:pt>
                <c:pt idx="2">
                  <c:v>10-15</c:v>
                </c:pt>
                <c:pt idx="3">
                  <c:v>15-20</c:v>
                </c:pt>
                <c:pt idx="4">
                  <c:v>20-25</c:v>
                </c:pt>
              </c:strCache>
            </c:strRef>
          </c:cat>
          <c:val>
            <c:numRef>
              <c:f>'Total Category'!$C$3:$C$7</c:f>
              <c:numCache>
                <c:formatCode>General</c:formatCode>
                <c:ptCount val="5"/>
                <c:pt idx="0">
                  <c:v>1415.4</c:v>
                </c:pt>
                <c:pt idx="1">
                  <c:v>3171.6669999999999</c:v>
                </c:pt>
                <c:pt idx="2">
                  <c:v>3809.6</c:v>
                </c:pt>
                <c:pt idx="3">
                  <c:v>10070.714</c:v>
                </c:pt>
                <c:pt idx="4">
                  <c:v>8890.75</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[WD-EDA.xlsx]WD!PivotTable1</c:name>
    <c:fmtId val="52"/>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0" i="0" baseline="0">
                <a:effectLst/>
              </a:rPr>
              <a:t>Trend of average unit sales with weighted distribution</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WD!$B$4</c:f>
              <c:strCache>
                <c:ptCount val="1"/>
                <c:pt idx="0">
                  <c:v>Sum of Units</c:v>
                </c:pt>
              </c:strCache>
            </c:strRef>
          </c:tx>
          <c:spPr>
            <a:ln w="28575" cap="rnd">
              <a:solidFill>
                <a:schemeClr val="accent1"/>
              </a:solidFill>
              <a:round/>
            </a:ln>
            <a:effectLst/>
          </c:spPr>
          <c:marker>
            <c:symbol val="none"/>
          </c:marker>
          <c:cat>
            <c:strRef>
              <c:f>WD!$A$5:$A$36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WD!$B$5:$B$36</c:f>
              <c:numCache>
                <c:formatCode>General</c:formatCode>
                <c:ptCount val="31"/>
                <c:pt idx="0">
                  <c:v>701</c:v>
                </c:pt>
                <c:pt idx="1">
                  <c:v>1270</c:v>
                </c:pt>
                <c:pt idx="2">
                  <c:v>1513</c:v>
                </c:pt>
                <c:pt idx="3">
                  <c:v>1691</c:v>
                </c:pt>
                <c:pt idx="4">
                  <c:v>1902</c:v>
                </c:pt>
                <c:pt idx="5">
                  <c:v>2375</c:v>
                </c:pt>
                <c:pt idx="6">
                  <c:v>2931</c:v>
                </c:pt>
                <c:pt idx="7">
                  <c:v>2919</c:v>
                </c:pt>
                <c:pt idx="8">
                  <c:v>3112</c:v>
                </c:pt>
                <c:pt idx="9">
                  <c:v>3665</c:v>
                </c:pt>
                <c:pt idx="10">
                  <c:v>4854</c:v>
                </c:pt>
                <c:pt idx="11">
                  <c:v>4456</c:v>
                </c:pt>
                <c:pt idx="12">
                  <c:v>4251</c:v>
                </c:pt>
                <c:pt idx="13">
                  <c:v>5970</c:v>
                </c:pt>
                <c:pt idx="14">
                  <c:v>8231</c:v>
                </c:pt>
                <c:pt idx="15">
                  <c:v>8449</c:v>
                </c:pt>
                <c:pt idx="16">
                  <c:v>7789</c:v>
                </c:pt>
                <c:pt idx="17">
                  <c:v>7879</c:v>
                </c:pt>
                <c:pt idx="18">
                  <c:v>8443</c:v>
                </c:pt>
                <c:pt idx="19">
                  <c:v>9690</c:v>
                </c:pt>
                <c:pt idx="20">
                  <c:v>10747</c:v>
                </c:pt>
                <c:pt idx="21">
                  <c:v>11062</c:v>
                </c:pt>
                <c:pt idx="22">
                  <c:v>11094</c:v>
                </c:pt>
                <c:pt idx="23">
                  <c:v>12695</c:v>
                </c:pt>
                <c:pt idx="24">
                  <c:v>13194</c:v>
                </c:pt>
                <c:pt idx="25">
                  <c:v>12155</c:v>
                </c:pt>
                <c:pt idx="26">
                  <c:v>11877</c:v>
                </c:pt>
                <c:pt idx="27">
                  <c:v>10804</c:v>
                </c:pt>
                <c:pt idx="28">
                  <c:v>9087</c:v>
                </c:pt>
                <c:pt idx="29">
                  <c:v>8653</c:v>
                </c:pt>
                <c:pt idx="30">
                  <c:v>8734</c:v>
                </c:pt>
              </c:numCache>
            </c:numRef>
          </c:val>
          <c:smooth val="0"/>
          <c:extLst>
            <c:ext xmlns:c16="http://schemas.microsoft.com/office/drawing/2014/chart" uri="{C3380CC4-5D6E-409C-BE32-E72D297353CC}">
              <c16:uniqueId val="{00000000-8A22-4719-8F70-87E5BA81B183}"/>
            </c:ext>
          </c:extLst>
        </c:ser>
        <c:dLbls>
          <c:showLegendKey val="0"/>
          <c:showVal val="0"/>
          <c:showCatName val="0"/>
          <c:showSerName val="0"/>
          <c:showPercent val="0"/>
          <c:showBubbleSize val="0"/>
        </c:dLbls>
        <c:marker val="1"/>
        <c:smooth val="0"/>
        <c:axId val="342175712"/>
        <c:axId val="326461536"/>
      </c:lineChart>
      <c:lineChart>
        <c:grouping val="standard"/>
        <c:varyColors val="0"/>
        <c:ser>
          <c:idx val="1"/>
          <c:order val="1"/>
          <c:tx>
            <c:strRef>
              <c:f>WD!$C$4</c:f>
              <c:strCache>
                <c:ptCount val="1"/>
                <c:pt idx="0">
                  <c:v>Average of WD</c:v>
                </c:pt>
              </c:strCache>
            </c:strRef>
          </c:tx>
          <c:spPr>
            <a:ln w="28575" cap="rnd">
              <a:solidFill>
                <a:schemeClr val="accent2"/>
              </a:solidFill>
              <a:round/>
            </a:ln>
            <a:effectLst/>
          </c:spPr>
          <c:marker>
            <c:symbol val="none"/>
          </c:marker>
          <c:cat>
            <c:strRef>
              <c:f>WD!$A$5:$A$36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WD!$C$5:$C$36</c:f>
              <c:numCache>
                <c:formatCode>General</c:formatCode>
                <c:ptCount val="31"/>
                <c:pt idx="0">
                  <c:v>1.47519</c:v>
                </c:pt>
                <c:pt idx="1">
                  <c:v>2.4839363636363601</c:v>
                </c:pt>
                <c:pt idx="2">
                  <c:v>2.89231818181818</c:v>
                </c:pt>
                <c:pt idx="3">
                  <c:v>2.8872916666666701</c:v>
                </c:pt>
                <c:pt idx="4">
                  <c:v>3.6384833333333302</c:v>
                </c:pt>
                <c:pt idx="5">
                  <c:v>10.3575133333333</c:v>
                </c:pt>
                <c:pt idx="6">
                  <c:v>8.6670133333333297</c:v>
                </c:pt>
                <c:pt idx="7">
                  <c:v>8.9877733333333296</c:v>
                </c:pt>
                <c:pt idx="8">
                  <c:v>10.063879999999999</c:v>
                </c:pt>
                <c:pt idx="9">
                  <c:v>8.8900199999999998</c:v>
                </c:pt>
                <c:pt idx="10">
                  <c:v>10.765560000000001</c:v>
                </c:pt>
                <c:pt idx="11">
                  <c:v>10.999193333333301</c:v>
                </c:pt>
                <c:pt idx="12">
                  <c:v>11.44056</c:v>
                </c:pt>
                <c:pt idx="13">
                  <c:v>16.8710666666667</c:v>
                </c:pt>
                <c:pt idx="14">
                  <c:v>23.268044444444399</c:v>
                </c:pt>
                <c:pt idx="15">
                  <c:v>23.546016666666699</c:v>
                </c:pt>
                <c:pt idx="16">
                  <c:v>22.925322222222199</c:v>
                </c:pt>
                <c:pt idx="17">
                  <c:v>18.1269833333333</c:v>
                </c:pt>
                <c:pt idx="18">
                  <c:v>16.698783333333299</c:v>
                </c:pt>
                <c:pt idx="19">
                  <c:v>17.5834222222222</c:v>
                </c:pt>
                <c:pt idx="20">
                  <c:v>16.524644444444402</c:v>
                </c:pt>
                <c:pt idx="21">
                  <c:v>18.5533055555556</c:v>
                </c:pt>
                <c:pt idx="22">
                  <c:v>20.6356</c:v>
                </c:pt>
                <c:pt idx="23">
                  <c:v>19.722483333333301</c:v>
                </c:pt>
                <c:pt idx="24">
                  <c:v>15.5892111111111</c:v>
                </c:pt>
                <c:pt idx="25">
                  <c:v>18.060794444444401</c:v>
                </c:pt>
                <c:pt idx="26">
                  <c:v>17.215327777777802</c:v>
                </c:pt>
                <c:pt idx="27">
                  <c:v>16.843611111111102</c:v>
                </c:pt>
                <c:pt idx="28">
                  <c:v>18.655833333333302</c:v>
                </c:pt>
                <c:pt idx="29">
                  <c:v>18.709311111111099</c:v>
                </c:pt>
                <c:pt idx="30">
                  <c:v>19.5814555555556</c:v>
                </c:pt>
              </c:numCache>
            </c:numRef>
          </c:val>
          <c:smooth val="0"/>
          <c:extLst>
            <c:ext xmlns:c16="http://schemas.microsoft.com/office/drawing/2014/chart" uri="{C3380CC4-5D6E-409C-BE32-E72D297353CC}">
              <c16:uniqueId val="{00000001-8A22-4719-8F70-87E5BA81B183}"/>
            </c:ext>
          </c:extLst>
        </c:ser>
        <c:dLbls>
          <c:showLegendKey val="0"/>
          <c:showVal val="0"/>
          <c:showCatName val="0"/>
          <c:showSerName val="0"/>
          <c:showPercent val="0"/>
          <c:showBubbleSize val="0"/>
        </c:dLbls>
        <c:marker val="1"/>
        <c:smooth val="0"/>
        <c:axId val="513467936"/>
        <c:axId val="650155072"/>
      </c:lineChart>
      <c:catAx>
        <c:axId val="34217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6461536"/>
        <c:crosses val="autoZero"/>
        <c:auto val="1"/>
        <c:lblAlgn val="ctr"/>
        <c:lblOffset val="100"/>
        <c:noMultiLvlLbl val="0"/>
      </c:catAx>
      <c:valAx>
        <c:axId val="32646153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42175712"/>
        <c:crosses val="autoZero"/>
        <c:crossBetween val="between"/>
      </c:valAx>
      <c:valAx>
        <c:axId val="65015507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3467936"/>
        <c:crosses val="max"/>
        <c:crossBetween val="between"/>
      </c:valAx>
      <c:catAx>
        <c:axId val="513467936"/>
        <c:scaling>
          <c:orientation val="minMax"/>
        </c:scaling>
        <c:delete val="1"/>
        <c:axPos val="b"/>
        <c:numFmt formatCode="General" sourceLinked="1"/>
        <c:majorTickMark val="out"/>
        <c:minorTickMark val="none"/>
        <c:tickLblPos val="nextTo"/>
        <c:crossAx val="650155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136671797738142"/>
          <c:y val="0.12208765871242713"/>
          <c:w val="0.84497876596574006"/>
          <c:h val="0.62709357333247628"/>
        </c:manualLayout>
      </c:layout>
      <c:barChart>
        <c:barDir val="col"/>
        <c:grouping val="clustered"/>
        <c:varyColors val="0"/>
        <c:ser>
          <c:idx val="0"/>
          <c:order val="0"/>
          <c:tx>
            <c:strRef>
              <c:f>'total category'!$C$2</c:f>
              <c:strCache>
                <c:ptCount val="1"/>
                <c:pt idx="0">
                  <c:v>Units Sold</c:v>
                </c:pt>
              </c:strCache>
            </c:strRef>
          </c:tx>
          <c:spPr>
            <a:solidFill>
              <a:schemeClr val="accent1"/>
            </a:solidFill>
            <a:ln>
              <a:noFill/>
            </a:ln>
            <a:effectLst/>
          </c:spPr>
          <c:invertIfNegative val="0"/>
          <c:cat>
            <c:strRef>
              <c:f>'total category'!$B$3:$B$10</c:f>
              <c:strCache>
                <c:ptCount val="8"/>
                <c:pt idx="0">
                  <c:v>(5 - 10)</c:v>
                </c:pt>
                <c:pt idx="1">
                  <c:v>(10 - 15)</c:v>
                </c:pt>
                <c:pt idx="2">
                  <c:v>(15 - 20)</c:v>
                </c:pt>
                <c:pt idx="3">
                  <c:v>(20 - 25)</c:v>
                </c:pt>
                <c:pt idx="4">
                  <c:v>(25 - 30)</c:v>
                </c:pt>
                <c:pt idx="5">
                  <c:v>(30 - 35)</c:v>
                </c:pt>
                <c:pt idx="6">
                  <c:v>(35 - 40)</c:v>
                </c:pt>
                <c:pt idx="7">
                  <c:v>more than 40</c:v>
                </c:pt>
              </c:strCache>
            </c:strRef>
          </c:cat>
          <c:val>
            <c:numRef>
              <c:f>'total category'!$C$3:$C$10</c:f>
              <c:numCache>
                <c:formatCode>General</c:formatCode>
                <c:ptCount val="8"/>
                <c:pt idx="0">
                  <c:v>1449</c:v>
                </c:pt>
                <c:pt idx="1">
                  <c:v>2368</c:v>
                </c:pt>
                <c:pt idx="2">
                  <c:v>2915</c:v>
                </c:pt>
                <c:pt idx="3">
                  <c:v>4385</c:v>
                </c:pt>
                <c:pt idx="4">
                  <c:v>5085</c:v>
                </c:pt>
                <c:pt idx="5">
                  <c:v>6449</c:v>
                </c:pt>
                <c:pt idx="6">
                  <c:v>6481</c:v>
                </c:pt>
                <c:pt idx="7">
                  <c:v>8270</c:v>
                </c:pt>
              </c:numCache>
            </c:numRef>
          </c:val>
          <c:extLst>
            <c:ext xmlns:c16="http://schemas.microsoft.com/office/drawing/2014/chart" uri="{C3380CC4-5D6E-409C-BE32-E72D297353CC}">
              <c16:uniqueId val="{00000000-3FC1-4147-B45D-B294932CA654}"/>
            </c:ext>
          </c:extLst>
        </c:ser>
        <c:dLbls>
          <c:showLegendKey val="0"/>
          <c:showVal val="0"/>
          <c:showCatName val="0"/>
          <c:showSerName val="0"/>
          <c:showPercent val="0"/>
          <c:showBubbleSize val="0"/>
        </c:dLbls>
        <c:gapWidth val="219"/>
        <c:overlap val="-27"/>
        <c:axId val="1784592463"/>
        <c:axId val="1838923535"/>
      </c:barChart>
      <c:catAx>
        <c:axId val="17845924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8923535"/>
        <c:crosses val="autoZero"/>
        <c:auto val="1"/>
        <c:lblAlgn val="ctr"/>
        <c:lblOffset val="100"/>
        <c:noMultiLvlLbl val="0"/>
      </c:catAx>
      <c:valAx>
        <c:axId val="183892353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84592463"/>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[france_totalcategory_ads_unscaled.csv]Sheet1!PivotTable7</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837587449323542"/>
          <c:y val="0.12837472876205602"/>
          <c:w val="0.73607509457633857"/>
          <c:h val="0.61705401121134107"/>
        </c:manualLayout>
      </c:layout>
      <c:lineChart>
        <c:grouping val="standard"/>
        <c:varyColors val="0"/>
        <c:ser>
          <c:idx val="0"/>
          <c:order val="0"/>
          <c:tx>
            <c:strRef>
              <c:f>Sheet1!$B$3</c:f>
              <c:strCache>
                <c:ptCount val="1"/>
                <c:pt idx="0">
                  <c:v>Sum of units_sold</c:v>
                </c:pt>
              </c:strCache>
            </c:strRef>
          </c:tx>
          <c:spPr>
            <a:ln w="28575" cap="rnd">
              <a:solidFill>
                <a:schemeClr val="accent1"/>
              </a:solidFill>
              <a:round/>
            </a:ln>
            <a:effectLst/>
          </c:spPr>
          <c:marker>
            <c:symbol val="none"/>
          </c:marker>
          <c:cat>
            <c:strRef>
              <c:f>Sheet1!$A$4:$A$56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Sheet1!$B$4:$B$56</c:f>
              <c:numCache>
                <c:formatCode>General</c:formatCode>
                <c:ptCount val="52"/>
                <c:pt idx="0">
                  <c:v>996</c:v>
                </c:pt>
                <c:pt idx="1">
                  <c:v>1292</c:v>
                </c:pt>
                <c:pt idx="2">
                  <c:v>1629</c:v>
                </c:pt>
                <c:pt idx="3">
                  <c:v>1533</c:v>
                </c:pt>
                <c:pt idx="4">
                  <c:v>1498</c:v>
                </c:pt>
                <c:pt idx="5">
                  <c:v>1565</c:v>
                </c:pt>
                <c:pt idx="6">
                  <c:v>1431.5</c:v>
                </c:pt>
                <c:pt idx="7">
                  <c:v>1166</c:v>
                </c:pt>
                <c:pt idx="8">
                  <c:v>1046</c:v>
                </c:pt>
                <c:pt idx="9">
                  <c:v>1105</c:v>
                </c:pt>
                <c:pt idx="10">
                  <c:v>965</c:v>
                </c:pt>
                <c:pt idx="11">
                  <c:v>925.7</c:v>
                </c:pt>
                <c:pt idx="12">
                  <c:v>793.2</c:v>
                </c:pt>
                <c:pt idx="13">
                  <c:v>1653.5</c:v>
                </c:pt>
                <c:pt idx="14">
                  <c:v>2245.3000000000002</c:v>
                </c:pt>
                <c:pt idx="15">
                  <c:v>2492.5</c:v>
                </c:pt>
                <c:pt idx="16">
                  <c:v>2404</c:v>
                </c:pt>
                <c:pt idx="17">
                  <c:v>3082.5</c:v>
                </c:pt>
                <c:pt idx="18">
                  <c:v>3260</c:v>
                </c:pt>
                <c:pt idx="19">
                  <c:v>3448</c:v>
                </c:pt>
                <c:pt idx="20">
                  <c:v>3618.9</c:v>
                </c:pt>
                <c:pt idx="21">
                  <c:v>3651</c:v>
                </c:pt>
                <c:pt idx="22">
                  <c:v>4040.4</c:v>
                </c:pt>
                <c:pt idx="23">
                  <c:v>4578</c:v>
                </c:pt>
                <c:pt idx="24">
                  <c:v>4387</c:v>
                </c:pt>
                <c:pt idx="25">
                  <c:v>5206.1000000000004</c:v>
                </c:pt>
                <c:pt idx="26">
                  <c:v>6152.6</c:v>
                </c:pt>
                <c:pt idx="27">
                  <c:v>5532</c:v>
                </c:pt>
                <c:pt idx="28">
                  <c:v>5135</c:v>
                </c:pt>
                <c:pt idx="29">
                  <c:v>5041</c:v>
                </c:pt>
                <c:pt idx="30">
                  <c:v>5282.9</c:v>
                </c:pt>
                <c:pt idx="31">
                  <c:v>4984</c:v>
                </c:pt>
                <c:pt idx="32">
                  <c:v>4384</c:v>
                </c:pt>
                <c:pt idx="33">
                  <c:v>4344</c:v>
                </c:pt>
                <c:pt idx="34">
                  <c:v>4999</c:v>
                </c:pt>
                <c:pt idx="35">
                  <c:v>6066.4</c:v>
                </c:pt>
                <c:pt idx="36">
                  <c:v>5726</c:v>
                </c:pt>
                <c:pt idx="37">
                  <c:v>5600</c:v>
                </c:pt>
                <c:pt idx="38">
                  <c:v>6481.4</c:v>
                </c:pt>
                <c:pt idx="39">
                  <c:v>8498.7999999999993</c:v>
                </c:pt>
                <c:pt idx="40">
                  <c:v>8406.2999999999993</c:v>
                </c:pt>
                <c:pt idx="41">
                  <c:v>8827.1</c:v>
                </c:pt>
                <c:pt idx="42">
                  <c:v>8427.9</c:v>
                </c:pt>
                <c:pt idx="43">
                  <c:v>8319</c:v>
                </c:pt>
                <c:pt idx="44">
                  <c:v>10064</c:v>
                </c:pt>
                <c:pt idx="45">
                  <c:v>9050</c:v>
                </c:pt>
                <c:pt idx="46">
                  <c:v>8761.2000000000007</c:v>
                </c:pt>
                <c:pt idx="47">
                  <c:v>8738.2999999999993</c:v>
                </c:pt>
                <c:pt idx="48">
                  <c:v>8829</c:v>
                </c:pt>
                <c:pt idx="49">
                  <c:v>8906</c:v>
                </c:pt>
                <c:pt idx="50">
                  <c:v>8118.2</c:v>
                </c:pt>
                <c:pt idx="51">
                  <c:v>5767.8</c:v>
                </c:pt>
              </c:numCache>
            </c:numRef>
          </c:val>
          <c:smooth val="0"/>
          <c:extLst>
            <c:ext xmlns:c16="http://schemas.microsoft.com/office/drawing/2014/chart" uri="{C3380CC4-5D6E-409C-BE32-E72D297353CC}">
              <c16:uniqueId val="{00000000-621C-461F-A205-0F45B68A41F9}"/>
            </c:ext>
          </c:extLst>
        </c:ser>
        <c:dLbls>
          <c:showLegendKey val="0"/>
          <c:showVal val="0"/>
          <c:showCatName val="0"/>
          <c:showSerName val="0"/>
          <c:showPercent val="0"/>
          <c:showBubbleSize val="0"/>
        </c:dLbls>
        <c:marker val="1"/>
        <c:smooth val="0"/>
        <c:axId val="1796891151"/>
        <c:axId val="1718799727"/>
      </c:lineChart>
      <c:lineChart>
        <c:grouping val="standard"/>
        <c:varyColors val="0"/>
        <c:ser>
          <c:idx val="1"/>
          <c:order val="1"/>
          <c:tx>
            <c:strRef>
              <c:f>Sheet1!$C$3</c:f>
              <c:strCache>
                <c:ptCount val="1"/>
                <c:pt idx="0">
                  <c:v>Average of weighted_distribution</c:v>
                </c:pt>
              </c:strCache>
            </c:strRef>
          </c:tx>
          <c:spPr>
            <a:ln w="28575" cap="rnd">
              <a:solidFill>
                <a:schemeClr val="accent2"/>
              </a:solidFill>
              <a:round/>
            </a:ln>
            <a:effectLst/>
          </c:spPr>
          <c:marker>
            <c:symbol val="none"/>
          </c:marker>
          <c:cat>
            <c:strRef>
              <c:f>Sheet1!$A$4:$A$56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Sheet1!$C$4:$C$56</c:f>
              <c:numCache>
                <c:formatCode>General</c:formatCode>
                <c:ptCount val="52"/>
                <c:pt idx="0">
                  <c:v>5.875</c:v>
                </c:pt>
                <c:pt idx="1">
                  <c:v>6.85</c:v>
                </c:pt>
                <c:pt idx="2">
                  <c:v>7.45</c:v>
                </c:pt>
                <c:pt idx="3">
                  <c:v>5.625</c:v>
                </c:pt>
                <c:pt idx="4">
                  <c:v>5.0625</c:v>
                </c:pt>
                <c:pt idx="5">
                  <c:v>5.125</c:v>
                </c:pt>
                <c:pt idx="6">
                  <c:v>5.1041666670000003</c:v>
                </c:pt>
                <c:pt idx="7">
                  <c:v>4.5583333330000002</c:v>
                </c:pt>
                <c:pt idx="8">
                  <c:v>4.25</c:v>
                </c:pt>
                <c:pt idx="9">
                  <c:v>4.55</c:v>
                </c:pt>
                <c:pt idx="10">
                  <c:v>3.9</c:v>
                </c:pt>
                <c:pt idx="11">
                  <c:v>3.15</c:v>
                </c:pt>
                <c:pt idx="12">
                  <c:v>3.266666667</c:v>
                </c:pt>
                <c:pt idx="13">
                  <c:v>7.9249999999999998</c:v>
                </c:pt>
                <c:pt idx="14">
                  <c:v>12.858333330000001</c:v>
                </c:pt>
                <c:pt idx="15">
                  <c:v>14.7</c:v>
                </c:pt>
                <c:pt idx="16">
                  <c:v>15.8</c:v>
                </c:pt>
                <c:pt idx="17">
                  <c:v>16.983333330000001</c:v>
                </c:pt>
                <c:pt idx="18">
                  <c:v>19.149999999999999</c:v>
                </c:pt>
                <c:pt idx="19">
                  <c:v>20.68333333</c:v>
                </c:pt>
                <c:pt idx="20">
                  <c:v>20.983333330000001</c:v>
                </c:pt>
                <c:pt idx="21">
                  <c:v>20.75</c:v>
                </c:pt>
                <c:pt idx="22">
                  <c:v>22.43333333</c:v>
                </c:pt>
                <c:pt idx="23">
                  <c:v>20.125</c:v>
                </c:pt>
                <c:pt idx="24">
                  <c:v>20.916666670000001</c:v>
                </c:pt>
                <c:pt idx="25">
                  <c:v>23.458333329999999</c:v>
                </c:pt>
                <c:pt idx="26">
                  <c:v>24.2</c:v>
                </c:pt>
                <c:pt idx="27">
                  <c:v>27.81666667</c:v>
                </c:pt>
                <c:pt idx="28">
                  <c:v>27.81666667</c:v>
                </c:pt>
                <c:pt idx="29">
                  <c:v>28.166666670000001</c:v>
                </c:pt>
                <c:pt idx="30">
                  <c:v>28.4</c:v>
                </c:pt>
                <c:pt idx="31">
                  <c:v>28.333333329999999</c:v>
                </c:pt>
                <c:pt idx="32">
                  <c:v>27.483333330000001</c:v>
                </c:pt>
                <c:pt idx="33">
                  <c:v>27.68333333</c:v>
                </c:pt>
                <c:pt idx="34">
                  <c:v>28.366666670000001</c:v>
                </c:pt>
                <c:pt idx="35">
                  <c:v>28.56666667</c:v>
                </c:pt>
                <c:pt idx="36">
                  <c:v>39</c:v>
                </c:pt>
                <c:pt idx="37">
                  <c:v>40.688888890000001</c:v>
                </c:pt>
                <c:pt idx="38">
                  <c:v>32.633333329999999</c:v>
                </c:pt>
                <c:pt idx="39">
                  <c:v>35.633333329999999</c:v>
                </c:pt>
                <c:pt idx="40">
                  <c:v>41.475000000000001</c:v>
                </c:pt>
                <c:pt idx="41">
                  <c:v>44.475000000000001</c:v>
                </c:pt>
                <c:pt idx="42">
                  <c:v>47.4</c:v>
                </c:pt>
                <c:pt idx="43">
                  <c:v>46.85</c:v>
                </c:pt>
                <c:pt idx="44">
                  <c:v>49.575000000000003</c:v>
                </c:pt>
                <c:pt idx="45">
                  <c:v>49.325000000000003</c:v>
                </c:pt>
                <c:pt idx="46">
                  <c:v>50.174999999999997</c:v>
                </c:pt>
                <c:pt idx="47">
                  <c:v>50.1</c:v>
                </c:pt>
                <c:pt idx="48">
                  <c:v>53.016666669999999</c:v>
                </c:pt>
                <c:pt idx="49">
                  <c:v>46.116666670000001</c:v>
                </c:pt>
                <c:pt idx="50">
                  <c:v>44.654166670000002</c:v>
                </c:pt>
                <c:pt idx="51">
                  <c:v>39.612499999999997</c:v>
                </c:pt>
              </c:numCache>
            </c:numRef>
          </c:val>
          <c:smooth val="0"/>
          <c:extLst>
            <c:ext xmlns:c16="http://schemas.microsoft.com/office/drawing/2014/chart" uri="{C3380CC4-5D6E-409C-BE32-E72D297353CC}">
              <c16:uniqueId val="{00000001-621C-461F-A205-0F45B68A41F9}"/>
            </c:ext>
          </c:extLst>
        </c:ser>
        <c:dLbls>
          <c:showLegendKey val="0"/>
          <c:showVal val="0"/>
          <c:showCatName val="0"/>
          <c:showSerName val="0"/>
          <c:showPercent val="0"/>
          <c:showBubbleSize val="0"/>
        </c:dLbls>
        <c:marker val="1"/>
        <c:smooth val="0"/>
        <c:axId val="1831278335"/>
        <c:axId val="1838324911"/>
      </c:lineChart>
      <c:catAx>
        <c:axId val="1796891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18799727"/>
        <c:crosses val="autoZero"/>
        <c:auto val="1"/>
        <c:lblAlgn val="ctr"/>
        <c:lblOffset val="100"/>
        <c:noMultiLvlLbl val="0"/>
      </c:catAx>
      <c:valAx>
        <c:axId val="17187997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96891151"/>
        <c:crosses val="autoZero"/>
        <c:crossBetween val="between"/>
      </c:valAx>
      <c:valAx>
        <c:axId val="183832491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1278335"/>
        <c:crosses val="max"/>
        <c:crossBetween val="between"/>
      </c:valAx>
      <c:catAx>
        <c:axId val="1831278335"/>
        <c:scaling>
          <c:orientation val="minMax"/>
        </c:scaling>
        <c:delete val="1"/>
        <c:axPos val="b"/>
        <c:numFmt formatCode="General" sourceLinked="1"/>
        <c:majorTickMark val="out"/>
        <c:minorTickMark val="none"/>
        <c:tickLblPos val="nextTo"/>
        <c:crossAx val="1838324911"/>
        <c:crosses val="autoZero"/>
        <c:auto val="1"/>
        <c:lblAlgn val="ctr"/>
        <c:lblOffset val="100"/>
        <c:noMultiLvlLbl val="0"/>
      </c:catAx>
      <c:spPr>
        <a:noFill/>
        <a:ln>
          <a:noFill/>
        </a:ln>
        <a:effectLst/>
      </c:spPr>
    </c:plotArea>
    <c:legend>
      <c:legendPos val="r"/>
      <c:layout>
        <c:manualLayout>
          <c:xMode val="edge"/>
          <c:yMode val="edge"/>
          <c:x val="0.23299021021363739"/>
          <c:y val="0.84932699814111934"/>
          <c:w val="0.5928265351857116"/>
          <c:h val="0.111094292832268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Average units sold across weighted distribution range</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026825393325003"/>
          <c:y val="0.16321936914493795"/>
          <c:w val="0.80320134769364704"/>
          <c:h val="0.56513067816156493"/>
        </c:manualLayout>
      </c:layout>
      <c:barChart>
        <c:barDir val="col"/>
        <c:grouping val="clustered"/>
        <c:varyColors val="0"/>
        <c:ser>
          <c:idx val="0"/>
          <c:order val="0"/>
          <c:spPr>
            <a:solidFill>
              <a:schemeClr val="accent1"/>
            </a:solidFill>
            <a:ln>
              <a:noFill/>
            </a:ln>
            <a:effectLst/>
          </c:spPr>
          <c:invertIfNegative val="0"/>
          <c:cat>
            <c:strRef>
              <c:f>auchan!$B$3:$B$12</c:f>
              <c:strCache>
                <c:ptCount val="10"/>
                <c:pt idx="0">
                  <c:v>(0 - 10)</c:v>
                </c:pt>
                <c:pt idx="1">
                  <c:v>(10 - 20)</c:v>
                </c:pt>
                <c:pt idx="2">
                  <c:v>(20 - 30)</c:v>
                </c:pt>
                <c:pt idx="3">
                  <c:v>(30 - 40)</c:v>
                </c:pt>
                <c:pt idx="4">
                  <c:v>(40 - 50)</c:v>
                </c:pt>
                <c:pt idx="5">
                  <c:v>(50 - 60)</c:v>
                </c:pt>
                <c:pt idx="6">
                  <c:v>(60 - 70)</c:v>
                </c:pt>
                <c:pt idx="7">
                  <c:v>(70 - 80)</c:v>
                </c:pt>
                <c:pt idx="8">
                  <c:v>(80 - 90)</c:v>
                </c:pt>
                <c:pt idx="9">
                  <c:v>(90 - 100)</c:v>
                </c:pt>
              </c:strCache>
            </c:strRef>
          </c:cat>
          <c:val>
            <c:numRef>
              <c:f>auchan!$C$3:$C$12</c:f>
              <c:numCache>
                <c:formatCode>General</c:formatCode>
                <c:ptCount val="10"/>
                <c:pt idx="0">
                  <c:v>73.540000000000006</c:v>
                </c:pt>
                <c:pt idx="1">
                  <c:v>0</c:v>
                </c:pt>
                <c:pt idx="2">
                  <c:v>920.5</c:v>
                </c:pt>
                <c:pt idx="3">
                  <c:v>1626.3</c:v>
                </c:pt>
                <c:pt idx="4">
                  <c:v>1864.5</c:v>
                </c:pt>
                <c:pt idx="5">
                  <c:v>2277.5</c:v>
                </c:pt>
                <c:pt idx="6">
                  <c:v>3265.6</c:v>
                </c:pt>
                <c:pt idx="7">
                  <c:v>3543.1</c:v>
                </c:pt>
                <c:pt idx="8">
                  <c:v>3829.4</c:v>
                </c:pt>
                <c:pt idx="9">
                  <c:v>4445.3</c:v>
                </c:pt>
              </c:numCache>
            </c:numRef>
          </c:val>
          <c:extLst>
            <c:ext xmlns:c16="http://schemas.microsoft.com/office/drawing/2014/chart" uri="{C3380CC4-5D6E-409C-BE32-E72D297353CC}">
              <c16:uniqueId val="{00000000-2F03-43FD-9098-5E5FEA024E55}"/>
            </c:ext>
          </c:extLst>
        </c:ser>
        <c:dLbls>
          <c:showLegendKey val="0"/>
          <c:showVal val="0"/>
          <c:showCatName val="0"/>
          <c:showSerName val="0"/>
          <c:showPercent val="0"/>
          <c:showBubbleSize val="0"/>
        </c:dLbls>
        <c:gapWidth val="219"/>
        <c:overlap val="-27"/>
        <c:axId val="1214443311"/>
        <c:axId val="1154812127"/>
      </c:barChart>
      <c:catAx>
        <c:axId val="12144433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1154812127"/>
        <c:crosses val="autoZero"/>
        <c:auto val="1"/>
        <c:lblAlgn val="ctr"/>
        <c:lblOffset val="100"/>
        <c:noMultiLvlLbl val="0"/>
      </c:catAx>
      <c:valAx>
        <c:axId val="11548121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layout>
            <c:manualLayout>
              <c:xMode val="edge"/>
              <c:yMode val="edge"/>
              <c:x val="1.9444444444444445E-2"/>
              <c:y val="0.2669134587343248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14443311"/>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[Banners WD Trend Graph Excel.xlsx]Auchan!PivotTable14</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42375497126529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999246250914141"/>
          <c:y val="0.15236859116948781"/>
          <c:w val="0.74342820766580509"/>
          <c:h val="0.60896073680224716"/>
        </c:manualLayout>
      </c:layout>
      <c:lineChart>
        <c:grouping val="standard"/>
        <c:varyColors val="0"/>
        <c:ser>
          <c:idx val="0"/>
          <c:order val="0"/>
          <c:tx>
            <c:strRef>
              <c:f>Auchan!$K$4</c:f>
              <c:strCache>
                <c:ptCount val="1"/>
                <c:pt idx="0">
                  <c:v>Sum of units</c:v>
                </c:pt>
              </c:strCache>
            </c:strRef>
          </c:tx>
          <c:spPr>
            <a:ln w="28575" cap="rnd">
              <a:solidFill>
                <a:schemeClr val="accent1"/>
              </a:solidFill>
              <a:round/>
            </a:ln>
            <a:effectLst/>
          </c:spPr>
          <c:marker>
            <c:symbol val="none"/>
          </c:marker>
          <c:cat>
            <c:strRef>
              <c:f>Auchan!$J$5:$J$57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Auchan!$K$5:$K$57</c:f>
              <c:numCache>
                <c:formatCode>General</c:formatCode>
                <c:ptCount val="52"/>
                <c:pt idx="0">
                  <c:v>71</c:v>
                </c:pt>
                <c:pt idx="1">
                  <c:v>108</c:v>
                </c:pt>
                <c:pt idx="2">
                  <c:v>83</c:v>
                </c:pt>
                <c:pt idx="3">
                  <c:v>89</c:v>
                </c:pt>
                <c:pt idx="4">
                  <c:v>79</c:v>
                </c:pt>
                <c:pt idx="5">
                  <c:v>69</c:v>
                </c:pt>
                <c:pt idx="6">
                  <c:v>77.900000000000006</c:v>
                </c:pt>
                <c:pt idx="7">
                  <c:v>90</c:v>
                </c:pt>
                <c:pt idx="8">
                  <c:v>69</c:v>
                </c:pt>
                <c:pt idx="9">
                  <c:v>78</c:v>
                </c:pt>
                <c:pt idx="10">
                  <c:v>55</c:v>
                </c:pt>
                <c:pt idx="11">
                  <c:v>40</c:v>
                </c:pt>
                <c:pt idx="12">
                  <c:v>47.2</c:v>
                </c:pt>
                <c:pt idx="13">
                  <c:v>920.5</c:v>
                </c:pt>
                <c:pt idx="14">
                  <c:v>1626.3</c:v>
                </c:pt>
                <c:pt idx="15">
                  <c:v>1864.5</c:v>
                </c:pt>
                <c:pt idx="16">
                  <c:v>1981</c:v>
                </c:pt>
                <c:pt idx="17">
                  <c:v>2574</c:v>
                </c:pt>
                <c:pt idx="18">
                  <c:v>2708</c:v>
                </c:pt>
                <c:pt idx="19">
                  <c:v>2894</c:v>
                </c:pt>
                <c:pt idx="20">
                  <c:v>2912</c:v>
                </c:pt>
                <c:pt idx="21">
                  <c:v>2982</c:v>
                </c:pt>
                <c:pt idx="22">
                  <c:v>3188.4</c:v>
                </c:pt>
                <c:pt idx="23">
                  <c:v>3704</c:v>
                </c:pt>
                <c:pt idx="24">
                  <c:v>3292</c:v>
                </c:pt>
                <c:pt idx="25">
                  <c:v>3996.1</c:v>
                </c:pt>
                <c:pt idx="26">
                  <c:v>4547</c:v>
                </c:pt>
                <c:pt idx="27">
                  <c:v>4083</c:v>
                </c:pt>
                <c:pt idx="28">
                  <c:v>3665</c:v>
                </c:pt>
                <c:pt idx="29">
                  <c:v>3580</c:v>
                </c:pt>
                <c:pt idx="30">
                  <c:v>3846</c:v>
                </c:pt>
                <c:pt idx="31">
                  <c:v>3673</c:v>
                </c:pt>
                <c:pt idx="32">
                  <c:v>3298</c:v>
                </c:pt>
                <c:pt idx="33">
                  <c:v>3106</c:v>
                </c:pt>
                <c:pt idx="34">
                  <c:v>3703</c:v>
                </c:pt>
                <c:pt idx="35">
                  <c:v>4432</c:v>
                </c:pt>
                <c:pt idx="36">
                  <c:v>4083</c:v>
                </c:pt>
                <c:pt idx="37">
                  <c:v>3778</c:v>
                </c:pt>
                <c:pt idx="38">
                  <c:v>4305</c:v>
                </c:pt>
                <c:pt idx="39">
                  <c:v>5140</c:v>
                </c:pt>
                <c:pt idx="40">
                  <c:v>4470</c:v>
                </c:pt>
                <c:pt idx="41">
                  <c:v>4558.3</c:v>
                </c:pt>
                <c:pt idx="42">
                  <c:v>4477</c:v>
                </c:pt>
                <c:pt idx="43">
                  <c:v>4884</c:v>
                </c:pt>
                <c:pt idx="44">
                  <c:v>4816</c:v>
                </c:pt>
                <c:pt idx="45">
                  <c:v>4554</c:v>
                </c:pt>
                <c:pt idx="46">
                  <c:v>3982</c:v>
                </c:pt>
                <c:pt idx="47">
                  <c:v>4267</c:v>
                </c:pt>
                <c:pt idx="48">
                  <c:v>4707</c:v>
                </c:pt>
                <c:pt idx="49">
                  <c:v>4799</c:v>
                </c:pt>
                <c:pt idx="50">
                  <c:v>4368</c:v>
                </c:pt>
                <c:pt idx="51">
                  <c:v>3707</c:v>
                </c:pt>
              </c:numCache>
            </c:numRef>
          </c:val>
          <c:smooth val="0"/>
          <c:extLst>
            <c:ext xmlns:c16="http://schemas.microsoft.com/office/drawing/2014/chart" uri="{C3380CC4-5D6E-409C-BE32-E72D297353CC}">
              <c16:uniqueId val="{00000000-8F25-4826-B61E-436FE4138772}"/>
            </c:ext>
          </c:extLst>
        </c:ser>
        <c:dLbls>
          <c:showLegendKey val="0"/>
          <c:showVal val="0"/>
          <c:showCatName val="0"/>
          <c:showSerName val="0"/>
          <c:showPercent val="0"/>
          <c:showBubbleSize val="0"/>
        </c:dLbls>
        <c:marker val="1"/>
        <c:smooth val="0"/>
        <c:axId val="1161390031"/>
        <c:axId val="1243887759"/>
      </c:lineChart>
      <c:lineChart>
        <c:grouping val="standard"/>
        <c:varyColors val="0"/>
        <c:ser>
          <c:idx val="1"/>
          <c:order val="1"/>
          <c:tx>
            <c:strRef>
              <c:f>Auchan!$L$4</c:f>
              <c:strCache>
                <c:ptCount val="1"/>
                <c:pt idx="0">
                  <c:v>Average of weighted_distribution</c:v>
                </c:pt>
              </c:strCache>
            </c:strRef>
          </c:tx>
          <c:spPr>
            <a:ln w="28575" cap="rnd">
              <a:solidFill>
                <a:schemeClr val="accent2"/>
              </a:solidFill>
              <a:round/>
            </a:ln>
            <a:effectLst/>
          </c:spPr>
          <c:marker>
            <c:symbol val="none"/>
          </c:marker>
          <c:cat>
            <c:strRef>
              <c:f>Auchan!$J$5:$J$57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Auchan!$L$5:$L$57</c:f>
              <c:numCache>
                <c:formatCode>General</c:formatCode>
                <c:ptCount val="52"/>
                <c:pt idx="0">
                  <c:v>4.5</c:v>
                </c:pt>
                <c:pt idx="1">
                  <c:v>5</c:v>
                </c:pt>
                <c:pt idx="2">
                  <c:v>6.25</c:v>
                </c:pt>
                <c:pt idx="3">
                  <c:v>4</c:v>
                </c:pt>
                <c:pt idx="4">
                  <c:v>4.5</c:v>
                </c:pt>
                <c:pt idx="5">
                  <c:v>4</c:v>
                </c:pt>
                <c:pt idx="6">
                  <c:v>4.25</c:v>
                </c:pt>
                <c:pt idx="7">
                  <c:v>4</c:v>
                </c:pt>
                <c:pt idx="8">
                  <c:v>5.5</c:v>
                </c:pt>
                <c:pt idx="9">
                  <c:v>4.5</c:v>
                </c:pt>
                <c:pt idx="10">
                  <c:v>4.5</c:v>
                </c:pt>
                <c:pt idx="11">
                  <c:v>1.5</c:v>
                </c:pt>
                <c:pt idx="12">
                  <c:v>3</c:v>
                </c:pt>
                <c:pt idx="13">
                  <c:v>21.8333333333333</c:v>
                </c:pt>
                <c:pt idx="14">
                  <c:v>38.6</c:v>
                </c:pt>
                <c:pt idx="15">
                  <c:v>47.4</c:v>
                </c:pt>
                <c:pt idx="16">
                  <c:v>53</c:v>
                </c:pt>
                <c:pt idx="17">
                  <c:v>57.4</c:v>
                </c:pt>
                <c:pt idx="18">
                  <c:v>64.599999999999994</c:v>
                </c:pt>
                <c:pt idx="19">
                  <c:v>70.2</c:v>
                </c:pt>
                <c:pt idx="20">
                  <c:v>69.400000000000006</c:v>
                </c:pt>
                <c:pt idx="21">
                  <c:v>69.599999999999994</c:v>
                </c:pt>
                <c:pt idx="22">
                  <c:v>74.400000000000006</c:v>
                </c:pt>
                <c:pt idx="23">
                  <c:v>64.1666666666667</c:v>
                </c:pt>
                <c:pt idx="24">
                  <c:v>63.6666666666667</c:v>
                </c:pt>
                <c:pt idx="25">
                  <c:v>69.5</c:v>
                </c:pt>
                <c:pt idx="26">
                  <c:v>70.3333333333333</c:v>
                </c:pt>
                <c:pt idx="27">
                  <c:v>85.6</c:v>
                </c:pt>
                <c:pt idx="28">
                  <c:v>83</c:v>
                </c:pt>
                <c:pt idx="29">
                  <c:v>84</c:v>
                </c:pt>
                <c:pt idx="30">
                  <c:v>84.8</c:v>
                </c:pt>
                <c:pt idx="31">
                  <c:v>85</c:v>
                </c:pt>
                <c:pt idx="32">
                  <c:v>82.2</c:v>
                </c:pt>
                <c:pt idx="33">
                  <c:v>82</c:v>
                </c:pt>
                <c:pt idx="34">
                  <c:v>84.8</c:v>
                </c:pt>
                <c:pt idx="35">
                  <c:v>84.8</c:v>
                </c:pt>
                <c:pt idx="36">
                  <c:v>83.6</c:v>
                </c:pt>
                <c:pt idx="37">
                  <c:v>85.8</c:v>
                </c:pt>
                <c:pt idx="38">
                  <c:v>88.4</c:v>
                </c:pt>
                <c:pt idx="39">
                  <c:v>89</c:v>
                </c:pt>
                <c:pt idx="40">
                  <c:v>88.8</c:v>
                </c:pt>
                <c:pt idx="41">
                  <c:v>90.2</c:v>
                </c:pt>
                <c:pt idx="42">
                  <c:v>90.4</c:v>
                </c:pt>
                <c:pt idx="43">
                  <c:v>92.4</c:v>
                </c:pt>
                <c:pt idx="44">
                  <c:v>91</c:v>
                </c:pt>
                <c:pt idx="45">
                  <c:v>92.4</c:v>
                </c:pt>
                <c:pt idx="46">
                  <c:v>90.2</c:v>
                </c:pt>
                <c:pt idx="47">
                  <c:v>91.6</c:v>
                </c:pt>
                <c:pt idx="48">
                  <c:v>92.6</c:v>
                </c:pt>
                <c:pt idx="49">
                  <c:v>93</c:v>
                </c:pt>
                <c:pt idx="50">
                  <c:v>91.6</c:v>
                </c:pt>
                <c:pt idx="51">
                  <c:v>86.8</c:v>
                </c:pt>
              </c:numCache>
            </c:numRef>
          </c:val>
          <c:smooth val="0"/>
          <c:extLst>
            <c:ext xmlns:c16="http://schemas.microsoft.com/office/drawing/2014/chart" uri="{C3380CC4-5D6E-409C-BE32-E72D297353CC}">
              <c16:uniqueId val="{00000001-8F25-4826-B61E-436FE4138772}"/>
            </c:ext>
          </c:extLst>
        </c:ser>
        <c:dLbls>
          <c:showLegendKey val="0"/>
          <c:showVal val="0"/>
          <c:showCatName val="0"/>
          <c:showSerName val="0"/>
          <c:showPercent val="0"/>
          <c:showBubbleSize val="0"/>
        </c:dLbls>
        <c:marker val="1"/>
        <c:smooth val="0"/>
        <c:axId val="1161365663"/>
        <c:axId val="1243886511"/>
      </c:lineChart>
      <c:catAx>
        <c:axId val="116139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43887759"/>
        <c:crosses val="autoZero"/>
        <c:auto val="1"/>
        <c:lblAlgn val="ctr"/>
        <c:lblOffset val="100"/>
        <c:noMultiLvlLbl val="0"/>
      </c:catAx>
      <c:valAx>
        <c:axId val="12438877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61390031"/>
        <c:crosses val="autoZero"/>
        <c:crossBetween val="between"/>
      </c:valAx>
      <c:valAx>
        <c:axId val="124388651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61365663"/>
        <c:crosses val="max"/>
        <c:crossBetween val="between"/>
      </c:valAx>
      <c:catAx>
        <c:axId val="1161365663"/>
        <c:scaling>
          <c:orientation val="minMax"/>
        </c:scaling>
        <c:delete val="1"/>
        <c:axPos val="b"/>
        <c:numFmt formatCode="General" sourceLinked="1"/>
        <c:majorTickMark val="out"/>
        <c:minorTickMark val="none"/>
        <c:tickLblPos val="nextTo"/>
        <c:crossAx val="1243886511"/>
        <c:crosses val="autoZero"/>
        <c:auto val="1"/>
        <c:lblAlgn val="ctr"/>
        <c:lblOffset val="100"/>
        <c:noMultiLvlLbl val="0"/>
      </c:catAx>
      <c:spPr>
        <a:noFill/>
        <a:ln>
          <a:noFill/>
        </a:ln>
        <a:effectLst/>
      </c:spPr>
    </c:plotArea>
    <c:legend>
      <c:legendPos val="r"/>
      <c:layout>
        <c:manualLayout>
          <c:xMode val="edge"/>
          <c:yMode val="edge"/>
          <c:x val="0.17818347376801344"/>
          <c:y val="0.87580571548687014"/>
          <c:w val="0.75639955350408783"/>
          <c:h val="9.95392242636337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Average units sold across weighted distribution range</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2790109353834167"/>
          <c:y val="0.15476851851851853"/>
          <c:w val="0.83386543909451449"/>
          <c:h val="0.59715262588007689"/>
        </c:manualLayout>
      </c:layout>
      <c:barChart>
        <c:barDir val="col"/>
        <c:grouping val="clustered"/>
        <c:varyColors val="0"/>
        <c:ser>
          <c:idx val="0"/>
          <c:order val="0"/>
          <c:spPr>
            <a:solidFill>
              <a:schemeClr val="accent1"/>
            </a:solidFill>
            <a:ln>
              <a:noFill/>
            </a:ln>
            <a:effectLst/>
          </c:spPr>
          <c:invertIfNegative val="0"/>
          <c:cat>
            <c:strRef>
              <c:f>auchan_supermarche!$B$3:$B$16</c:f>
              <c:strCache>
                <c:ptCount val="14"/>
                <c:pt idx="0">
                  <c:v>(0 - 5)</c:v>
                </c:pt>
                <c:pt idx="1">
                  <c:v>(5 - 10)</c:v>
                </c:pt>
                <c:pt idx="2">
                  <c:v>(10 - 15)</c:v>
                </c:pt>
                <c:pt idx="3">
                  <c:v>(15 - 20)</c:v>
                </c:pt>
                <c:pt idx="4">
                  <c:v>(20 - 25)</c:v>
                </c:pt>
                <c:pt idx="5">
                  <c:v>(25 - 30)</c:v>
                </c:pt>
                <c:pt idx="6">
                  <c:v>(30 - 35)</c:v>
                </c:pt>
                <c:pt idx="7">
                  <c:v>(35 - 40)</c:v>
                </c:pt>
                <c:pt idx="8">
                  <c:v>(40 - 45)</c:v>
                </c:pt>
                <c:pt idx="9">
                  <c:v>(45 - 50)</c:v>
                </c:pt>
                <c:pt idx="10">
                  <c:v>(50 - 55)</c:v>
                </c:pt>
                <c:pt idx="11">
                  <c:v>(55 - 60)</c:v>
                </c:pt>
                <c:pt idx="12">
                  <c:v>(60 - 65)</c:v>
                </c:pt>
                <c:pt idx="13">
                  <c:v>(65 - 70)</c:v>
                </c:pt>
              </c:strCache>
            </c:strRef>
          </c:cat>
          <c:val>
            <c:numRef>
              <c:f>auchan_supermarche!$C$3:$C$16</c:f>
              <c:numCache>
                <c:formatCode>General</c:formatCode>
                <c:ptCount val="14"/>
                <c:pt idx="0">
                  <c:v>12.5</c:v>
                </c:pt>
                <c:pt idx="1">
                  <c:v>0</c:v>
                </c:pt>
                <c:pt idx="2">
                  <c:v>349</c:v>
                </c:pt>
                <c:pt idx="3">
                  <c:v>0</c:v>
                </c:pt>
                <c:pt idx="4">
                  <c:v>0</c:v>
                </c:pt>
                <c:pt idx="5">
                  <c:v>0</c:v>
                </c:pt>
                <c:pt idx="6">
                  <c:v>920.3</c:v>
                </c:pt>
                <c:pt idx="7">
                  <c:v>0</c:v>
                </c:pt>
                <c:pt idx="8">
                  <c:v>1389.4</c:v>
                </c:pt>
                <c:pt idx="9">
                  <c:v>1389.5</c:v>
                </c:pt>
                <c:pt idx="10">
                  <c:v>0</c:v>
                </c:pt>
                <c:pt idx="11">
                  <c:v>1467.5</c:v>
                </c:pt>
                <c:pt idx="12">
                  <c:v>1584</c:v>
                </c:pt>
                <c:pt idx="13">
                  <c:v>1758.5</c:v>
                </c:pt>
              </c:numCache>
            </c:numRef>
          </c:val>
          <c:extLst>
            <c:ext xmlns:c16="http://schemas.microsoft.com/office/drawing/2014/chart" uri="{C3380CC4-5D6E-409C-BE32-E72D297353CC}">
              <c16:uniqueId val="{00000000-8181-4356-8DB8-B7112E06AAA2}"/>
            </c:ext>
          </c:extLst>
        </c:ser>
        <c:dLbls>
          <c:showLegendKey val="0"/>
          <c:showVal val="0"/>
          <c:showCatName val="0"/>
          <c:showSerName val="0"/>
          <c:showPercent val="0"/>
          <c:showBubbleSize val="0"/>
        </c:dLbls>
        <c:gapWidth val="219"/>
        <c:overlap val="-27"/>
        <c:axId val="1231475119"/>
        <c:axId val="1215391423"/>
      </c:barChart>
      <c:catAx>
        <c:axId val="123147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1215391423"/>
        <c:crosses val="autoZero"/>
        <c:auto val="1"/>
        <c:lblAlgn val="ctr"/>
        <c:lblOffset val="100"/>
        <c:noMultiLvlLbl val="0"/>
      </c:catAx>
      <c:valAx>
        <c:axId val="121539142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1475119"/>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[Banners WD Trend Graph Excel.xlsx]Auchan Supermarche!PivotTable15</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925601656122851"/>
          <c:y val="1.3888888888888888E-2"/>
        </c:manualLayout>
      </c:layout>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004425336499317"/>
          <c:y val="0.1388888888888889"/>
          <c:w val="0.76371405762589839"/>
          <c:h val="0.64195246427529895"/>
        </c:manualLayout>
      </c:layout>
      <c:lineChart>
        <c:grouping val="standard"/>
        <c:varyColors val="0"/>
        <c:ser>
          <c:idx val="0"/>
          <c:order val="0"/>
          <c:tx>
            <c:strRef>
              <c:f>'Auchan Supermarche'!$K$4</c:f>
              <c:strCache>
                <c:ptCount val="1"/>
                <c:pt idx="0">
                  <c:v>Sum of units</c:v>
                </c:pt>
              </c:strCache>
            </c:strRef>
          </c:tx>
          <c:spPr>
            <a:ln w="28575" cap="rnd">
              <a:solidFill>
                <a:schemeClr val="accent1"/>
              </a:solidFill>
              <a:round/>
            </a:ln>
            <a:effectLst/>
          </c:spPr>
          <c:marker>
            <c:symbol val="none"/>
          </c:marker>
          <c:cat>
            <c:strRef>
              <c:f>'Auchan Supermarche'!$J$5:$J$55</c:f>
              <c:strCache>
                <c:ptCount val="50"/>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W39</c:v>
                </c:pt>
                <c:pt idx="37">
                  <c:v>W40</c:v>
                </c:pt>
                <c:pt idx="38">
                  <c:v>W41</c:v>
                </c:pt>
                <c:pt idx="39">
                  <c:v>W42</c:v>
                </c:pt>
                <c:pt idx="40">
                  <c:v>W43</c:v>
                </c:pt>
                <c:pt idx="41">
                  <c:v>W44</c:v>
                </c:pt>
                <c:pt idx="42">
                  <c:v>W45</c:v>
                </c:pt>
                <c:pt idx="43">
                  <c:v>W46</c:v>
                </c:pt>
                <c:pt idx="44">
                  <c:v>W47</c:v>
                </c:pt>
                <c:pt idx="45">
                  <c:v>W48</c:v>
                </c:pt>
                <c:pt idx="46">
                  <c:v>W49</c:v>
                </c:pt>
                <c:pt idx="47">
                  <c:v>W50</c:v>
                </c:pt>
                <c:pt idx="48">
                  <c:v>W51</c:v>
                </c:pt>
                <c:pt idx="49">
                  <c:v>W52</c:v>
                </c:pt>
              </c:strCache>
            </c:strRef>
          </c:cat>
          <c:val>
            <c:numRef>
              <c:f>'Auchan Supermarche'!$K$5:$K$55</c:f>
              <c:numCache>
                <c:formatCode>General</c:formatCode>
                <c:ptCount val="50"/>
                <c:pt idx="0">
                  <c:v>8</c:v>
                </c:pt>
                <c:pt idx="1">
                  <c:v>6</c:v>
                </c:pt>
                <c:pt idx="2">
                  <c:v>14</c:v>
                </c:pt>
                <c:pt idx="3">
                  <c:v>15</c:v>
                </c:pt>
                <c:pt idx="4">
                  <c:v>4</c:v>
                </c:pt>
                <c:pt idx="5">
                  <c:v>26</c:v>
                </c:pt>
                <c:pt idx="6">
                  <c:v>23</c:v>
                </c:pt>
                <c:pt idx="7">
                  <c:v>22</c:v>
                </c:pt>
                <c:pt idx="8">
                  <c:v>7</c:v>
                </c:pt>
                <c:pt idx="9">
                  <c:v>27</c:v>
                </c:pt>
                <c:pt idx="10">
                  <c:v>20</c:v>
                </c:pt>
                <c:pt idx="11">
                  <c:v>32</c:v>
                </c:pt>
                <c:pt idx="12">
                  <c:v>19</c:v>
                </c:pt>
                <c:pt idx="13">
                  <c:v>41</c:v>
                </c:pt>
                <c:pt idx="14">
                  <c:v>22</c:v>
                </c:pt>
                <c:pt idx="15">
                  <c:v>15</c:v>
                </c:pt>
                <c:pt idx="16">
                  <c:v>10</c:v>
                </c:pt>
                <c:pt idx="17">
                  <c:v>4.5</c:v>
                </c:pt>
                <c:pt idx="18">
                  <c:v>29</c:v>
                </c:pt>
                <c:pt idx="19">
                  <c:v>6</c:v>
                </c:pt>
                <c:pt idx="20">
                  <c:v>16</c:v>
                </c:pt>
                <c:pt idx="21">
                  <c:v>18</c:v>
                </c:pt>
                <c:pt idx="22">
                  <c:v>7</c:v>
                </c:pt>
                <c:pt idx="23">
                  <c:v>14</c:v>
                </c:pt>
                <c:pt idx="24">
                  <c:v>10</c:v>
                </c:pt>
                <c:pt idx="25">
                  <c:v>3</c:v>
                </c:pt>
                <c:pt idx="26">
                  <c:v>8</c:v>
                </c:pt>
                <c:pt idx="27">
                  <c:v>14</c:v>
                </c:pt>
                <c:pt idx="28">
                  <c:v>2</c:v>
                </c:pt>
                <c:pt idx="29">
                  <c:v>7</c:v>
                </c:pt>
                <c:pt idx="30">
                  <c:v>6</c:v>
                </c:pt>
                <c:pt idx="31">
                  <c:v>3</c:v>
                </c:pt>
                <c:pt idx="32">
                  <c:v>4</c:v>
                </c:pt>
                <c:pt idx="33">
                  <c:v>0</c:v>
                </c:pt>
                <c:pt idx="34">
                  <c:v>0</c:v>
                </c:pt>
                <c:pt idx="35">
                  <c:v>0</c:v>
                </c:pt>
                <c:pt idx="36">
                  <c:v>3</c:v>
                </c:pt>
                <c:pt idx="37">
                  <c:v>349</c:v>
                </c:pt>
                <c:pt idx="38">
                  <c:v>920.3</c:v>
                </c:pt>
                <c:pt idx="39">
                  <c:v>1226</c:v>
                </c:pt>
                <c:pt idx="40">
                  <c:v>1452</c:v>
                </c:pt>
                <c:pt idx="41">
                  <c:v>1483</c:v>
                </c:pt>
                <c:pt idx="42">
                  <c:v>1901.1</c:v>
                </c:pt>
                <c:pt idx="43">
                  <c:v>1690</c:v>
                </c:pt>
                <c:pt idx="44">
                  <c:v>1823.2</c:v>
                </c:pt>
                <c:pt idx="45">
                  <c:v>1672</c:v>
                </c:pt>
                <c:pt idx="46">
                  <c:v>1638</c:v>
                </c:pt>
                <c:pt idx="47">
                  <c:v>1553</c:v>
                </c:pt>
                <c:pt idx="48">
                  <c:v>1319.2</c:v>
                </c:pt>
                <c:pt idx="49">
                  <c:v>841.8</c:v>
                </c:pt>
              </c:numCache>
            </c:numRef>
          </c:val>
          <c:smooth val="0"/>
          <c:extLst>
            <c:ext xmlns:c16="http://schemas.microsoft.com/office/drawing/2014/chart" uri="{C3380CC4-5D6E-409C-BE32-E72D297353CC}">
              <c16:uniqueId val="{00000000-EC7C-458C-993A-22F0D0FFE4A4}"/>
            </c:ext>
          </c:extLst>
        </c:ser>
        <c:dLbls>
          <c:showLegendKey val="0"/>
          <c:showVal val="0"/>
          <c:showCatName val="0"/>
          <c:showSerName val="0"/>
          <c:showPercent val="0"/>
          <c:showBubbleSize val="0"/>
        </c:dLbls>
        <c:marker val="1"/>
        <c:smooth val="0"/>
        <c:axId val="1207081247"/>
        <c:axId val="1086671423"/>
      </c:lineChart>
      <c:lineChart>
        <c:grouping val="standard"/>
        <c:varyColors val="0"/>
        <c:ser>
          <c:idx val="1"/>
          <c:order val="1"/>
          <c:tx>
            <c:strRef>
              <c:f>'Auchan Supermarche'!$L$4</c:f>
              <c:strCache>
                <c:ptCount val="1"/>
                <c:pt idx="0">
                  <c:v>Average of weighted_distribution</c:v>
                </c:pt>
              </c:strCache>
            </c:strRef>
          </c:tx>
          <c:spPr>
            <a:ln w="28575" cap="rnd">
              <a:solidFill>
                <a:schemeClr val="accent2"/>
              </a:solidFill>
              <a:round/>
            </a:ln>
            <a:effectLst/>
          </c:spPr>
          <c:marker>
            <c:symbol val="none"/>
          </c:marker>
          <c:cat>
            <c:strRef>
              <c:f>'Auchan Supermarche'!$J$5:$J$55</c:f>
              <c:strCache>
                <c:ptCount val="50"/>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W39</c:v>
                </c:pt>
                <c:pt idx="37">
                  <c:v>W40</c:v>
                </c:pt>
                <c:pt idx="38">
                  <c:v>W41</c:v>
                </c:pt>
                <c:pt idx="39">
                  <c:v>W42</c:v>
                </c:pt>
                <c:pt idx="40">
                  <c:v>W43</c:v>
                </c:pt>
                <c:pt idx="41">
                  <c:v>W44</c:v>
                </c:pt>
                <c:pt idx="42">
                  <c:v>W45</c:v>
                </c:pt>
                <c:pt idx="43">
                  <c:v>W46</c:v>
                </c:pt>
                <c:pt idx="44">
                  <c:v>W47</c:v>
                </c:pt>
                <c:pt idx="45">
                  <c:v>W48</c:v>
                </c:pt>
                <c:pt idx="46">
                  <c:v>W49</c:v>
                </c:pt>
                <c:pt idx="47">
                  <c:v>W50</c:v>
                </c:pt>
                <c:pt idx="48">
                  <c:v>W51</c:v>
                </c:pt>
                <c:pt idx="49">
                  <c:v>W52</c:v>
                </c:pt>
              </c:strCache>
            </c:strRef>
          </c:cat>
          <c:val>
            <c:numRef>
              <c:f>'Auchan Supermarche'!$L$5:$L$55</c:f>
              <c:numCache>
                <c:formatCode>General</c:formatCode>
                <c:ptCount val="50"/>
                <c:pt idx="0">
                  <c:v>0.25</c:v>
                </c:pt>
                <c:pt idx="1">
                  <c:v>0.25</c:v>
                </c:pt>
                <c:pt idx="2">
                  <c:v>0</c:v>
                </c:pt>
                <c:pt idx="3">
                  <c:v>0.33333333333333298</c:v>
                </c:pt>
                <c:pt idx="4">
                  <c:v>0.25</c:v>
                </c:pt>
                <c:pt idx="5">
                  <c:v>0.33333333333333298</c:v>
                </c:pt>
                <c:pt idx="6">
                  <c:v>0.33333333333333298</c:v>
                </c:pt>
                <c:pt idx="7">
                  <c:v>0.4</c:v>
                </c:pt>
                <c:pt idx="8">
                  <c:v>0</c:v>
                </c:pt>
                <c:pt idx="9">
                  <c:v>0.6</c:v>
                </c:pt>
                <c:pt idx="10">
                  <c:v>0.6</c:v>
                </c:pt>
                <c:pt idx="11">
                  <c:v>0.6</c:v>
                </c:pt>
                <c:pt idx="12">
                  <c:v>0.4</c:v>
                </c:pt>
                <c:pt idx="13">
                  <c:v>0.2</c:v>
                </c:pt>
                <c:pt idx="14">
                  <c:v>0.8</c:v>
                </c:pt>
                <c:pt idx="15">
                  <c:v>0.2</c:v>
                </c:pt>
                <c:pt idx="16">
                  <c:v>0</c:v>
                </c:pt>
                <c:pt idx="17">
                  <c:v>0</c:v>
                </c:pt>
                <c:pt idx="18">
                  <c:v>0.4</c:v>
                </c:pt>
                <c:pt idx="19">
                  <c:v>0</c:v>
                </c:pt>
                <c:pt idx="20">
                  <c:v>0.4</c:v>
                </c:pt>
                <c:pt idx="21">
                  <c:v>0.4</c:v>
                </c:pt>
                <c:pt idx="22">
                  <c:v>0</c:v>
                </c:pt>
                <c:pt idx="23">
                  <c:v>0</c:v>
                </c:pt>
                <c:pt idx="24">
                  <c:v>0.33333333333333298</c:v>
                </c:pt>
                <c:pt idx="25">
                  <c:v>0</c:v>
                </c:pt>
                <c:pt idx="26">
                  <c:v>0</c:v>
                </c:pt>
                <c:pt idx="27">
                  <c:v>0</c:v>
                </c:pt>
                <c:pt idx="28">
                  <c:v>0</c:v>
                </c:pt>
                <c:pt idx="29">
                  <c:v>0</c:v>
                </c:pt>
                <c:pt idx="30">
                  <c:v>0</c:v>
                </c:pt>
                <c:pt idx="31">
                  <c:v>0</c:v>
                </c:pt>
                <c:pt idx="32">
                  <c:v>0</c:v>
                </c:pt>
                <c:pt idx="33">
                  <c:v>0</c:v>
                </c:pt>
                <c:pt idx="34">
                  <c:v>0</c:v>
                </c:pt>
                <c:pt idx="35">
                  <c:v>0</c:v>
                </c:pt>
                <c:pt idx="36">
                  <c:v>1</c:v>
                </c:pt>
                <c:pt idx="37">
                  <c:v>10</c:v>
                </c:pt>
                <c:pt idx="38">
                  <c:v>33.5</c:v>
                </c:pt>
                <c:pt idx="39">
                  <c:v>45.5</c:v>
                </c:pt>
                <c:pt idx="40">
                  <c:v>58</c:v>
                </c:pt>
                <c:pt idx="41">
                  <c:v>58.5</c:v>
                </c:pt>
                <c:pt idx="42">
                  <c:v>67.5</c:v>
                </c:pt>
                <c:pt idx="43">
                  <c:v>64.5</c:v>
                </c:pt>
                <c:pt idx="44">
                  <c:v>68.5</c:v>
                </c:pt>
                <c:pt idx="45">
                  <c:v>68</c:v>
                </c:pt>
                <c:pt idx="46">
                  <c:v>68</c:v>
                </c:pt>
                <c:pt idx="47">
                  <c:v>45.6666666666667</c:v>
                </c:pt>
                <c:pt idx="48">
                  <c:v>43.6666666666667</c:v>
                </c:pt>
                <c:pt idx="49">
                  <c:v>38</c:v>
                </c:pt>
              </c:numCache>
            </c:numRef>
          </c:val>
          <c:smooth val="0"/>
          <c:extLst>
            <c:ext xmlns:c16="http://schemas.microsoft.com/office/drawing/2014/chart" uri="{C3380CC4-5D6E-409C-BE32-E72D297353CC}">
              <c16:uniqueId val="{00000001-EC7C-458C-993A-22F0D0FFE4A4}"/>
            </c:ext>
          </c:extLst>
        </c:ser>
        <c:dLbls>
          <c:showLegendKey val="0"/>
          <c:showVal val="0"/>
          <c:showCatName val="0"/>
          <c:showSerName val="0"/>
          <c:showPercent val="0"/>
          <c:showBubbleSize val="0"/>
        </c:dLbls>
        <c:marker val="1"/>
        <c:smooth val="0"/>
        <c:axId val="1231501103"/>
        <c:axId val="1334512303"/>
      </c:lineChart>
      <c:catAx>
        <c:axId val="1207081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1086671423"/>
        <c:crosses val="autoZero"/>
        <c:auto val="1"/>
        <c:lblAlgn val="ctr"/>
        <c:lblOffset val="100"/>
        <c:noMultiLvlLbl val="0"/>
      </c:catAx>
      <c:valAx>
        <c:axId val="108667142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07081247"/>
        <c:crosses val="autoZero"/>
        <c:crossBetween val="between"/>
      </c:valAx>
      <c:valAx>
        <c:axId val="133451230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1501103"/>
        <c:crosses val="max"/>
        <c:crossBetween val="between"/>
      </c:valAx>
      <c:catAx>
        <c:axId val="1231501103"/>
        <c:scaling>
          <c:orientation val="minMax"/>
        </c:scaling>
        <c:delete val="1"/>
        <c:axPos val="b"/>
        <c:numFmt formatCode="General" sourceLinked="1"/>
        <c:majorTickMark val="out"/>
        <c:minorTickMark val="none"/>
        <c:tickLblPos val="nextTo"/>
        <c:crossAx val="1334512303"/>
        <c:crosses val="autoZero"/>
        <c:auto val="1"/>
        <c:lblAlgn val="ctr"/>
        <c:lblOffset val="100"/>
        <c:noMultiLvlLbl val="0"/>
      </c:catAx>
      <c:spPr>
        <a:noFill/>
        <a:ln>
          <a:noFill/>
        </a:ln>
        <a:effectLst/>
      </c:spPr>
    </c:plotArea>
    <c:legend>
      <c:legendPos val="r"/>
      <c:layout>
        <c:manualLayout>
          <c:xMode val="edge"/>
          <c:yMode val="edge"/>
          <c:x val="0.17368440775779545"/>
          <c:y val="0.92823855351414408"/>
          <c:w val="0.72140444927949354"/>
          <c:h val="5.78725575969670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5081714785651792"/>
          <c:y val="0.15939814814814815"/>
          <c:w val="0.81862729658792655"/>
          <c:h val="0.63966061533974916"/>
        </c:manualLayout>
      </c:layout>
      <c:barChart>
        <c:barDir val="col"/>
        <c:grouping val="clustered"/>
        <c:varyColors val="0"/>
        <c:ser>
          <c:idx val="0"/>
          <c:order val="0"/>
          <c:spPr>
            <a:solidFill>
              <a:schemeClr val="accent1"/>
            </a:solidFill>
            <a:ln>
              <a:noFill/>
            </a:ln>
            <a:effectLst/>
          </c:spPr>
          <c:invertIfNegative val="0"/>
          <c:cat>
            <c:strRef>
              <c:f>monoprix!$B$3:$B$7</c:f>
              <c:strCache>
                <c:ptCount val="5"/>
                <c:pt idx="0">
                  <c:v>(5 - 10)</c:v>
                </c:pt>
                <c:pt idx="1">
                  <c:v>(10 - 15)</c:v>
                </c:pt>
                <c:pt idx="2">
                  <c:v>(15 - 20)</c:v>
                </c:pt>
                <c:pt idx="3">
                  <c:v>(20 - 25)</c:v>
                </c:pt>
                <c:pt idx="4">
                  <c:v>(25 - 30)</c:v>
                </c:pt>
              </c:strCache>
            </c:strRef>
          </c:cat>
          <c:val>
            <c:numRef>
              <c:f>monoprix!$C$3:$C$7</c:f>
              <c:numCache>
                <c:formatCode>General</c:formatCode>
                <c:ptCount val="5"/>
                <c:pt idx="0">
                  <c:v>504.25</c:v>
                </c:pt>
                <c:pt idx="1">
                  <c:v>674</c:v>
                </c:pt>
                <c:pt idx="2">
                  <c:v>930</c:v>
                </c:pt>
                <c:pt idx="3">
                  <c:v>1352.17</c:v>
                </c:pt>
                <c:pt idx="4">
                  <c:v>1785.18</c:v>
                </c:pt>
              </c:numCache>
            </c:numRef>
          </c:val>
          <c:extLst>
            <c:ext xmlns:c16="http://schemas.microsoft.com/office/drawing/2014/chart" uri="{C3380CC4-5D6E-409C-BE32-E72D297353CC}">
              <c16:uniqueId val="{00000000-A2DC-4127-94AD-504471EF4788}"/>
            </c:ext>
          </c:extLst>
        </c:ser>
        <c:dLbls>
          <c:showLegendKey val="0"/>
          <c:showVal val="0"/>
          <c:showCatName val="0"/>
          <c:showSerName val="0"/>
          <c:showPercent val="0"/>
          <c:showBubbleSize val="0"/>
        </c:dLbls>
        <c:gapWidth val="219"/>
        <c:overlap val="-27"/>
        <c:axId val="1204273551"/>
        <c:axId val="1216780799"/>
      </c:barChart>
      <c:catAx>
        <c:axId val="12042735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7032721711300531"/>
              <c:y val="0.901828521434820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16780799"/>
        <c:crosses val="autoZero"/>
        <c:auto val="1"/>
        <c:lblAlgn val="ctr"/>
        <c:lblOffset val="100"/>
        <c:noMultiLvlLbl val="0"/>
      </c:catAx>
      <c:valAx>
        <c:axId val="121678079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04273551"/>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42708341805546E-2"/>
          <c:y val="2.578124841404722E-2"/>
          <c:w val="0.90531458331638892"/>
          <c:h val="0.78854166523755886"/>
        </c:manualLayout>
      </c:layout>
      <c:barChart>
        <c:barDir val="col"/>
        <c:grouping val="stacked"/>
        <c:varyColors val="0"/>
        <c:ser>
          <c:idx val="0"/>
          <c:order val="0"/>
          <c:tx>
            <c:strRef>
              <c:f>Sheet1!$B$1</c:f>
              <c:strCache>
                <c:ptCount val="1"/>
                <c:pt idx="0">
                  <c:v>Owned Media</c:v>
                </c:pt>
              </c:strCache>
            </c:strRef>
          </c:tx>
          <c:spPr>
            <a:solidFill>
              <a:schemeClr val="accent1"/>
            </a:solidFill>
            <a:ln>
              <a:noFill/>
            </a:ln>
            <a:effectLst/>
          </c:spPr>
          <c:invertIfNegative val="0"/>
          <c:dLbls>
            <c:dLbl>
              <c:idx val="0"/>
              <c:layout>
                <c:manualLayout>
                  <c:x val="-0.30557566293347216"/>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70-4E36-8CCF-45D95D74BD1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"$"#,##0_);[Red]\("$"#,##0\)</c:formatCode>
                <c:ptCount val="1"/>
                <c:pt idx="0">
                  <c:v>93444</c:v>
                </c:pt>
              </c:numCache>
            </c:numRef>
          </c:val>
          <c:extLst>
            <c:ext xmlns:c16="http://schemas.microsoft.com/office/drawing/2014/chart" uri="{C3380CC4-5D6E-409C-BE32-E72D297353CC}">
              <c16:uniqueId val="{00000000-1ACC-4FB6-B94C-AE7B0E84FE86}"/>
            </c:ext>
          </c:extLst>
        </c:ser>
        <c:ser>
          <c:idx val="1"/>
          <c:order val="1"/>
          <c:tx>
            <c:strRef>
              <c:f>Sheet1!$C$1</c:f>
              <c:strCache>
                <c:ptCount val="1"/>
                <c:pt idx="0">
                  <c:v>Instore Demo</c:v>
                </c:pt>
              </c:strCache>
            </c:strRef>
          </c:tx>
          <c:spPr>
            <a:solidFill>
              <a:schemeClr val="accent2"/>
            </a:solidFill>
            <a:ln>
              <a:noFill/>
            </a:ln>
            <a:effectLst/>
          </c:spPr>
          <c:invertIfNegative val="0"/>
          <c:dLbls>
            <c:dLbl>
              <c:idx val="0"/>
              <c:layout>
                <c:manualLayout>
                  <c:x val="-0.33570284096916658"/>
                  <c:y val="3.194341739231044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470-4E36-8CCF-45D95D74BD1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"$"#,##0_);[Red]\("$"#,##0\)</c:formatCode>
                <c:ptCount val="1"/>
                <c:pt idx="0">
                  <c:v>3278</c:v>
                </c:pt>
              </c:numCache>
            </c:numRef>
          </c:val>
          <c:extLst>
            <c:ext xmlns:c16="http://schemas.microsoft.com/office/drawing/2014/chart" uri="{C3380CC4-5D6E-409C-BE32-E72D297353CC}">
              <c16:uniqueId val="{00000001-1ACC-4FB6-B94C-AE7B0E84FE86}"/>
            </c:ext>
          </c:extLst>
        </c:ser>
        <c:ser>
          <c:idx val="2"/>
          <c:order val="2"/>
          <c:tx>
            <c:strRef>
              <c:f>Sheet1!$D$1</c:f>
              <c:strCache>
                <c:ptCount val="1"/>
                <c:pt idx="0">
                  <c:v>Event Sampling</c:v>
                </c:pt>
              </c:strCache>
            </c:strRef>
          </c:tx>
          <c:spPr>
            <a:solidFill>
              <a:schemeClr val="accent3"/>
            </a:solidFill>
            <a:ln>
              <a:noFill/>
            </a:ln>
            <a:effectLst/>
          </c:spPr>
          <c:invertIfNegative val="0"/>
          <c:dLbls>
            <c:dLbl>
              <c:idx val="0"/>
              <c:layout>
                <c:manualLayout>
                  <c:x val="-0.30127178035694435"/>
                  <c:y val="-4.936709960629795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ACC-4FB6-B94C-AE7B0E84FE8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"$"#,##0_);[Red]\("$"#,##0\)</c:formatCode>
                <c:ptCount val="1"/>
                <c:pt idx="0">
                  <c:v>3278</c:v>
                </c:pt>
              </c:numCache>
            </c:numRef>
          </c:val>
          <c:extLst>
            <c:ext xmlns:c16="http://schemas.microsoft.com/office/drawing/2014/chart" uri="{C3380CC4-5D6E-409C-BE32-E72D297353CC}">
              <c16:uniqueId val="{00000002-1ACC-4FB6-B94C-AE7B0E84FE86}"/>
            </c:ext>
          </c:extLst>
        </c:ser>
        <c:dLbls>
          <c:showLegendKey val="0"/>
          <c:showVal val="0"/>
          <c:showCatName val="0"/>
          <c:showSerName val="0"/>
          <c:showPercent val="0"/>
          <c:showBubbleSize val="0"/>
        </c:dLbls>
        <c:gapWidth val="150"/>
        <c:overlap val="100"/>
        <c:axId val="55055567"/>
        <c:axId val="181988015"/>
      </c:barChart>
      <c:catAx>
        <c:axId val="550555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1988015"/>
        <c:crosses val="autoZero"/>
        <c:auto val="1"/>
        <c:lblAlgn val="ctr"/>
        <c:lblOffset val="100"/>
        <c:noMultiLvlLbl val="0"/>
      </c:catAx>
      <c:valAx>
        <c:axId val="181988015"/>
        <c:scaling>
          <c:orientation val="minMax"/>
          <c:min val="0"/>
        </c:scaling>
        <c:delete val="1"/>
        <c:axPos val="l"/>
        <c:numFmt formatCode="&quot;$&quot;#,##0_);[Red]\(&quot;$&quot;#,##0\)" sourceLinked="1"/>
        <c:majorTickMark val="out"/>
        <c:minorTickMark val="none"/>
        <c:tickLblPos val="nextTo"/>
        <c:crossAx val="55055567"/>
        <c:crosses val="autoZero"/>
        <c:crossBetween val="between"/>
      </c:valAx>
      <c:spPr>
        <a:noFill/>
        <a:ln>
          <a:noFill/>
        </a:ln>
        <a:effectLst/>
      </c:spPr>
    </c:plotArea>
    <c:legend>
      <c:legendPos val="b"/>
      <c:layout>
        <c:manualLayout>
          <c:xMode val="edge"/>
          <c:yMode val="edge"/>
          <c:x val="0.13907911823951546"/>
          <c:y val="0.84257154342269713"/>
          <c:w val="0.7562728241331913"/>
          <c:h val="0.1144964578705882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[Banners WD Trend Graph Excel.xlsx]Monoprix!PivotTable16</c:name>
    <c:fmtId val="9"/>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90600787421447"/>
          <c:y val="1.8518518518518517E-2"/>
        </c:manualLayout>
      </c:layout>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580287964061276"/>
          <c:y val="0.12962962962962962"/>
          <c:w val="0.76326903385840106"/>
          <c:h val="0.6465820939049286"/>
        </c:manualLayout>
      </c:layout>
      <c:lineChart>
        <c:grouping val="standard"/>
        <c:varyColors val="0"/>
        <c:ser>
          <c:idx val="0"/>
          <c:order val="0"/>
          <c:tx>
            <c:strRef>
              <c:f>Monoprix!$K$4</c:f>
              <c:strCache>
                <c:ptCount val="1"/>
                <c:pt idx="0">
                  <c:v>Sum of units</c:v>
                </c:pt>
              </c:strCache>
            </c:strRef>
          </c:tx>
          <c:spPr>
            <a:ln w="28575" cap="rnd">
              <a:solidFill>
                <a:schemeClr val="accent1"/>
              </a:solidFill>
              <a:round/>
            </a:ln>
            <a:effectLst/>
          </c:spPr>
          <c:marker>
            <c:symbol val="none"/>
          </c:marker>
          <c:cat>
            <c:strRef>
              <c:f>Monoprix!$J$5:$J$57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Monoprix!$K$5:$K$57</c:f>
              <c:numCache>
                <c:formatCode>General</c:formatCode>
                <c:ptCount val="52"/>
                <c:pt idx="0">
                  <c:v>516</c:v>
                </c:pt>
                <c:pt idx="1">
                  <c:v>583</c:v>
                </c:pt>
                <c:pt idx="2">
                  <c:v>805</c:v>
                </c:pt>
                <c:pt idx="3">
                  <c:v>710</c:v>
                </c:pt>
                <c:pt idx="4">
                  <c:v>714</c:v>
                </c:pt>
                <c:pt idx="5">
                  <c:v>653</c:v>
                </c:pt>
                <c:pt idx="6">
                  <c:v>575</c:v>
                </c:pt>
                <c:pt idx="7">
                  <c:v>491</c:v>
                </c:pt>
                <c:pt idx="8">
                  <c:v>433</c:v>
                </c:pt>
                <c:pt idx="9">
                  <c:v>502</c:v>
                </c:pt>
                <c:pt idx="10">
                  <c:v>435</c:v>
                </c:pt>
                <c:pt idx="11">
                  <c:v>495</c:v>
                </c:pt>
                <c:pt idx="12">
                  <c:v>485</c:v>
                </c:pt>
                <c:pt idx="13">
                  <c:v>457</c:v>
                </c:pt>
                <c:pt idx="14">
                  <c:v>459</c:v>
                </c:pt>
                <c:pt idx="15">
                  <c:v>511</c:v>
                </c:pt>
                <c:pt idx="16">
                  <c:v>338</c:v>
                </c:pt>
                <c:pt idx="17">
                  <c:v>394</c:v>
                </c:pt>
                <c:pt idx="18">
                  <c:v>408</c:v>
                </c:pt>
                <c:pt idx="19">
                  <c:v>376</c:v>
                </c:pt>
                <c:pt idx="20">
                  <c:v>471</c:v>
                </c:pt>
                <c:pt idx="21">
                  <c:v>435</c:v>
                </c:pt>
                <c:pt idx="22">
                  <c:v>626</c:v>
                </c:pt>
                <c:pt idx="23">
                  <c:v>576</c:v>
                </c:pt>
                <c:pt idx="24">
                  <c:v>721</c:v>
                </c:pt>
                <c:pt idx="25">
                  <c:v>719</c:v>
                </c:pt>
                <c:pt idx="26">
                  <c:v>1115.5999999999999</c:v>
                </c:pt>
                <c:pt idx="27">
                  <c:v>915</c:v>
                </c:pt>
                <c:pt idx="28">
                  <c:v>971</c:v>
                </c:pt>
                <c:pt idx="29">
                  <c:v>941</c:v>
                </c:pt>
                <c:pt idx="30">
                  <c:v>902</c:v>
                </c:pt>
                <c:pt idx="31">
                  <c:v>828</c:v>
                </c:pt>
                <c:pt idx="32">
                  <c:v>703</c:v>
                </c:pt>
                <c:pt idx="33">
                  <c:v>788</c:v>
                </c:pt>
                <c:pt idx="34">
                  <c:v>855</c:v>
                </c:pt>
                <c:pt idx="35">
                  <c:v>1070</c:v>
                </c:pt>
                <c:pt idx="36">
                  <c:v>989</c:v>
                </c:pt>
                <c:pt idx="37">
                  <c:v>1074</c:v>
                </c:pt>
                <c:pt idx="38">
                  <c:v>1318.4</c:v>
                </c:pt>
                <c:pt idx="39">
                  <c:v>1872.8</c:v>
                </c:pt>
                <c:pt idx="40">
                  <c:v>1896</c:v>
                </c:pt>
                <c:pt idx="41">
                  <c:v>2203</c:v>
                </c:pt>
                <c:pt idx="42">
                  <c:v>1811</c:v>
                </c:pt>
                <c:pt idx="43">
                  <c:v>1376</c:v>
                </c:pt>
                <c:pt idx="44">
                  <c:v>2380</c:v>
                </c:pt>
                <c:pt idx="45">
                  <c:v>1850</c:v>
                </c:pt>
                <c:pt idx="46">
                  <c:v>1891</c:v>
                </c:pt>
                <c:pt idx="47">
                  <c:v>1792</c:v>
                </c:pt>
                <c:pt idx="48">
                  <c:v>1445</c:v>
                </c:pt>
                <c:pt idx="49">
                  <c:v>1579</c:v>
                </c:pt>
                <c:pt idx="50">
                  <c:v>1526</c:v>
                </c:pt>
                <c:pt idx="51">
                  <c:v>759</c:v>
                </c:pt>
              </c:numCache>
            </c:numRef>
          </c:val>
          <c:smooth val="0"/>
          <c:extLst>
            <c:ext xmlns:c16="http://schemas.microsoft.com/office/drawing/2014/chart" uri="{C3380CC4-5D6E-409C-BE32-E72D297353CC}">
              <c16:uniqueId val="{00000000-61FD-4F7D-AFDE-401766375AE6}"/>
            </c:ext>
          </c:extLst>
        </c:ser>
        <c:dLbls>
          <c:showLegendKey val="0"/>
          <c:showVal val="0"/>
          <c:showCatName val="0"/>
          <c:showSerName val="0"/>
          <c:showPercent val="0"/>
          <c:showBubbleSize val="0"/>
        </c:dLbls>
        <c:marker val="1"/>
        <c:smooth val="0"/>
        <c:axId val="1243040911"/>
        <c:axId val="1154783839"/>
      </c:lineChart>
      <c:lineChart>
        <c:grouping val="standard"/>
        <c:varyColors val="0"/>
        <c:ser>
          <c:idx val="1"/>
          <c:order val="1"/>
          <c:tx>
            <c:strRef>
              <c:f>Monoprix!$L$4</c:f>
              <c:strCache>
                <c:ptCount val="1"/>
                <c:pt idx="0">
                  <c:v>Average of weighted_distribution</c:v>
                </c:pt>
              </c:strCache>
            </c:strRef>
          </c:tx>
          <c:spPr>
            <a:ln w="28575" cap="rnd">
              <a:solidFill>
                <a:schemeClr val="accent2"/>
              </a:solidFill>
              <a:round/>
            </a:ln>
            <a:effectLst/>
          </c:spPr>
          <c:marker>
            <c:symbol val="none"/>
          </c:marker>
          <c:cat>
            <c:strRef>
              <c:f>Monoprix!$J$5:$J$57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Monoprix!$L$5:$L$57</c:f>
              <c:numCache>
                <c:formatCode>General</c:formatCode>
                <c:ptCount val="52"/>
                <c:pt idx="0">
                  <c:v>11</c:v>
                </c:pt>
                <c:pt idx="1">
                  <c:v>11.4</c:v>
                </c:pt>
                <c:pt idx="2">
                  <c:v>11.8</c:v>
                </c:pt>
                <c:pt idx="3">
                  <c:v>9.1666666666666696</c:v>
                </c:pt>
                <c:pt idx="4">
                  <c:v>8.3333333333333304</c:v>
                </c:pt>
                <c:pt idx="5">
                  <c:v>8.6666666666666696</c:v>
                </c:pt>
                <c:pt idx="6">
                  <c:v>8.1666666666666696</c:v>
                </c:pt>
                <c:pt idx="7">
                  <c:v>7.3333333333333304</c:v>
                </c:pt>
                <c:pt idx="8">
                  <c:v>5.8333333333333304</c:v>
                </c:pt>
                <c:pt idx="9">
                  <c:v>8.6</c:v>
                </c:pt>
                <c:pt idx="10">
                  <c:v>6.3333333333333304</c:v>
                </c:pt>
                <c:pt idx="11">
                  <c:v>6.5</c:v>
                </c:pt>
                <c:pt idx="12">
                  <c:v>7</c:v>
                </c:pt>
                <c:pt idx="13">
                  <c:v>7.1666666666666696</c:v>
                </c:pt>
                <c:pt idx="14">
                  <c:v>10.199999999999999</c:v>
                </c:pt>
                <c:pt idx="15">
                  <c:v>9.1999999999999993</c:v>
                </c:pt>
                <c:pt idx="16">
                  <c:v>8.1999999999999993</c:v>
                </c:pt>
                <c:pt idx="17">
                  <c:v>8.1999999999999993</c:v>
                </c:pt>
                <c:pt idx="18">
                  <c:v>8.6</c:v>
                </c:pt>
                <c:pt idx="19">
                  <c:v>8.1999999999999993</c:v>
                </c:pt>
                <c:pt idx="20">
                  <c:v>8.8000000000000007</c:v>
                </c:pt>
                <c:pt idx="21">
                  <c:v>7.3333333333333304</c:v>
                </c:pt>
                <c:pt idx="22">
                  <c:v>9.3333333333333304</c:v>
                </c:pt>
                <c:pt idx="23">
                  <c:v>9</c:v>
                </c:pt>
                <c:pt idx="24">
                  <c:v>10.3333333333333</c:v>
                </c:pt>
                <c:pt idx="25">
                  <c:v>13</c:v>
                </c:pt>
                <c:pt idx="26">
                  <c:v>15.8</c:v>
                </c:pt>
                <c:pt idx="27">
                  <c:v>14</c:v>
                </c:pt>
                <c:pt idx="28">
                  <c:v>15.6</c:v>
                </c:pt>
                <c:pt idx="29">
                  <c:v>16</c:v>
                </c:pt>
                <c:pt idx="30">
                  <c:v>15.8</c:v>
                </c:pt>
                <c:pt idx="31">
                  <c:v>16</c:v>
                </c:pt>
                <c:pt idx="32">
                  <c:v>16.399999999999999</c:v>
                </c:pt>
                <c:pt idx="33">
                  <c:v>16.399999999999999</c:v>
                </c:pt>
                <c:pt idx="34">
                  <c:v>16</c:v>
                </c:pt>
                <c:pt idx="35">
                  <c:v>15.8</c:v>
                </c:pt>
                <c:pt idx="36">
                  <c:v>17.399999999999999</c:v>
                </c:pt>
                <c:pt idx="37">
                  <c:v>18.600000000000001</c:v>
                </c:pt>
                <c:pt idx="38">
                  <c:v>21.8</c:v>
                </c:pt>
                <c:pt idx="39">
                  <c:v>23.2</c:v>
                </c:pt>
                <c:pt idx="40">
                  <c:v>24.6</c:v>
                </c:pt>
                <c:pt idx="41">
                  <c:v>26.2</c:v>
                </c:pt>
                <c:pt idx="42">
                  <c:v>26.2</c:v>
                </c:pt>
                <c:pt idx="43">
                  <c:v>26</c:v>
                </c:pt>
                <c:pt idx="44">
                  <c:v>28.4</c:v>
                </c:pt>
                <c:pt idx="45">
                  <c:v>28.6</c:v>
                </c:pt>
                <c:pt idx="46">
                  <c:v>28.6</c:v>
                </c:pt>
                <c:pt idx="47">
                  <c:v>27.2</c:v>
                </c:pt>
                <c:pt idx="48">
                  <c:v>27.8</c:v>
                </c:pt>
                <c:pt idx="49">
                  <c:v>28.8</c:v>
                </c:pt>
                <c:pt idx="50">
                  <c:v>27.6</c:v>
                </c:pt>
                <c:pt idx="51">
                  <c:v>21.4</c:v>
                </c:pt>
              </c:numCache>
            </c:numRef>
          </c:val>
          <c:smooth val="0"/>
          <c:extLst>
            <c:ext xmlns:c16="http://schemas.microsoft.com/office/drawing/2014/chart" uri="{C3380CC4-5D6E-409C-BE32-E72D297353CC}">
              <c16:uniqueId val="{00000001-61FD-4F7D-AFDE-401766375AE6}"/>
            </c:ext>
          </c:extLst>
        </c:ser>
        <c:dLbls>
          <c:showLegendKey val="0"/>
          <c:showVal val="0"/>
          <c:showCatName val="0"/>
          <c:showSerName val="0"/>
          <c:showPercent val="0"/>
          <c:showBubbleSize val="0"/>
        </c:dLbls>
        <c:marker val="1"/>
        <c:smooth val="0"/>
        <c:axId val="1204240207"/>
        <c:axId val="1334541567"/>
      </c:lineChart>
      <c:catAx>
        <c:axId val="1243040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54783839"/>
        <c:crosses val="autoZero"/>
        <c:auto val="1"/>
        <c:lblAlgn val="ctr"/>
        <c:lblOffset val="100"/>
        <c:noMultiLvlLbl val="0"/>
      </c:catAx>
      <c:valAx>
        <c:axId val="11547838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43040911"/>
        <c:crosses val="autoZero"/>
        <c:crossBetween val="between"/>
      </c:valAx>
      <c:valAx>
        <c:axId val="133454156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04240207"/>
        <c:crosses val="max"/>
        <c:crossBetween val="between"/>
      </c:valAx>
      <c:catAx>
        <c:axId val="1204240207"/>
        <c:scaling>
          <c:orientation val="minMax"/>
        </c:scaling>
        <c:delete val="1"/>
        <c:axPos val="b"/>
        <c:numFmt formatCode="General" sourceLinked="1"/>
        <c:majorTickMark val="out"/>
        <c:minorTickMark val="none"/>
        <c:tickLblPos val="nextTo"/>
        <c:crossAx val="1334541567"/>
        <c:crosses val="autoZero"/>
        <c:auto val="1"/>
        <c:lblAlgn val="ctr"/>
        <c:lblOffset val="100"/>
        <c:noMultiLvlLbl val="0"/>
      </c:catAx>
      <c:spPr>
        <a:noFill/>
        <a:ln>
          <a:noFill/>
        </a:ln>
        <a:effectLst/>
      </c:spPr>
    </c:plotArea>
    <c:legend>
      <c:legendPos val="r"/>
      <c:layout>
        <c:manualLayout>
          <c:xMode val="edge"/>
          <c:yMode val="edge"/>
          <c:x val="0.1754815925815093"/>
          <c:y val="0.90972003499562537"/>
          <c:w val="0.6975011807716297"/>
          <c:h val="9.02799650043744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franprix!$B$3:$B$7</c:f>
              <c:strCache>
                <c:ptCount val="5"/>
                <c:pt idx="0">
                  <c:v>(1 - 5)</c:v>
                </c:pt>
                <c:pt idx="1">
                  <c:v>(5 - 10)</c:v>
                </c:pt>
                <c:pt idx="2">
                  <c:v>(10 - 15)</c:v>
                </c:pt>
                <c:pt idx="3">
                  <c:v>(15 - 20)</c:v>
                </c:pt>
                <c:pt idx="4">
                  <c:v>(20 - 25)</c:v>
                </c:pt>
              </c:strCache>
            </c:strRef>
          </c:cat>
          <c:val>
            <c:numRef>
              <c:f>franprix!$C$3:$C$7</c:f>
              <c:numCache>
                <c:formatCode>General</c:formatCode>
                <c:ptCount val="5"/>
                <c:pt idx="0">
                  <c:v>227.33</c:v>
                </c:pt>
                <c:pt idx="1">
                  <c:v>483.04</c:v>
                </c:pt>
                <c:pt idx="2">
                  <c:v>619.4</c:v>
                </c:pt>
                <c:pt idx="3">
                  <c:v>848.08</c:v>
                </c:pt>
                <c:pt idx="4">
                  <c:v>983.94</c:v>
                </c:pt>
              </c:numCache>
            </c:numRef>
          </c:val>
          <c:extLst>
            <c:ext xmlns:c16="http://schemas.microsoft.com/office/drawing/2014/chart" uri="{C3380CC4-5D6E-409C-BE32-E72D297353CC}">
              <c16:uniqueId val="{00000000-AAFA-41D7-B89A-B1B0CA66A7EC}"/>
            </c:ext>
          </c:extLst>
        </c:ser>
        <c:dLbls>
          <c:showLegendKey val="0"/>
          <c:showVal val="0"/>
          <c:showCatName val="0"/>
          <c:showSerName val="0"/>
          <c:showPercent val="0"/>
          <c:showBubbleSize val="0"/>
        </c:dLbls>
        <c:gapWidth val="219"/>
        <c:overlap val="-27"/>
        <c:axId val="1235199871"/>
        <c:axId val="1235608095"/>
      </c:barChart>
      <c:catAx>
        <c:axId val="12351998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5608095"/>
        <c:crosses val="autoZero"/>
        <c:auto val="1"/>
        <c:lblAlgn val="ctr"/>
        <c:lblOffset val="100"/>
        <c:noMultiLvlLbl val="0"/>
      </c:catAx>
      <c:valAx>
        <c:axId val="123560809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5199871"/>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[Banners WD Trend Graph Excel.xlsx]Franprix!PivotTable17</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490324275482337"/>
          <c:y val="4.1666666666666664E-2"/>
        </c:manualLayout>
      </c:layout>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218260715941965"/>
          <c:y val="0.15277777777777779"/>
          <c:w val="0.77147029974456927"/>
          <c:h val="0.64547837261512409"/>
        </c:manualLayout>
      </c:layout>
      <c:lineChart>
        <c:grouping val="standard"/>
        <c:varyColors val="0"/>
        <c:ser>
          <c:idx val="0"/>
          <c:order val="0"/>
          <c:tx>
            <c:strRef>
              <c:f>Franprix!$K$4</c:f>
              <c:strCache>
                <c:ptCount val="1"/>
                <c:pt idx="0">
                  <c:v>Sum of units</c:v>
                </c:pt>
              </c:strCache>
            </c:strRef>
          </c:tx>
          <c:spPr>
            <a:ln w="28575" cap="rnd">
              <a:solidFill>
                <a:schemeClr val="accent1"/>
              </a:solidFill>
              <a:round/>
            </a:ln>
            <a:effectLst/>
          </c:spPr>
          <c:marker>
            <c:symbol val="none"/>
          </c:marker>
          <c:cat>
            <c:strRef>
              <c:f>Franprix!$J$5:$J$57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Franprix!$K$5:$K$57</c:f>
              <c:numCache>
                <c:formatCode>General</c:formatCode>
                <c:ptCount val="52"/>
                <c:pt idx="0">
                  <c:v>401</c:v>
                </c:pt>
                <c:pt idx="1">
                  <c:v>595</c:v>
                </c:pt>
                <c:pt idx="2">
                  <c:v>727</c:v>
                </c:pt>
                <c:pt idx="3">
                  <c:v>719</c:v>
                </c:pt>
                <c:pt idx="4">
                  <c:v>701</c:v>
                </c:pt>
                <c:pt idx="5">
                  <c:v>817</c:v>
                </c:pt>
                <c:pt idx="6">
                  <c:v>755.6</c:v>
                </c:pt>
                <c:pt idx="7">
                  <c:v>563</c:v>
                </c:pt>
                <c:pt idx="8">
                  <c:v>537</c:v>
                </c:pt>
                <c:pt idx="9">
                  <c:v>498</c:v>
                </c:pt>
                <c:pt idx="10">
                  <c:v>455</c:v>
                </c:pt>
                <c:pt idx="11">
                  <c:v>358.7</c:v>
                </c:pt>
                <c:pt idx="12">
                  <c:v>242</c:v>
                </c:pt>
                <c:pt idx="13">
                  <c:v>235</c:v>
                </c:pt>
                <c:pt idx="14">
                  <c:v>138</c:v>
                </c:pt>
                <c:pt idx="15">
                  <c:v>102</c:v>
                </c:pt>
                <c:pt idx="16">
                  <c:v>75</c:v>
                </c:pt>
                <c:pt idx="17">
                  <c:v>110</c:v>
                </c:pt>
                <c:pt idx="18">
                  <c:v>115</c:v>
                </c:pt>
                <c:pt idx="19">
                  <c:v>172</c:v>
                </c:pt>
                <c:pt idx="20">
                  <c:v>219.9</c:v>
                </c:pt>
                <c:pt idx="21">
                  <c:v>216</c:v>
                </c:pt>
                <c:pt idx="22">
                  <c:v>219</c:v>
                </c:pt>
                <c:pt idx="23">
                  <c:v>284</c:v>
                </c:pt>
                <c:pt idx="24">
                  <c:v>364</c:v>
                </c:pt>
                <c:pt idx="25">
                  <c:v>488</c:v>
                </c:pt>
                <c:pt idx="26">
                  <c:v>482</c:v>
                </c:pt>
                <c:pt idx="27">
                  <c:v>520</c:v>
                </c:pt>
                <c:pt idx="28">
                  <c:v>497</c:v>
                </c:pt>
                <c:pt idx="29">
                  <c:v>513</c:v>
                </c:pt>
                <c:pt idx="30">
                  <c:v>528.9</c:v>
                </c:pt>
                <c:pt idx="31">
                  <c:v>480</c:v>
                </c:pt>
                <c:pt idx="32">
                  <c:v>379</c:v>
                </c:pt>
                <c:pt idx="33">
                  <c:v>450</c:v>
                </c:pt>
                <c:pt idx="34">
                  <c:v>441</c:v>
                </c:pt>
                <c:pt idx="35">
                  <c:v>564.4</c:v>
                </c:pt>
                <c:pt idx="36">
                  <c:v>654</c:v>
                </c:pt>
                <c:pt idx="37">
                  <c:v>748</c:v>
                </c:pt>
                <c:pt idx="38">
                  <c:v>855</c:v>
                </c:pt>
                <c:pt idx="39">
                  <c:v>1137</c:v>
                </c:pt>
                <c:pt idx="40">
                  <c:v>1120</c:v>
                </c:pt>
                <c:pt idx="41">
                  <c:v>839.8</c:v>
                </c:pt>
                <c:pt idx="42">
                  <c:v>687.9</c:v>
                </c:pt>
                <c:pt idx="43">
                  <c:v>576</c:v>
                </c:pt>
                <c:pt idx="44">
                  <c:v>966.9</c:v>
                </c:pt>
                <c:pt idx="45">
                  <c:v>956</c:v>
                </c:pt>
                <c:pt idx="46">
                  <c:v>1065</c:v>
                </c:pt>
                <c:pt idx="47">
                  <c:v>1007.3</c:v>
                </c:pt>
                <c:pt idx="48">
                  <c:v>1039</c:v>
                </c:pt>
                <c:pt idx="49">
                  <c:v>975</c:v>
                </c:pt>
                <c:pt idx="50">
                  <c:v>905</c:v>
                </c:pt>
                <c:pt idx="51">
                  <c:v>460</c:v>
                </c:pt>
              </c:numCache>
            </c:numRef>
          </c:val>
          <c:smooth val="0"/>
          <c:extLst>
            <c:ext xmlns:c16="http://schemas.microsoft.com/office/drawing/2014/chart" uri="{C3380CC4-5D6E-409C-BE32-E72D297353CC}">
              <c16:uniqueId val="{00000000-E155-47B6-8D34-06D495BCF56E}"/>
            </c:ext>
          </c:extLst>
        </c:ser>
        <c:dLbls>
          <c:showLegendKey val="0"/>
          <c:showVal val="0"/>
          <c:showCatName val="0"/>
          <c:showSerName val="0"/>
          <c:showPercent val="0"/>
          <c:showBubbleSize val="0"/>
        </c:dLbls>
        <c:marker val="1"/>
        <c:smooth val="0"/>
        <c:axId val="1333771311"/>
        <c:axId val="1159087487"/>
      </c:lineChart>
      <c:lineChart>
        <c:grouping val="standard"/>
        <c:varyColors val="0"/>
        <c:ser>
          <c:idx val="1"/>
          <c:order val="1"/>
          <c:tx>
            <c:strRef>
              <c:f>Franprix!$L$4</c:f>
              <c:strCache>
                <c:ptCount val="1"/>
                <c:pt idx="0">
                  <c:v>Average of weighted_distribution</c:v>
                </c:pt>
              </c:strCache>
            </c:strRef>
          </c:tx>
          <c:spPr>
            <a:ln w="28575" cap="rnd">
              <a:solidFill>
                <a:schemeClr val="accent2"/>
              </a:solidFill>
              <a:round/>
            </a:ln>
            <a:effectLst/>
          </c:spPr>
          <c:marker>
            <c:symbol val="none"/>
          </c:marker>
          <c:cat>
            <c:strRef>
              <c:f>Franprix!$J$5:$J$57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Franprix!$L$5:$L$57</c:f>
              <c:numCache>
                <c:formatCode>General</c:formatCode>
                <c:ptCount val="52"/>
                <c:pt idx="0">
                  <c:v>7.75</c:v>
                </c:pt>
                <c:pt idx="1">
                  <c:v>10.75</c:v>
                </c:pt>
                <c:pt idx="2">
                  <c:v>11.75</c:v>
                </c:pt>
                <c:pt idx="3">
                  <c:v>9</c:v>
                </c:pt>
                <c:pt idx="4">
                  <c:v>7.1666666666666696</c:v>
                </c:pt>
                <c:pt idx="5">
                  <c:v>7.5</c:v>
                </c:pt>
                <c:pt idx="6">
                  <c:v>7.6666666666666696</c:v>
                </c:pt>
                <c:pt idx="7">
                  <c:v>6.5</c:v>
                </c:pt>
                <c:pt idx="8">
                  <c:v>5.6666666666666696</c:v>
                </c:pt>
                <c:pt idx="9">
                  <c:v>4.5</c:v>
                </c:pt>
                <c:pt idx="10">
                  <c:v>4.1666666666666696</c:v>
                </c:pt>
                <c:pt idx="11">
                  <c:v>4</c:v>
                </c:pt>
                <c:pt idx="12">
                  <c:v>2.6666666666666701</c:v>
                </c:pt>
                <c:pt idx="13">
                  <c:v>2.5</c:v>
                </c:pt>
                <c:pt idx="14">
                  <c:v>1.8333333333333299</c:v>
                </c:pt>
                <c:pt idx="15">
                  <c:v>2</c:v>
                </c:pt>
                <c:pt idx="16">
                  <c:v>2</c:v>
                </c:pt>
                <c:pt idx="17">
                  <c:v>2.3333333333333299</c:v>
                </c:pt>
                <c:pt idx="18">
                  <c:v>3</c:v>
                </c:pt>
                <c:pt idx="19">
                  <c:v>4.3333333333333304</c:v>
                </c:pt>
                <c:pt idx="20">
                  <c:v>5.3333333333333304</c:v>
                </c:pt>
                <c:pt idx="21">
                  <c:v>5.6666666666666696</c:v>
                </c:pt>
                <c:pt idx="22">
                  <c:v>6</c:v>
                </c:pt>
                <c:pt idx="23">
                  <c:v>7.3333333333333304</c:v>
                </c:pt>
                <c:pt idx="24">
                  <c:v>9.3333333333333304</c:v>
                </c:pt>
                <c:pt idx="25">
                  <c:v>11.3333333333333</c:v>
                </c:pt>
                <c:pt idx="26">
                  <c:v>10.6666666666667</c:v>
                </c:pt>
                <c:pt idx="27">
                  <c:v>11.6666666666667</c:v>
                </c:pt>
                <c:pt idx="28">
                  <c:v>12.6666666666667</c:v>
                </c:pt>
                <c:pt idx="29">
                  <c:v>12.6666666666667</c:v>
                </c:pt>
                <c:pt idx="30">
                  <c:v>13</c:v>
                </c:pt>
                <c:pt idx="31">
                  <c:v>12.3333333333333</c:v>
                </c:pt>
                <c:pt idx="32">
                  <c:v>11.3333333333333</c:v>
                </c:pt>
                <c:pt idx="33">
                  <c:v>12.3333333333333</c:v>
                </c:pt>
                <c:pt idx="34">
                  <c:v>12.6666666666667</c:v>
                </c:pt>
                <c:pt idx="35">
                  <c:v>13.6666666666667</c:v>
                </c:pt>
                <c:pt idx="36">
                  <c:v>16</c:v>
                </c:pt>
                <c:pt idx="37">
                  <c:v>17.6666666666667</c:v>
                </c:pt>
                <c:pt idx="38">
                  <c:v>19.3333333333333</c:v>
                </c:pt>
                <c:pt idx="39">
                  <c:v>20.3333333333333</c:v>
                </c:pt>
                <c:pt idx="40">
                  <c:v>19</c:v>
                </c:pt>
                <c:pt idx="41">
                  <c:v>16</c:v>
                </c:pt>
                <c:pt idx="42">
                  <c:v>15</c:v>
                </c:pt>
                <c:pt idx="43">
                  <c:v>10.5</c:v>
                </c:pt>
                <c:pt idx="44">
                  <c:v>11.4</c:v>
                </c:pt>
                <c:pt idx="45">
                  <c:v>11.8</c:v>
                </c:pt>
                <c:pt idx="46">
                  <c:v>13.4</c:v>
                </c:pt>
                <c:pt idx="47">
                  <c:v>13.6</c:v>
                </c:pt>
                <c:pt idx="48">
                  <c:v>23.6666666666667</c:v>
                </c:pt>
                <c:pt idx="49">
                  <c:v>17</c:v>
                </c:pt>
                <c:pt idx="50">
                  <c:v>15.75</c:v>
                </c:pt>
                <c:pt idx="51">
                  <c:v>12.25</c:v>
                </c:pt>
              </c:numCache>
            </c:numRef>
          </c:val>
          <c:smooth val="0"/>
          <c:extLst>
            <c:ext xmlns:c16="http://schemas.microsoft.com/office/drawing/2014/chart" uri="{C3380CC4-5D6E-409C-BE32-E72D297353CC}">
              <c16:uniqueId val="{00000001-E155-47B6-8D34-06D495BCF56E}"/>
            </c:ext>
          </c:extLst>
        </c:ser>
        <c:dLbls>
          <c:showLegendKey val="0"/>
          <c:showVal val="0"/>
          <c:showCatName val="0"/>
          <c:showSerName val="0"/>
          <c:showPercent val="0"/>
          <c:showBubbleSize val="0"/>
        </c:dLbls>
        <c:marker val="1"/>
        <c:smooth val="0"/>
        <c:axId val="1209650287"/>
        <c:axId val="1239466207"/>
      </c:lineChart>
      <c:catAx>
        <c:axId val="1333771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59087487"/>
        <c:crosses val="autoZero"/>
        <c:auto val="1"/>
        <c:lblAlgn val="ctr"/>
        <c:lblOffset val="100"/>
        <c:noMultiLvlLbl val="0"/>
      </c:catAx>
      <c:valAx>
        <c:axId val="115908748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33771311"/>
        <c:crosses val="autoZero"/>
        <c:crossBetween val="between"/>
      </c:valAx>
      <c:valAx>
        <c:axId val="123946620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09650287"/>
        <c:crosses val="max"/>
        <c:crossBetween val="between"/>
      </c:valAx>
      <c:catAx>
        <c:axId val="1209650287"/>
        <c:scaling>
          <c:orientation val="minMax"/>
        </c:scaling>
        <c:delete val="1"/>
        <c:axPos val="b"/>
        <c:numFmt formatCode="General" sourceLinked="1"/>
        <c:majorTickMark val="out"/>
        <c:minorTickMark val="none"/>
        <c:tickLblPos val="nextTo"/>
        <c:crossAx val="1239466207"/>
        <c:crosses val="autoZero"/>
        <c:auto val="1"/>
        <c:lblAlgn val="ctr"/>
        <c:lblOffset val="100"/>
        <c:noMultiLvlLbl val="0"/>
      </c:catAx>
      <c:spPr>
        <a:noFill/>
        <a:ln>
          <a:noFill/>
        </a:ln>
        <a:effectLst/>
      </c:spPr>
    </c:plotArea>
    <c:legend>
      <c:legendPos val="r"/>
      <c:layout>
        <c:manualLayout>
          <c:xMode val="edge"/>
          <c:yMode val="edge"/>
          <c:x val="0.18638824172426738"/>
          <c:y val="0.88743111423816945"/>
          <c:w val="0.72423264985388192"/>
          <c:h val="9.49095946340040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layout>
        <c:manualLayout>
          <c:xMode val="edge"/>
          <c:yMode val="edge"/>
          <c:x val="0.15427741394691871"/>
          <c:y val="5.55555555555555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904120491013874"/>
          <c:y val="0.17171296296296296"/>
          <c:w val="0.82877951619594403"/>
          <c:h val="0.595887649460484"/>
        </c:manualLayout>
      </c:layout>
      <c:barChart>
        <c:barDir val="col"/>
        <c:grouping val="clustered"/>
        <c:varyColors val="0"/>
        <c:ser>
          <c:idx val="0"/>
          <c:order val="0"/>
          <c:tx>
            <c:strRef>
              <c:f>sku_caramel_al_ss!$C$2</c:f>
              <c:strCache>
                <c:ptCount val="1"/>
                <c:pt idx="0">
                  <c:v>Units Sold</c:v>
                </c:pt>
              </c:strCache>
            </c:strRef>
          </c:tx>
          <c:spPr>
            <a:solidFill>
              <a:schemeClr val="accent1"/>
            </a:solidFill>
            <a:ln>
              <a:noFill/>
            </a:ln>
            <a:effectLst/>
          </c:spPr>
          <c:invertIfNegative val="0"/>
          <c:cat>
            <c:strRef>
              <c:f>sku_caramel_al_ss!$B$3:$B$7</c:f>
              <c:strCache>
                <c:ptCount val="5"/>
                <c:pt idx="0">
                  <c:v>(0 - 10)</c:v>
                </c:pt>
                <c:pt idx="1">
                  <c:v>(10 - 20)</c:v>
                </c:pt>
                <c:pt idx="2">
                  <c:v>(20 - 30)</c:v>
                </c:pt>
                <c:pt idx="3">
                  <c:v>(30 - 40)</c:v>
                </c:pt>
                <c:pt idx="4">
                  <c:v>(40 - 50)</c:v>
                </c:pt>
              </c:strCache>
            </c:strRef>
          </c:cat>
          <c:val>
            <c:numRef>
              <c:f>sku_caramel_al_ss!$C$3:$C$7</c:f>
              <c:numCache>
                <c:formatCode>General</c:formatCode>
                <c:ptCount val="5"/>
                <c:pt idx="0">
                  <c:v>139.5</c:v>
                </c:pt>
                <c:pt idx="1">
                  <c:v>255.6</c:v>
                </c:pt>
                <c:pt idx="2">
                  <c:v>311.10000000000002</c:v>
                </c:pt>
                <c:pt idx="3">
                  <c:v>534.5</c:v>
                </c:pt>
                <c:pt idx="4">
                  <c:v>574.70000000000005</c:v>
                </c:pt>
              </c:numCache>
            </c:numRef>
          </c:val>
          <c:extLst>
            <c:ext xmlns:c16="http://schemas.microsoft.com/office/drawing/2014/chart" uri="{C3380CC4-5D6E-409C-BE32-E72D297353CC}">
              <c16:uniqueId val="{00000000-A12D-43D9-87D3-6903B0FBF1BB}"/>
            </c:ext>
          </c:extLst>
        </c:ser>
        <c:dLbls>
          <c:showLegendKey val="0"/>
          <c:showVal val="0"/>
          <c:showCatName val="0"/>
          <c:showSerName val="0"/>
          <c:showPercent val="0"/>
          <c:showBubbleSize val="0"/>
        </c:dLbls>
        <c:gapWidth val="219"/>
        <c:overlap val="-27"/>
        <c:axId val="1545643807"/>
        <c:axId val="1504951151"/>
      </c:barChart>
      <c:catAx>
        <c:axId val="15456438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04951151"/>
        <c:crosses val="autoZero"/>
        <c:auto val="1"/>
        <c:lblAlgn val="ctr"/>
        <c:lblOffset val="100"/>
        <c:noMultiLvlLbl val="0"/>
      </c:catAx>
      <c:valAx>
        <c:axId val="150495115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5643807"/>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[caramel_almond_seasalt.csv]caramel_almond_seasalt!PivotTable1</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185191251602361"/>
          <c:y val="0.15803384001114854"/>
          <c:w val="0.74452597758922767"/>
          <c:h val="0.61087963065223405"/>
        </c:manualLayout>
      </c:layout>
      <c:lineChart>
        <c:grouping val="standard"/>
        <c:varyColors val="0"/>
        <c:ser>
          <c:idx val="0"/>
          <c:order val="0"/>
          <c:tx>
            <c:strRef>
              <c:f>caramel_almond_seasalt!$I$4</c:f>
              <c:strCache>
                <c:ptCount val="1"/>
                <c:pt idx="0">
                  <c:v>Sum of units</c:v>
                </c:pt>
              </c:strCache>
            </c:strRef>
          </c:tx>
          <c:spPr>
            <a:ln w="28575" cap="rnd">
              <a:solidFill>
                <a:schemeClr val="accent1"/>
              </a:solidFill>
              <a:round/>
            </a:ln>
            <a:effectLst/>
          </c:spPr>
          <c:marker>
            <c:symbol val="none"/>
          </c:marker>
          <c:cat>
            <c:strRef>
              <c:f>caramel_almond_seasalt!$H$5:$H$57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caramel_almond_seasalt!$I$5:$I$57</c:f>
              <c:numCache>
                <c:formatCode>General</c:formatCode>
                <c:ptCount val="52"/>
                <c:pt idx="0">
                  <c:v>106</c:v>
                </c:pt>
                <c:pt idx="1">
                  <c:v>106</c:v>
                </c:pt>
                <c:pt idx="2">
                  <c:v>189</c:v>
                </c:pt>
                <c:pt idx="3">
                  <c:v>134</c:v>
                </c:pt>
                <c:pt idx="4">
                  <c:v>175</c:v>
                </c:pt>
                <c:pt idx="5">
                  <c:v>171</c:v>
                </c:pt>
                <c:pt idx="6">
                  <c:v>163</c:v>
                </c:pt>
                <c:pt idx="7">
                  <c:v>129</c:v>
                </c:pt>
                <c:pt idx="8">
                  <c:v>114</c:v>
                </c:pt>
                <c:pt idx="9">
                  <c:v>116</c:v>
                </c:pt>
                <c:pt idx="10">
                  <c:v>74</c:v>
                </c:pt>
                <c:pt idx="11">
                  <c:v>133</c:v>
                </c:pt>
                <c:pt idx="12">
                  <c:v>101</c:v>
                </c:pt>
                <c:pt idx="13">
                  <c:v>111</c:v>
                </c:pt>
                <c:pt idx="14">
                  <c:v>129</c:v>
                </c:pt>
                <c:pt idx="15">
                  <c:v>134</c:v>
                </c:pt>
                <c:pt idx="16">
                  <c:v>110</c:v>
                </c:pt>
                <c:pt idx="17">
                  <c:v>121.1</c:v>
                </c:pt>
                <c:pt idx="18">
                  <c:v>123</c:v>
                </c:pt>
                <c:pt idx="19">
                  <c:v>92</c:v>
                </c:pt>
                <c:pt idx="20">
                  <c:v>151</c:v>
                </c:pt>
                <c:pt idx="21">
                  <c:v>136</c:v>
                </c:pt>
                <c:pt idx="22">
                  <c:v>211</c:v>
                </c:pt>
                <c:pt idx="23">
                  <c:v>151</c:v>
                </c:pt>
                <c:pt idx="24">
                  <c:v>229</c:v>
                </c:pt>
                <c:pt idx="25">
                  <c:v>214</c:v>
                </c:pt>
                <c:pt idx="26">
                  <c:v>325</c:v>
                </c:pt>
                <c:pt idx="27">
                  <c:v>285</c:v>
                </c:pt>
                <c:pt idx="28">
                  <c:v>261</c:v>
                </c:pt>
                <c:pt idx="29">
                  <c:v>278</c:v>
                </c:pt>
                <c:pt idx="30">
                  <c:v>223</c:v>
                </c:pt>
                <c:pt idx="31">
                  <c:v>261</c:v>
                </c:pt>
                <c:pt idx="32">
                  <c:v>203</c:v>
                </c:pt>
                <c:pt idx="33">
                  <c:v>236</c:v>
                </c:pt>
                <c:pt idx="34">
                  <c:v>249</c:v>
                </c:pt>
                <c:pt idx="35">
                  <c:v>343</c:v>
                </c:pt>
                <c:pt idx="36">
                  <c:v>306</c:v>
                </c:pt>
                <c:pt idx="37">
                  <c:v>331</c:v>
                </c:pt>
                <c:pt idx="38">
                  <c:v>423.3</c:v>
                </c:pt>
                <c:pt idx="39">
                  <c:v>564.5</c:v>
                </c:pt>
                <c:pt idx="40">
                  <c:v>603</c:v>
                </c:pt>
                <c:pt idx="41">
                  <c:v>734</c:v>
                </c:pt>
                <c:pt idx="42">
                  <c:v>497</c:v>
                </c:pt>
                <c:pt idx="43">
                  <c:v>433</c:v>
                </c:pt>
                <c:pt idx="44">
                  <c:v>757</c:v>
                </c:pt>
                <c:pt idx="45">
                  <c:v>569</c:v>
                </c:pt>
                <c:pt idx="46">
                  <c:v>581</c:v>
                </c:pt>
                <c:pt idx="47">
                  <c:v>550</c:v>
                </c:pt>
                <c:pt idx="48">
                  <c:v>462</c:v>
                </c:pt>
                <c:pt idx="49">
                  <c:v>508</c:v>
                </c:pt>
                <c:pt idx="50">
                  <c:v>535</c:v>
                </c:pt>
                <c:pt idx="51">
                  <c:v>239</c:v>
                </c:pt>
              </c:numCache>
            </c:numRef>
          </c:val>
          <c:smooth val="0"/>
          <c:extLst>
            <c:ext xmlns:c16="http://schemas.microsoft.com/office/drawing/2014/chart" uri="{C3380CC4-5D6E-409C-BE32-E72D297353CC}">
              <c16:uniqueId val="{00000000-1D25-42AF-BA18-058F802329CF}"/>
            </c:ext>
          </c:extLst>
        </c:ser>
        <c:dLbls>
          <c:showLegendKey val="0"/>
          <c:showVal val="0"/>
          <c:showCatName val="0"/>
          <c:showSerName val="0"/>
          <c:showPercent val="0"/>
          <c:showBubbleSize val="0"/>
        </c:dLbls>
        <c:marker val="1"/>
        <c:smooth val="0"/>
        <c:axId val="1643696800"/>
        <c:axId val="1723369744"/>
      </c:lineChart>
      <c:lineChart>
        <c:grouping val="standard"/>
        <c:varyColors val="0"/>
        <c:ser>
          <c:idx val="1"/>
          <c:order val="1"/>
          <c:tx>
            <c:strRef>
              <c:f>caramel_almond_seasalt!$J$4</c:f>
              <c:strCache>
                <c:ptCount val="1"/>
                <c:pt idx="0">
                  <c:v>Average of wd</c:v>
                </c:pt>
              </c:strCache>
            </c:strRef>
          </c:tx>
          <c:spPr>
            <a:ln w="28575" cap="rnd">
              <a:solidFill>
                <a:schemeClr val="accent2"/>
              </a:solidFill>
              <a:round/>
            </a:ln>
            <a:effectLst/>
          </c:spPr>
          <c:marker>
            <c:symbol val="none"/>
          </c:marker>
          <c:cat>
            <c:strRef>
              <c:f>caramel_almond_seasalt!$H$5:$H$57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caramel_almond_seasalt!$J$5:$J$57</c:f>
              <c:numCache>
                <c:formatCode>General</c:formatCode>
                <c:ptCount val="52"/>
                <c:pt idx="0">
                  <c:v>9</c:v>
                </c:pt>
                <c:pt idx="1">
                  <c:v>9</c:v>
                </c:pt>
                <c:pt idx="2">
                  <c:v>9</c:v>
                </c:pt>
                <c:pt idx="3">
                  <c:v>10</c:v>
                </c:pt>
                <c:pt idx="4">
                  <c:v>4.5</c:v>
                </c:pt>
                <c:pt idx="5">
                  <c:v>3.3333333333333299</c:v>
                </c:pt>
                <c:pt idx="6">
                  <c:v>3.6666666666666701</c:v>
                </c:pt>
                <c:pt idx="7">
                  <c:v>3.3333333333333299</c:v>
                </c:pt>
                <c:pt idx="8">
                  <c:v>3</c:v>
                </c:pt>
                <c:pt idx="9">
                  <c:v>4</c:v>
                </c:pt>
                <c:pt idx="10">
                  <c:v>2.6666666666666701</c:v>
                </c:pt>
                <c:pt idx="11">
                  <c:v>4.3333333333333304</c:v>
                </c:pt>
                <c:pt idx="12">
                  <c:v>3.3333333333333299</c:v>
                </c:pt>
                <c:pt idx="13">
                  <c:v>4</c:v>
                </c:pt>
                <c:pt idx="14">
                  <c:v>4.3333333333333304</c:v>
                </c:pt>
                <c:pt idx="15">
                  <c:v>6</c:v>
                </c:pt>
                <c:pt idx="16">
                  <c:v>5.5</c:v>
                </c:pt>
                <c:pt idx="17">
                  <c:v>6.5</c:v>
                </c:pt>
                <c:pt idx="18">
                  <c:v>5.5</c:v>
                </c:pt>
                <c:pt idx="19">
                  <c:v>4.5</c:v>
                </c:pt>
                <c:pt idx="20">
                  <c:v>6.5</c:v>
                </c:pt>
                <c:pt idx="21">
                  <c:v>6.5</c:v>
                </c:pt>
                <c:pt idx="22">
                  <c:v>8</c:v>
                </c:pt>
                <c:pt idx="23">
                  <c:v>7.5</c:v>
                </c:pt>
                <c:pt idx="24">
                  <c:v>8.5</c:v>
                </c:pt>
                <c:pt idx="25">
                  <c:v>9.5</c:v>
                </c:pt>
                <c:pt idx="26">
                  <c:v>10</c:v>
                </c:pt>
                <c:pt idx="27">
                  <c:v>19</c:v>
                </c:pt>
                <c:pt idx="28">
                  <c:v>21</c:v>
                </c:pt>
                <c:pt idx="29">
                  <c:v>21</c:v>
                </c:pt>
                <c:pt idx="30">
                  <c:v>20</c:v>
                </c:pt>
                <c:pt idx="31">
                  <c:v>21</c:v>
                </c:pt>
                <c:pt idx="32">
                  <c:v>24</c:v>
                </c:pt>
                <c:pt idx="33">
                  <c:v>22</c:v>
                </c:pt>
                <c:pt idx="34">
                  <c:v>23</c:v>
                </c:pt>
                <c:pt idx="35">
                  <c:v>22</c:v>
                </c:pt>
                <c:pt idx="36">
                  <c:v>24</c:v>
                </c:pt>
                <c:pt idx="37">
                  <c:v>27</c:v>
                </c:pt>
                <c:pt idx="38">
                  <c:v>32</c:v>
                </c:pt>
                <c:pt idx="39">
                  <c:v>35</c:v>
                </c:pt>
                <c:pt idx="40">
                  <c:v>36</c:v>
                </c:pt>
                <c:pt idx="41">
                  <c:v>39</c:v>
                </c:pt>
                <c:pt idx="42">
                  <c:v>39</c:v>
                </c:pt>
                <c:pt idx="43">
                  <c:v>43</c:v>
                </c:pt>
                <c:pt idx="44">
                  <c:v>47</c:v>
                </c:pt>
                <c:pt idx="45">
                  <c:v>45</c:v>
                </c:pt>
                <c:pt idx="46">
                  <c:v>43</c:v>
                </c:pt>
                <c:pt idx="47">
                  <c:v>38</c:v>
                </c:pt>
                <c:pt idx="48">
                  <c:v>42</c:v>
                </c:pt>
                <c:pt idx="49">
                  <c:v>23</c:v>
                </c:pt>
                <c:pt idx="50">
                  <c:v>21.5</c:v>
                </c:pt>
                <c:pt idx="51">
                  <c:v>16.5</c:v>
                </c:pt>
              </c:numCache>
            </c:numRef>
          </c:val>
          <c:smooth val="0"/>
          <c:extLst>
            <c:ext xmlns:c16="http://schemas.microsoft.com/office/drawing/2014/chart" uri="{C3380CC4-5D6E-409C-BE32-E72D297353CC}">
              <c16:uniqueId val="{00000001-1D25-42AF-BA18-058F802329CF}"/>
            </c:ext>
          </c:extLst>
        </c:ser>
        <c:dLbls>
          <c:showLegendKey val="0"/>
          <c:showVal val="0"/>
          <c:showCatName val="0"/>
          <c:showSerName val="0"/>
          <c:showPercent val="0"/>
          <c:showBubbleSize val="0"/>
        </c:dLbls>
        <c:marker val="1"/>
        <c:smooth val="0"/>
        <c:axId val="1725044000"/>
        <c:axId val="1723348944"/>
      </c:lineChart>
      <c:catAx>
        <c:axId val="164369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23369744"/>
        <c:crosses val="autoZero"/>
        <c:auto val="1"/>
        <c:lblAlgn val="ctr"/>
        <c:lblOffset val="100"/>
        <c:noMultiLvlLbl val="0"/>
      </c:catAx>
      <c:valAx>
        <c:axId val="17233697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43696800"/>
        <c:crosses val="autoZero"/>
        <c:crossBetween val="between"/>
      </c:valAx>
      <c:valAx>
        <c:axId val="1723348944"/>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25044000"/>
        <c:crosses val="max"/>
        <c:crossBetween val="between"/>
      </c:valAx>
      <c:catAx>
        <c:axId val="1725044000"/>
        <c:scaling>
          <c:orientation val="minMax"/>
        </c:scaling>
        <c:delete val="1"/>
        <c:axPos val="b"/>
        <c:numFmt formatCode="General" sourceLinked="1"/>
        <c:majorTickMark val="out"/>
        <c:minorTickMark val="none"/>
        <c:tickLblPos val="nextTo"/>
        <c:crossAx val="1723348944"/>
        <c:crosses val="autoZero"/>
        <c:auto val="1"/>
        <c:lblAlgn val="ctr"/>
        <c:lblOffset val="100"/>
        <c:noMultiLvlLbl val="0"/>
      </c:catAx>
      <c:spPr>
        <a:noFill/>
        <a:ln>
          <a:noFill/>
        </a:ln>
        <a:effectLst/>
      </c:spPr>
    </c:plotArea>
    <c:legend>
      <c:legendPos val="r"/>
      <c:layout>
        <c:manualLayout>
          <c:xMode val="edge"/>
          <c:yMode val="edge"/>
          <c:x val="0.21609597075293141"/>
          <c:y val="0.91005381100726057"/>
          <c:w val="0.57679243219597565"/>
          <c:h val="8.994618899273938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Average Units Sold across Weighted Distribution range </a:t>
            </a:r>
          </a:p>
        </c:rich>
      </c:tx>
      <c:layout>
        <c:manualLayout>
          <c:xMode val="edge"/>
          <c:yMode val="edge"/>
          <c:x val="0.16143665067262403"/>
          <c:y val="6.1542835267113676E-2"/>
        </c:manualLayout>
      </c:layout>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2848132010396318"/>
          <c:y val="0.17171296296296296"/>
          <c:w val="0.8394632867080718"/>
          <c:h val="0.62915393946834097"/>
        </c:manualLayout>
      </c:layout>
      <c:barChart>
        <c:barDir val="col"/>
        <c:grouping val="clustered"/>
        <c:varyColors val="0"/>
        <c:ser>
          <c:idx val="0"/>
          <c:order val="0"/>
          <c:tx>
            <c:strRef>
              <c:f>sku_fruitnut_al_cc!$C$2</c:f>
              <c:strCache>
                <c:ptCount val="1"/>
                <c:pt idx="0">
                  <c:v>Units Sold</c:v>
                </c:pt>
              </c:strCache>
            </c:strRef>
          </c:tx>
          <c:spPr>
            <a:solidFill>
              <a:schemeClr val="accent1"/>
            </a:solidFill>
            <a:ln>
              <a:noFill/>
            </a:ln>
            <a:effectLst/>
          </c:spPr>
          <c:invertIfNegative val="0"/>
          <c:cat>
            <c:strRef>
              <c:f>sku_fruitnut_al_cc!$B$3:$B$7</c:f>
              <c:strCache>
                <c:ptCount val="5"/>
                <c:pt idx="0">
                  <c:v>(0 - 10)</c:v>
                </c:pt>
                <c:pt idx="1">
                  <c:v>(10 - 20)</c:v>
                </c:pt>
                <c:pt idx="2">
                  <c:v>(20 - 30)</c:v>
                </c:pt>
                <c:pt idx="3">
                  <c:v>(30 - 40)</c:v>
                </c:pt>
                <c:pt idx="4">
                  <c:v>(40 - 50)</c:v>
                </c:pt>
              </c:strCache>
            </c:strRef>
          </c:cat>
          <c:val>
            <c:numRef>
              <c:f>sku_fruitnut_al_cc!$C$3:$C$7</c:f>
              <c:numCache>
                <c:formatCode>General</c:formatCode>
                <c:ptCount val="5"/>
                <c:pt idx="0">
                  <c:v>389.7</c:v>
                </c:pt>
                <c:pt idx="1">
                  <c:v>430.6</c:v>
                </c:pt>
                <c:pt idx="2">
                  <c:v>837.7</c:v>
                </c:pt>
                <c:pt idx="3">
                  <c:v>979</c:v>
                </c:pt>
                <c:pt idx="4">
                  <c:v>1201</c:v>
                </c:pt>
              </c:numCache>
            </c:numRef>
          </c:val>
          <c:extLst>
            <c:ext xmlns:c16="http://schemas.microsoft.com/office/drawing/2014/chart" uri="{C3380CC4-5D6E-409C-BE32-E72D297353CC}">
              <c16:uniqueId val="{00000000-48D4-4A3E-AAA9-527C2675AB46}"/>
            </c:ext>
          </c:extLst>
        </c:ser>
        <c:dLbls>
          <c:showLegendKey val="0"/>
          <c:showVal val="0"/>
          <c:showCatName val="0"/>
          <c:showSerName val="0"/>
          <c:showPercent val="0"/>
          <c:showBubbleSize val="0"/>
        </c:dLbls>
        <c:gapWidth val="219"/>
        <c:overlap val="-27"/>
        <c:axId val="1545649407"/>
        <c:axId val="1504917871"/>
      </c:barChart>
      <c:catAx>
        <c:axId val="1545649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04917871"/>
        <c:crosses val="autoZero"/>
        <c:auto val="1"/>
        <c:lblAlgn val="ctr"/>
        <c:lblOffset val="100"/>
        <c:noMultiLvlLbl val="0"/>
      </c:catAx>
      <c:valAx>
        <c:axId val="150491787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5649407"/>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[fruit_nutalmond_cocunut.csv]fruit_nutalmond_cocunut!PivotTable1</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305195337122001"/>
          <c:y val="0.20306551162125797"/>
          <c:w val="0.76481965342085201"/>
          <c:h val="0.57417800784544093"/>
        </c:manualLayout>
      </c:layout>
      <c:lineChart>
        <c:grouping val="standard"/>
        <c:varyColors val="0"/>
        <c:ser>
          <c:idx val="0"/>
          <c:order val="0"/>
          <c:tx>
            <c:strRef>
              <c:f>fruit_nutalmond_cocunut!$I$4</c:f>
              <c:strCache>
                <c:ptCount val="1"/>
                <c:pt idx="0">
                  <c:v>Sum of units</c:v>
                </c:pt>
              </c:strCache>
            </c:strRef>
          </c:tx>
          <c:spPr>
            <a:ln w="28575" cap="rnd">
              <a:solidFill>
                <a:schemeClr val="accent1"/>
              </a:solidFill>
              <a:round/>
            </a:ln>
            <a:effectLst/>
          </c:spPr>
          <c:marker>
            <c:symbol val="none"/>
          </c:marker>
          <c:cat>
            <c:strRef>
              <c:f>fruit_nutalmond_cocunut!$H$5:$H$57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fruit_nutalmond_cocunut!$I$5:$I$57</c:f>
              <c:numCache>
                <c:formatCode>General</c:formatCode>
                <c:ptCount val="52"/>
                <c:pt idx="0">
                  <c:v>230</c:v>
                </c:pt>
                <c:pt idx="1">
                  <c:v>332</c:v>
                </c:pt>
                <c:pt idx="2">
                  <c:v>359</c:v>
                </c:pt>
                <c:pt idx="3">
                  <c:v>358</c:v>
                </c:pt>
                <c:pt idx="4">
                  <c:v>348</c:v>
                </c:pt>
                <c:pt idx="5">
                  <c:v>394</c:v>
                </c:pt>
                <c:pt idx="6">
                  <c:v>410.9</c:v>
                </c:pt>
                <c:pt idx="7">
                  <c:v>378</c:v>
                </c:pt>
                <c:pt idx="8">
                  <c:v>436</c:v>
                </c:pt>
                <c:pt idx="9">
                  <c:v>503</c:v>
                </c:pt>
                <c:pt idx="10">
                  <c:v>462</c:v>
                </c:pt>
                <c:pt idx="11">
                  <c:v>404.7</c:v>
                </c:pt>
                <c:pt idx="12">
                  <c:v>347</c:v>
                </c:pt>
                <c:pt idx="13">
                  <c:v>448</c:v>
                </c:pt>
                <c:pt idx="14">
                  <c:v>414</c:v>
                </c:pt>
                <c:pt idx="15">
                  <c:v>456</c:v>
                </c:pt>
                <c:pt idx="16">
                  <c:v>452</c:v>
                </c:pt>
                <c:pt idx="17">
                  <c:v>610.1</c:v>
                </c:pt>
                <c:pt idx="18">
                  <c:v>636</c:v>
                </c:pt>
                <c:pt idx="19">
                  <c:v>673</c:v>
                </c:pt>
                <c:pt idx="20">
                  <c:v>704</c:v>
                </c:pt>
                <c:pt idx="21">
                  <c:v>659</c:v>
                </c:pt>
                <c:pt idx="22">
                  <c:v>750.2</c:v>
                </c:pt>
                <c:pt idx="23">
                  <c:v>831</c:v>
                </c:pt>
                <c:pt idx="24">
                  <c:v>811</c:v>
                </c:pt>
                <c:pt idx="25">
                  <c:v>981</c:v>
                </c:pt>
                <c:pt idx="26">
                  <c:v>1039.3</c:v>
                </c:pt>
                <c:pt idx="27">
                  <c:v>1035</c:v>
                </c:pt>
                <c:pt idx="28">
                  <c:v>905</c:v>
                </c:pt>
                <c:pt idx="29">
                  <c:v>892</c:v>
                </c:pt>
                <c:pt idx="30">
                  <c:v>991.7</c:v>
                </c:pt>
                <c:pt idx="31">
                  <c:v>892</c:v>
                </c:pt>
                <c:pt idx="32">
                  <c:v>750</c:v>
                </c:pt>
                <c:pt idx="33">
                  <c:v>780</c:v>
                </c:pt>
                <c:pt idx="34">
                  <c:v>783</c:v>
                </c:pt>
                <c:pt idx="35">
                  <c:v>966.2</c:v>
                </c:pt>
                <c:pt idx="36">
                  <c:v>945</c:v>
                </c:pt>
                <c:pt idx="37">
                  <c:v>912</c:v>
                </c:pt>
                <c:pt idx="38">
                  <c:v>1069.8</c:v>
                </c:pt>
                <c:pt idx="39">
                  <c:v>1412</c:v>
                </c:pt>
                <c:pt idx="40">
                  <c:v>1308</c:v>
                </c:pt>
                <c:pt idx="41">
                  <c:v>1221.5999999999999</c:v>
                </c:pt>
                <c:pt idx="42">
                  <c:v>1247.5999999999999</c:v>
                </c:pt>
                <c:pt idx="43">
                  <c:v>1084</c:v>
                </c:pt>
                <c:pt idx="44">
                  <c:v>1295</c:v>
                </c:pt>
                <c:pt idx="45">
                  <c:v>1190</c:v>
                </c:pt>
                <c:pt idx="46">
                  <c:v>1179</c:v>
                </c:pt>
                <c:pt idx="47">
                  <c:v>1198.5</c:v>
                </c:pt>
                <c:pt idx="48">
                  <c:v>1228</c:v>
                </c:pt>
                <c:pt idx="49">
                  <c:v>1152</c:v>
                </c:pt>
                <c:pt idx="50">
                  <c:v>1127</c:v>
                </c:pt>
                <c:pt idx="51">
                  <c:v>801</c:v>
                </c:pt>
              </c:numCache>
            </c:numRef>
          </c:val>
          <c:smooth val="0"/>
          <c:extLst>
            <c:ext xmlns:c16="http://schemas.microsoft.com/office/drawing/2014/chart" uri="{C3380CC4-5D6E-409C-BE32-E72D297353CC}">
              <c16:uniqueId val="{00000000-C980-4D52-BEF9-FB30DAA3DB12}"/>
            </c:ext>
          </c:extLst>
        </c:ser>
        <c:dLbls>
          <c:showLegendKey val="0"/>
          <c:showVal val="0"/>
          <c:showCatName val="0"/>
          <c:showSerName val="0"/>
          <c:showPercent val="0"/>
          <c:showBubbleSize val="0"/>
        </c:dLbls>
        <c:marker val="1"/>
        <c:smooth val="0"/>
        <c:axId val="255941136"/>
        <c:axId val="189368960"/>
      </c:lineChart>
      <c:lineChart>
        <c:grouping val="standard"/>
        <c:varyColors val="0"/>
        <c:ser>
          <c:idx val="1"/>
          <c:order val="1"/>
          <c:tx>
            <c:strRef>
              <c:f>fruit_nutalmond_cocunut!$J$4</c:f>
              <c:strCache>
                <c:ptCount val="1"/>
                <c:pt idx="0">
                  <c:v>Average of wd</c:v>
                </c:pt>
              </c:strCache>
            </c:strRef>
          </c:tx>
          <c:spPr>
            <a:ln w="28575" cap="rnd">
              <a:solidFill>
                <a:schemeClr val="accent2"/>
              </a:solidFill>
              <a:round/>
            </a:ln>
            <a:effectLst/>
          </c:spPr>
          <c:marker>
            <c:symbol val="none"/>
          </c:marker>
          <c:cat>
            <c:strRef>
              <c:f>fruit_nutalmond_cocunut!$H$5:$H$57</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fruit_nutalmond_cocunut!$J$5:$J$57</c:f>
              <c:numCache>
                <c:formatCode>General</c:formatCode>
                <c:ptCount val="52"/>
                <c:pt idx="0">
                  <c:v>8.3333333333333304</c:v>
                </c:pt>
                <c:pt idx="1">
                  <c:v>9.6666666666666696</c:v>
                </c:pt>
                <c:pt idx="2">
                  <c:v>11.3333333333333</c:v>
                </c:pt>
                <c:pt idx="3">
                  <c:v>10</c:v>
                </c:pt>
                <c:pt idx="4">
                  <c:v>10.3333333333333</c:v>
                </c:pt>
                <c:pt idx="5">
                  <c:v>7.25</c:v>
                </c:pt>
                <c:pt idx="6">
                  <c:v>8</c:v>
                </c:pt>
                <c:pt idx="7">
                  <c:v>7.25</c:v>
                </c:pt>
                <c:pt idx="8">
                  <c:v>8.25</c:v>
                </c:pt>
                <c:pt idx="9">
                  <c:v>8.5</c:v>
                </c:pt>
                <c:pt idx="10">
                  <c:v>7.5</c:v>
                </c:pt>
                <c:pt idx="11">
                  <c:v>7</c:v>
                </c:pt>
                <c:pt idx="12">
                  <c:v>7.25</c:v>
                </c:pt>
                <c:pt idx="13">
                  <c:v>12.25</c:v>
                </c:pt>
                <c:pt idx="14">
                  <c:v>15</c:v>
                </c:pt>
                <c:pt idx="15">
                  <c:v>16.25</c:v>
                </c:pt>
                <c:pt idx="16">
                  <c:v>17</c:v>
                </c:pt>
                <c:pt idx="17">
                  <c:v>19.5</c:v>
                </c:pt>
                <c:pt idx="18">
                  <c:v>21</c:v>
                </c:pt>
                <c:pt idx="19">
                  <c:v>22.5</c:v>
                </c:pt>
                <c:pt idx="20">
                  <c:v>23.25</c:v>
                </c:pt>
                <c:pt idx="21">
                  <c:v>22</c:v>
                </c:pt>
                <c:pt idx="22">
                  <c:v>24.5</c:v>
                </c:pt>
                <c:pt idx="23">
                  <c:v>24.5</c:v>
                </c:pt>
                <c:pt idx="24">
                  <c:v>24.75</c:v>
                </c:pt>
                <c:pt idx="25">
                  <c:v>27</c:v>
                </c:pt>
                <c:pt idx="26">
                  <c:v>27.75</c:v>
                </c:pt>
                <c:pt idx="27">
                  <c:v>28.5</c:v>
                </c:pt>
                <c:pt idx="28">
                  <c:v>28.25</c:v>
                </c:pt>
                <c:pt idx="29">
                  <c:v>28.5</c:v>
                </c:pt>
                <c:pt idx="30">
                  <c:v>28.75</c:v>
                </c:pt>
                <c:pt idx="31">
                  <c:v>28.75</c:v>
                </c:pt>
                <c:pt idx="32">
                  <c:v>26.25</c:v>
                </c:pt>
                <c:pt idx="33">
                  <c:v>29</c:v>
                </c:pt>
                <c:pt idx="34">
                  <c:v>28.25</c:v>
                </c:pt>
                <c:pt idx="35">
                  <c:v>26.75</c:v>
                </c:pt>
                <c:pt idx="36">
                  <c:v>37.3333333333333</c:v>
                </c:pt>
                <c:pt idx="37">
                  <c:v>39</c:v>
                </c:pt>
                <c:pt idx="38">
                  <c:v>41.6666666666667</c:v>
                </c:pt>
                <c:pt idx="39">
                  <c:v>44</c:v>
                </c:pt>
                <c:pt idx="40">
                  <c:v>43</c:v>
                </c:pt>
                <c:pt idx="41">
                  <c:v>41.6666666666667</c:v>
                </c:pt>
                <c:pt idx="42">
                  <c:v>41.3333333333333</c:v>
                </c:pt>
                <c:pt idx="43">
                  <c:v>42</c:v>
                </c:pt>
                <c:pt idx="44">
                  <c:v>42.6666666666667</c:v>
                </c:pt>
                <c:pt idx="45">
                  <c:v>43.6666666666667</c:v>
                </c:pt>
                <c:pt idx="46">
                  <c:v>43.6666666666667</c:v>
                </c:pt>
                <c:pt idx="47">
                  <c:v>42.6666666666667</c:v>
                </c:pt>
                <c:pt idx="48">
                  <c:v>44</c:v>
                </c:pt>
                <c:pt idx="49">
                  <c:v>33</c:v>
                </c:pt>
                <c:pt idx="50">
                  <c:v>33.75</c:v>
                </c:pt>
                <c:pt idx="51">
                  <c:v>30.25</c:v>
                </c:pt>
              </c:numCache>
            </c:numRef>
          </c:val>
          <c:smooth val="0"/>
          <c:extLst>
            <c:ext xmlns:c16="http://schemas.microsoft.com/office/drawing/2014/chart" uri="{C3380CC4-5D6E-409C-BE32-E72D297353CC}">
              <c16:uniqueId val="{00000001-C980-4D52-BEF9-FB30DAA3DB12}"/>
            </c:ext>
          </c:extLst>
        </c:ser>
        <c:dLbls>
          <c:showLegendKey val="0"/>
          <c:showVal val="0"/>
          <c:showCatName val="0"/>
          <c:showSerName val="0"/>
          <c:showPercent val="0"/>
          <c:showBubbleSize val="0"/>
        </c:dLbls>
        <c:marker val="1"/>
        <c:smooth val="0"/>
        <c:axId val="191014896"/>
        <c:axId val="189371456"/>
      </c:lineChart>
      <c:catAx>
        <c:axId val="25594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9368960"/>
        <c:crosses val="autoZero"/>
        <c:auto val="1"/>
        <c:lblAlgn val="ctr"/>
        <c:lblOffset val="100"/>
        <c:noMultiLvlLbl val="0"/>
      </c:catAx>
      <c:valAx>
        <c:axId val="1893689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55941136"/>
        <c:crosses val="autoZero"/>
        <c:crossBetween val="between"/>
      </c:valAx>
      <c:valAx>
        <c:axId val="18937145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1014896"/>
        <c:crosses val="max"/>
        <c:crossBetween val="between"/>
      </c:valAx>
      <c:catAx>
        <c:axId val="191014896"/>
        <c:scaling>
          <c:orientation val="minMax"/>
        </c:scaling>
        <c:delete val="1"/>
        <c:axPos val="b"/>
        <c:numFmt formatCode="General" sourceLinked="1"/>
        <c:majorTickMark val="out"/>
        <c:minorTickMark val="none"/>
        <c:tickLblPos val="nextTo"/>
        <c:crossAx val="189371456"/>
        <c:crosses val="autoZero"/>
        <c:auto val="1"/>
        <c:lblAlgn val="ctr"/>
        <c:lblOffset val="100"/>
        <c:noMultiLvlLbl val="0"/>
      </c:catAx>
      <c:spPr>
        <a:noFill/>
        <a:ln>
          <a:noFill/>
        </a:ln>
        <a:effectLst/>
      </c:spPr>
    </c:plotArea>
    <c:legend>
      <c:legendPos val="r"/>
      <c:layout>
        <c:manualLayout>
          <c:xMode val="edge"/>
          <c:yMode val="edge"/>
          <c:x val="0.27250204849336213"/>
          <c:y val="0.90393416485268996"/>
          <c:w val="0.48271131261672284"/>
          <c:h val="9.606590842811313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layout>
        <c:manualLayout>
          <c:xMode val="edge"/>
          <c:yMode val="edge"/>
          <c:x val="0.15437542341252672"/>
          <c:y val="6.01851851851851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594070680193571"/>
          <c:y val="0.17669086878334586"/>
          <c:w val="0.83161460071545557"/>
          <c:h val="0.57239116494701503"/>
        </c:manualLayout>
      </c:layout>
      <c:barChart>
        <c:barDir val="col"/>
        <c:grouping val="clustered"/>
        <c:varyColors val="0"/>
        <c:ser>
          <c:idx val="0"/>
          <c:order val="0"/>
          <c:tx>
            <c:strRef>
              <c:f>sku_nut_sp_blackCh!$C$2</c:f>
              <c:strCache>
                <c:ptCount val="1"/>
                <c:pt idx="0">
                  <c:v>Units Sold</c:v>
                </c:pt>
              </c:strCache>
            </c:strRef>
          </c:tx>
          <c:spPr>
            <a:solidFill>
              <a:schemeClr val="accent1"/>
            </a:solidFill>
            <a:ln>
              <a:noFill/>
            </a:ln>
            <a:effectLst/>
          </c:spPr>
          <c:invertIfNegative val="0"/>
          <c:cat>
            <c:strRef>
              <c:f>sku_nut_sp_blackCh!$B$3:$B$8</c:f>
              <c:strCache>
                <c:ptCount val="6"/>
                <c:pt idx="0">
                  <c:v>(0 - 10)</c:v>
                </c:pt>
                <c:pt idx="1">
                  <c:v>(10 - 20)</c:v>
                </c:pt>
                <c:pt idx="2">
                  <c:v>(20 - 30)</c:v>
                </c:pt>
                <c:pt idx="3">
                  <c:v>(30 - 40)</c:v>
                </c:pt>
                <c:pt idx="4">
                  <c:v>(40 - 50)</c:v>
                </c:pt>
                <c:pt idx="5">
                  <c:v>(50 - 60)</c:v>
                </c:pt>
              </c:strCache>
            </c:strRef>
          </c:cat>
          <c:val>
            <c:numRef>
              <c:f>sku_nut_sp_blackCh!$C$3:$C$8</c:f>
              <c:numCache>
                <c:formatCode>General</c:formatCode>
                <c:ptCount val="6"/>
                <c:pt idx="0">
                  <c:v>361.2</c:v>
                </c:pt>
                <c:pt idx="1">
                  <c:v>550.5</c:v>
                </c:pt>
                <c:pt idx="2">
                  <c:v>1109</c:v>
                </c:pt>
                <c:pt idx="3">
                  <c:v>1241.4000000000001</c:v>
                </c:pt>
                <c:pt idx="4">
                  <c:v>1736.1</c:v>
                </c:pt>
                <c:pt idx="5">
                  <c:v>2474.1</c:v>
                </c:pt>
              </c:numCache>
            </c:numRef>
          </c:val>
          <c:extLst>
            <c:ext xmlns:c16="http://schemas.microsoft.com/office/drawing/2014/chart" uri="{C3380CC4-5D6E-409C-BE32-E72D297353CC}">
              <c16:uniqueId val="{00000000-9979-40D4-A6F0-D83077AA8E5B}"/>
            </c:ext>
          </c:extLst>
        </c:ser>
        <c:dLbls>
          <c:showLegendKey val="0"/>
          <c:showVal val="0"/>
          <c:showCatName val="0"/>
          <c:showSerName val="0"/>
          <c:showPercent val="0"/>
          <c:showBubbleSize val="0"/>
        </c:dLbls>
        <c:gapWidth val="219"/>
        <c:overlap val="-27"/>
        <c:axId val="1424456959"/>
        <c:axId val="1504937007"/>
      </c:barChart>
      <c:catAx>
        <c:axId val="14244569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4299590620905945"/>
              <c:y val="0.859582125448596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04937007"/>
        <c:crosses val="autoZero"/>
        <c:auto val="1"/>
        <c:lblAlgn val="ctr"/>
        <c:lblOffset val="100"/>
        <c:noMultiLvlLbl val="0"/>
      </c:catAx>
      <c:valAx>
        <c:axId val="15049370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24456959"/>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[nuts_spices_black_chocolate.csv]nuts_spices_black_chocolate!PivotTable1</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953684678928762"/>
          <c:y val="0.17592592592592593"/>
          <c:w val="0.72656927685030548"/>
          <c:h val="0.58632332567111256"/>
        </c:manualLayout>
      </c:layout>
      <c:lineChart>
        <c:grouping val="standard"/>
        <c:varyColors val="0"/>
        <c:ser>
          <c:idx val="0"/>
          <c:order val="0"/>
          <c:tx>
            <c:strRef>
              <c:f>nuts_spices_black_chocolate!$I$3</c:f>
              <c:strCache>
                <c:ptCount val="1"/>
                <c:pt idx="0">
                  <c:v>Sum of units</c:v>
                </c:pt>
              </c:strCache>
            </c:strRef>
          </c:tx>
          <c:spPr>
            <a:ln w="28575" cap="rnd">
              <a:solidFill>
                <a:schemeClr val="accent1"/>
              </a:solidFill>
              <a:round/>
            </a:ln>
            <a:effectLst/>
          </c:spPr>
          <c:marker>
            <c:symbol val="none"/>
          </c:marker>
          <c:cat>
            <c:strRef>
              <c:f>nuts_spices_black_chocolate!$H$4:$H$56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nuts_spices_black_chocolate!$I$4:$I$56</c:f>
              <c:numCache>
                <c:formatCode>General</c:formatCode>
                <c:ptCount val="52"/>
                <c:pt idx="0">
                  <c:v>275</c:v>
                </c:pt>
                <c:pt idx="1">
                  <c:v>349</c:v>
                </c:pt>
                <c:pt idx="2">
                  <c:v>486</c:v>
                </c:pt>
                <c:pt idx="3">
                  <c:v>472</c:v>
                </c:pt>
                <c:pt idx="4">
                  <c:v>475</c:v>
                </c:pt>
                <c:pt idx="5">
                  <c:v>503</c:v>
                </c:pt>
                <c:pt idx="6">
                  <c:v>467.3</c:v>
                </c:pt>
                <c:pt idx="7">
                  <c:v>381</c:v>
                </c:pt>
                <c:pt idx="8">
                  <c:v>328</c:v>
                </c:pt>
                <c:pt idx="9">
                  <c:v>335</c:v>
                </c:pt>
                <c:pt idx="10">
                  <c:v>280</c:v>
                </c:pt>
                <c:pt idx="11">
                  <c:v>277</c:v>
                </c:pt>
                <c:pt idx="12">
                  <c:v>192.2</c:v>
                </c:pt>
                <c:pt idx="13">
                  <c:v>330.5</c:v>
                </c:pt>
                <c:pt idx="14">
                  <c:v>490.3</c:v>
                </c:pt>
                <c:pt idx="15">
                  <c:v>564.5</c:v>
                </c:pt>
                <c:pt idx="16">
                  <c:v>534</c:v>
                </c:pt>
                <c:pt idx="17">
                  <c:v>715.3</c:v>
                </c:pt>
                <c:pt idx="18">
                  <c:v>733</c:v>
                </c:pt>
                <c:pt idx="19">
                  <c:v>798</c:v>
                </c:pt>
                <c:pt idx="20">
                  <c:v>808.3</c:v>
                </c:pt>
                <c:pt idx="21">
                  <c:v>856</c:v>
                </c:pt>
                <c:pt idx="22">
                  <c:v>860.2</c:v>
                </c:pt>
                <c:pt idx="23">
                  <c:v>996</c:v>
                </c:pt>
                <c:pt idx="24">
                  <c:v>949</c:v>
                </c:pt>
                <c:pt idx="25">
                  <c:v>1117.4000000000001</c:v>
                </c:pt>
                <c:pt idx="26">
                  <c:v>1557.7</c:v>
                </c:pt>
                <c:pt idx="27">
                  <c:v>1354</c:v>
                </c:pt>
                <c:pt idx="28">
                  <c:v>1280</c:v>
                </c:pt>
                <c:pt idx="29">
                  <c:v>1275</c:v>
                </c:pt>
                <c:pt idx="30">
                  <c:v>1306.7</c:v>
                </c:pt>
                <c:pt idx="31">
                  <c:v>1272</c:v>
                </c:pt>
                <c:pt idx="32">
                  <c:v>1064</c:v>
                </c:pt>
                <c:pt idx="33">
                  <c:v>1074</c:v>
                </c:pt>
                <c:pt idx="34">
                  <c:v>1164</c:v>
                </c:pt>
                <c:pt idx="35">
                  <c:v>1422.2</c:v>
                </c:pt>
                <c:pt idx="36">
                  <c:v>1294</c:v>
                </c:pt>
                <c:pt idx="37">
                  <c:v>1384</c:v>
                </c:pt>
                <c:pt idx="38">
                  <c:v>1569.3</c:v>
                </c:pt>
                <c:pt idx="39">
                  <c:v>2250.3000000000002</c:v>
                </c:pt>
                <c:pt idx="40">
                  <c:v>2385.3000000000002</c:v>
                </c:pt>
                <c:pt idx="41">
                  <c:v>2360.5</c:v>
                </c:pt>
                <c:pt idx="42">
                  <c:v>2300.1</c:v>
                </c:pt>
                <c:pt idx="43">
                  <c:v>2325</c:v>
                </c:pt>
                <c:pt idx="44">
                  <c:v>3036.8</c:v>
                </c:pt>
                <c:pt idx="45">
                  <c:v>2776</c:v>
                </c:pt>
                <c:pt idx="46">
                  <c:v>2696.2</c:v>
                </c:pt>
                <c:pt idx="47">
                  <c:v>2593.3000000000002</c:v>
                </c:pt>
                <c:pt idx="48">
                  <c:v>2711</c:v>
                </c:pt>
                <c:pt idx="49">
                  <c:v>2744</c:v>
                </c:pt>
                <c:pt idx="50">
                  <c:v>2273.9</c:v>
                </c:pt>
                <c:pt idx="51">
                  <c:v>1611</c:v>
                </c:pt>
              </c:numCache>
            </c:numRef>
          </c:val>
          <c:smooth val="0"/>
          <c:extLst>
            <c:ext xmlns:c16="http://schemas.microsoft.com/office/drawing/2014/chart" uri="{C3380CC4-5D6E-409C-BE32-E72D297353CC}">
              <c16:uniqueId val="{00000000-B6F5-40B9-92BB-0E1E257B517A}"/>
            </c:ext>
          </c:extLst>
        </c:ser>
        <c:dLbls>
          <c:showLegendKey val="0"/>
          <c:showVal val="0"/>
          <c:showCatName val="0"/>
          <c:showSerName val="0"/>
          <c:showPercent val="0"/>
          <c:showBubbleSize val="0"/>
        </c:dLbls>
        <c:marker val="1"/>
        <c:smooth val="0"/>
        <c:axId val="709587840"/>
        <c:axId val="353355744"/>
      </c:lineChart>
      <c:lineChart>
        <c:grouping val="standard"/>
        <c:varyColors val="0"/>
        <c:ser>
          <c:idx val="1"/>
          <c:order val="1"/>
          <c:tx>
            <c:strRef>
              <c:f>nuts_spices_black_chocolate!$J$3</c:f>
              <c:strCache>
                <c:ptCount val="1"/>
                <c:pt idx="0">
                  <c:v>Average of wd</c:v>
                </c:pt>
              </c:strCache>
            </c:strRef>
          </c:tx>
          <c:spPr>
            <a:ln w="28575" cap="rnd">
              <a:solidFill>
                <a:schemeClr val="accent2"/>
              </a:solidFill>
              <a:round/>
            </a:ln>
            <a:effectLst/>
          </c:spPr>
          <c:marker>
            <c:symbol val="none"/>
          </c:marker>
          <c:cat>
            <c:strRef>
              <c:f>nuts_spices_black_chocolate!$H$4:$H$56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nuts_spices_black_chocolate!$J$4:$J$56</c:f>
              <c:numCache>
                <c:formatCode>General</c:formatCode>
                <c:ptCount val="52"/>
                <c:pt idx="0">
                  <c:v>8.25</c:v>
                </c:pt>
                <c:pt idx="1">
                  <c:v>9.75</c:v>
                </c:pt>
                <c:pt idx="2">
                  <c:v>11.25</c:v>
                </c:pt>
                <c:pt idx="3">
                  <c:v>9</c:v>
                </c:pt>
                <c:pt idx="4">
                  <c:v>8.75</c:v>
                </c:pt>
                <c:pt idx="5">
                  <c:v>9.75</c:v>
                </c:pt>
                <c:pt idx="6">
                  <c:v>9</c:v>
                </c:pt>
                <c:pt idx="7">
                  <c:v>8.25</c:v>
                </c:pt>
                <c:pt idx="8">
                  <c:v>7.75</c:v>
                </c:pt>
                <c:pt idx="9">
                  <c:v>7.25</c:v>
                </c:pt>
                <c:pt idx="10">
                  <c:v>7</c:v>
                </c:pt>
                <c:pt idx="11">
                  <c:v>4.5</c:v>
                </c:pt>
                <c:pt idx="12">
                  <c:v>3.5</c:v>
                </c:pt>
                <c:pt idx="13">
                  <c:v>10.5</c:v>
                </c:pt>
                <c:pt idx="14">
                  <c:v>14.5</c:v>
                </c:pt>
                <c:pt idx="15">
                  <c:v>16.75</c:v>
                </c:pt>
                <c:pt idx="16">
                  <c:v>17.25</c:v>
                </c:pt>
                <c:pt idx="17">
                  <c:v>16.25</c:v>
                </c:pt>
                <c:pt idx="18">
                  <c:v>18.5</c:v>
                </c:pt>
                <c:pt idx="19">
                  <c:v>20.75</c:v>
                </c:pt>
                <c:pt idx="20">
                  <c:v>21.5</c:v>
                </c:pt>
                <c:pt idx="21">
                  <c:v>21.25</c:v>
                </c:pt>
                <c:pt idx="22">
                  <c:v>31</c:v>
                </c:pt>
                <c:pt idx="23">
                  <c:v>31.6666666666667</c:v>
                </c:pt>
                <c:pt idx="24">
                  <c:v>33</c:v>
                </c:pt>
                <c:pt idx="25">
                  <c:v>37.3333333333333</c:v>
                </c:pt>
                <c:pt idx="26">
                  <c:v>29.25</c:v>
                </c:pt>
                <c:pt idx="27">
                  <c:v>29.25</c:v>
                </c:pt>
                <c:pt idx="28">
                  <c:v>29.75</c:v>
                </c:pt>
                <c:pt idx="29">
                  <c:v>30.25</c:v>
                </c:pt>
                <c:pt idx="30">
                  <c:v>30.5</c:v>
                </c:pt>
                <c:pt idx="31">
                  <c:v>30.5</c:v>
                </c:pt>
                <c:pt idx="32">
                  <c:v>30.5</c:v>
                </c:pt>
                <c:pt idx="33">
                  <c:v>30</c:v>
                </c:pt>
                <c:pt idx="34">
                  <c:v>39.3333333333333</c:v>
                </c:pt>
                <c:pt idx="35">
                  <c:v>40</c:v>
                </c:pt>
                <c:pt idx="36">
                  <c:v>43</c:v>
                </c:pt>
                <c:pt idx="37">
                  <c:v>44.6666666666667</c:v>
                </c:pt>
                <c:pt idx="38">
                  <c:v>34.75</c:v>
                </c:pt>
                <c:pt idx="39">
                  <c:v>37.25</c:v>
                </c:pt>
                <c:pt idx="40">
                  <c:v>44.75</c:v>
                </c:pt>
                <c:pt idx="41">
                  <c:v>48.75</c:v>
                </c:pt>
                <c:pt idx="42">
                  <c:v>51.25</c:v>
                </c:pt>
                <c:pt idx="43">
                  <c:v>51.5</c:v>
                </c:pt>
                <c:pt idx="44">
                  <c:v>55.5</c:v>
                </c:pt>
                <c:pt idx="45">
                  <c:v>55.5</c:v>
                </c:pt>
                <c:pt idx="46">
                  <c:v>57.25</c:v>
                </c:pt>
                <c:pt idx="47">
                  <c:v>58.25</c:v>
                </c:pt>
                <c:pt idx="48">
                  <c:v>58.25</c:v>
                </c:pt>
                <c:pt idx="49">
                  <c:v>58.5</c:v>
                </c:pt>
                <c:pt idx="50">
                  <c:v>54.5</c:v>
                </c:pt>
                <c:pt idx="51">
                  <c:v>48</c:v>
                </c:pt>
              </c:numCache>
            </c:numRef>
          </c:val>
          <c:smooth val="0"/>
          <c:extLst>
            <c:ext xmlns:c16="http://schemas.microsoft.com/office/drawing/2014/chart" uri="{C3380CC4-5D6E-409C-BE32-E72D297353CC}">
              <c16:uniqueId val="{00000001-B6F5-40B9-92BB-0E1E257B517A}"/>
            </c:ext>
          </c:extLst>
        </c:ser>
        <c:dLbls>
          <c:showLegendKey val="0"/>
          <c:showVal val="0"/>
          <c:showCatName val="0"/>
          <c:showSerName val="0"/>
          <c:showPercent val="0"/>
          <c:showBubbleSize val="0"/>
        </c:dLbls>
        <c:marker val="1"/>
        <c:smooth val="0"/>
        <c:axId val="710962016"/>
        <c:axId val="613989280"/>
      </c:lineChart>
      <c:catAx>
        <c:axId val="70958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53355744"/>
        <c:crosses val="autoZero"/>
        <c:auto val="1"/>
        <c:lblAlgn val="ctr"/>
        <c:lblOffset val="100"/>
        <c:noMultiLvlLbl val="0"/>
      </c:catAx>
      <c:valAx>
        <c:axId val="3533557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09587840"/>
        <c:crosses val="autoZero"/>
        <c:crossBetween val="between"/>
      </c:valAx>
      <c:valAx>
        <c:axId val="61398928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10962016"/>
        <c:crosses val="max"/>
        <c:crossBetween val="between"/>
      </c:valAx>
      <c:catAx>
        <c:axId val="710962016"/>
        <c:scaling>
          <c:orientation val="minMax"/>
        </c:scaling>
        <c:delete val="1"/>
        <c:axPos val="b"/>
        <c:numFmt formatCode="General" sourceLinked="1"/>
        <c:majorTickMark val="out"/>
        <c:minorTickMark val="none"/>
        <c:tickLblPos val="nextTo"/>
        <c:crossAx val="613989280"/>
        <c:crosses val="autoZero"/>
        <c:auto val="1"/>
        <c:lblAlgn val="ctr"/>
        <c:lblOffset val="100"/>
        <c:noMultiLvlLbl val="0"/>
      </c:catAx>
      <c:spPr>
        <a:noFill/>
        <a:ln>
          <a:noFill/>
        </a:ln>
        <a:effectLst/>
      </c:spPr>
    </c:plotArea>
    <c:legend>
      <c:legendPos val="r"/>
      <c:layout>
        <c:manualLayout>
          <c:xMode val="edge"/>
          <c:yMode val="edge"/>
          <c:x val="0.21942412877175357"/>
          <c:y val="0.87615631379410908"/>
          <c:w val="0.58885723383101218"/>
          <c:h val="9.60659084281131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layout>
        <c:manualLayout>
          <c:xMode val="edge"/>
          <c:yMode val="edge"/>
          <c:x val="0.17246278587081568"/>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4332784942014282"/>
          <c:y val="0.17171296296296296"/>
          <c:w val="0.82455493400452251"/>
          <c:h val="0.66070246427529888"/>
        </c:manualLayout>
      </c:layout>
      <c:barChart>
        <c:barDir val="col"/>
        <c:grouping val="clustered"/>
        <c:varyColors val="0"/>
        <c:ser>
          <c:idx val="0"/>
          <c:order val="0"/>
          <c:tx>
            <c:strRef>
              <c:f>sku_roasted_nut!$C$2:$C$4</c:f>
              <c:strCache>
                <c:ptCount val="3"/>
                <c:pt idx="0">
                  <c:v>Units Sold</c:v>
                </c:pt>
                <c:pt idx="1">
                  <c:v>-</c:v>
                </c:pt>
                <c:pt idx="2">
                  <c:v>-</c:v>
                </c:pt>
              </c:strCache>
            </c:strRef>
          </c:tx>
          <c:spPr>
            <a:solidFill>
              <a:schemeClr val="accent1"/>
            </a:solidFill>
            <a:ln>
              <a:noFill/>
            </a:ln>
            <a:effectLst/>
          </c:spPr>
          <c:invertIfNegative val="0"/>
          <c:cat>
            <c:strRef>
              <c:f>sku_roasted_nut!$B$5:$B$12</c:f>
              <c:strCache>
                <c:ptCount val="8"/>
                <c:pt idx="0">
                  <c:v>(20 - 30)</c:v>
                </c:pt>
                <c:pt idx="1">
                  <c:v>(30 - 40)</c:v>
                </c:pt>
                <c:pt idx="2">
                  <c:v>(40 - 50)</c:v>
                </c:pt>
                <c:pt idx="3">
                  <c:v>(50 - 60)</c:v>
                </c:pt>
                <c:pt idx="4">
                  <c:v>(60 - 70)</c:v>
                </c:pt>
                <c:pt idx="5">
                  <c:v>(70 - 80)</c:v>
                </c:pt>
                <c:pt idx="6">
                  <c:v>(80 - 90)</c:v>
                </c:pt>
                <c:pt idx="7">
                  <c:v>(90 - 100)</c:v>
                </c:pt>
              </c:strCache>
            </c:strRef>
          </c:cat>
          <c:val>
            <c:numRef>
              <c:f>sku_roasted_nut!$C$5:$C$12</c:f>
              <c:numCache>
                <c:formatCode>General</c:formatCode>
                <c:ptCount val="8"/>
                <c:pt idx="0">
                  <c:v>254</c:v>
                </c:pt>
                <c:pt idx="1">
                  <c:v>383</c:v>
                </c:pt>
                <c:pt idx="2">
                  <c:v>991.2</c:v>
                </c:pt>
                <c:pt idx="3">
                  <c:v>506.5</c:v>
                </c:pt>
                <c:pt idx="4">
                  <c:v>649.5</c:v>
                </c:pt>
                <c:pt idx="5">
                  <c:v>729.2</c:v>
                </c:pt>
                <c:pt idx="6">
                  <c:v>880.3</c:v>
                </c:pt>
                <c:pt idx="7">
                  <c:v>1035.0999999999999</c:v>
                </c:pt>
              </c:numCache>
            </c:numRef>
          </c:val>
          <c:extLst>
            <c:ext xmlns:c16="http://schemas.microsoft.com/office/drawing/2014/chart" uri="{C3380CC4-5D6E-409C-BE32-E72D297353CC}">
              <c16:uniqueId val="{00000000-C092-451C-8DE2-73800E23E571}"/>
            </c:ext>
          </c:extLst>
        </c:ser>
        <c:dLbls>
          <c:showLegendKey val="0"/>
          <c:showVal val="0"/>
          <c:showCatName val="0"/>
          <c:showSerName val="0"/>
          <c:showPercent val="0"/>
          <c:showBubbleSize val="0"/>
        </c:dLbls>
        <c:gapWidth val="219"/>
        <c:overlap val="-27"/>
        <c:axId val="1544751759"/>
        <c:axId val="1504948655"/>
      </c:barChart>
      <c:catAx>
        <c:axId val="15447517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04948655"/>
        <c:crosses val="autoZero"/>
        <c:auto val="1"/>
        <c:lblAlgn val="ctr"/>
        <c:lblOffset val="100"/>
        <c:noMultiLvlLbl val="0"/>
      </c:catAx>
      <c:valAx>
        <c:axId val="150494865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4751759"/>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42708341805546E-2"/>
          <c:y val="2.578124841404722E-2"/>
          <c:w val="0.90531458331638892"/>
          <c:h val="0.78854166523755886"/>
        </c:manualLayout>
      </c:layout>
      <c:barChart>
        <c:barDir val="col"/>
        <c:grouping val="stacked"/>
        <c:varyColors val="0"/>
        <c:ser>
          <c:idx val="0"/>
          <c:order val="0"/>
          <c:tx>
            <c:strRef>
              <c:f>Sheet1!$B$1</c:f>
              <c:strCache>
                <c:ptCount val="1"/>
                <c:pt idx="0">
                  <c:v>Influencer Marketing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"$"#,##0_);[Red]\("$"#,##0\)</c:formatCode>
                <c:ptCount val="1"/>
                <c:pt idx="0">
                  <c:v>58000</c:v>
                </c:pt>
              </c:numCache>
            </c:numRef>
          </c:val>
          <c:extLst>
            <c:ext xmlns:c16="http://schemas.microsoft.com/office/drawing/2014/chart" uri="{C3380CC4-5D6E-409C-BE32-E72D297353CC}">
              <c16:uniqueId val="{00000000-1ACC-4FB6-B94C-AE7B0E84FE86}"/>
            </c:ext>
          </c:extLst>
        </c:ser>
        <c:ser>
          <c:idx val="1"/>
          <c:order val="1"/>
          <c:tx>
            <c:strRef>
              <c:f>Sheet1!$C$1</c:f>
              <c:strCache>
                <c:ptCount val="1"/>
                <c:pt idx="0">
                  <c:v>Instore Demos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"$"#,##0_);[Red]\("$"#,##0\)</c:formatCode>
                <c:ptCount val="1"/>
                <c:pt idx="0">
                  <c:v>21000</c:v>
                </c:pt>
              </c:numCache>
            </c:numRef>
          </c:val>
          <c:extLst>
            <c:ext xmlns:c16="http://schemas.microsoft.com/office/drawing/2014/chart" uri="{C3380CC4-5D6E-409C-BE32-E72D297353CC}">
              <c16:uniqueId val="{00000001-1ACC-4FB6-B94C-AE7B0E84FE86}"/>
            </c:ext>
          </c:extLst>
        </c:ser>
        <c:ser>
          <c:idx val="2"/>
          <c:order val="2"/>
          <c:tx>
            <c:strRef>
              <c:f>Sheet1!$D$1</c:f>
              <c:strCache>
                <c:ptCount val="1"/>
                <c:pt idx="0">
                  <c:v>Paid Media Video/Display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"$"#,##0_);[Red]\("$"#,##0\)</c:formatCode>
                <c:ptCount val="1"/>
                <c:pt idx="0">
                  <c:v>21000</c:v>
                </c:pt>
              </c:numCache>
            </c:numRef>
          </c:val>
          <c:extLst>
            <c:ext xmlns:c16="http://schemas.microsoft.com/office/drawing/2014/chart" uri="{C3380CC4-5D6E-409C-BE32-E72D297353CC}">
              <c16:uniqueId val="{00000002-1ACC-4FB6-B94C-AE7B0E84FE86}"/>
            </c:ext>
          </c:extLst>
        </c:ser>
        <c:dLbls>
          <c:dLblPos val="inEnd"/>
          <c:showLegendKey val="0"/>
          <c:showVal val="1"/>
          <c:showCatName val="0"/>
          <c:showSerName val="0"/>
          <c:showPercent val="0"/>
          <c:showBubbleSize val="0"/>
        </c:dLbls>
        <c:gapWidth val="150"/>
        <c:overlap val="100"/>
        <c:axId val="55055567"/>
        <c:axId val="181988015"/>
      </c:barChart>
      <c:catAx>
        <c:axId val="55055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1988015"/>
        <c:crosses val="autoZero"/>
        <c:auto val="1"/>
        <c:lblAlgn val="ctr"/>
        <c:lblOffset val="100"/>
        <c:noMultiLvlLbl val="0"/>
      </c:catAx>
      <c:valAx>
        <c:axId val="181988015"/>
        <c:scaling>
          <c:orientation val="minMax"/>
        </c:scaling>
        <c:delete val="1"/>
        <c:axPos val="l"/>
        <c:numFmt formatCode="&quot;$&quot;#,##0_);[Red]\(&quot;$&quot;#,##0\)" sourceLinked="1"/>
        <c:majorTickMark val="none"/>
        <c:minorTickMark val="none"/>
        <c:tickLblPos val="nextTo"/>
        <c:crossAx val="55055567"/>
        <c:crosses val="autoZero"/>
        <c:crossBetween val="between"/>
      </c:valAx>
      <c:spPr>
        <a:noFill/>
        <a:ln>
          <a:noFill/>
        </a:ln>
        <a:effectLst/>
      </c:spPr>
    </c:plotArea>
    <c:legend>
      <c:legendPos val="b"/>
      <c:layout>
        <c:manualLayout>
          <c:xMode val="edge"/>
          <c:yMode val="edge"/>
          <c:x val="0.13907911823951546"/>
          <c:y val="0.83385970231570339"/>
          <c:w val="0.74960587280027546"/>
          <c:h val="0.1574284565773028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[roasted_nuts_honey_seasalt.csv]roasted_nuts_honey_seasalt!PivotTable1</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813526899457765"/>
          <c:y val="0.13888897757543056"/>
          <c:w val="0.77456551287355813"/>
          <c:h val="0.67047628575087526"/>
        </c:manualLayout>
      </c:layout>
      <c:lineChart>
        <c:grouping val="standard"/>
        <c:varyColors val="0"/>
        <c:ser>
          <c:idx val="0"/>
          <c:order val="0"/>
          <c:tx>
            <c:strRef>
              <c:f>roasted_nuts_honey_seasalt!$I$4</c:f>
              <c:strCache>
                <c:ptCount val="1"/>
                <c:pt idx="0">
                  <c:v>Sum of units</c:v>
                </c:pt>
              </c:strCache>
            </c:strRef>
          </c:tx>
          <c:spPr>
            <a:ln w="28575" cap="rnd">
              <a:solidFill>
                <a:schemeClr val="accent1"/>
              </a:solidFill>
              <a:round/>
            </a:ln>
            <a:effectLst/>
          </c:spPr>
          <c:marker>
            <c:symbol val="none"/>
          </c:marker>
          <c:cat>
            <c:strRef>
              <c:f>roasted_nuts_honey_seasalt!$H$5:$H$44</c:f>
              <c:strCache>
                <c:ptCount val="39"/>
                <c:pt idx="0">
                  <c:v>W14</c:v>
                </c:pt>
                <c:pt idx="1">
                  <c:v>W15</c:v>
                </c:pt>
                <c:pt idx="2">
                  <c:v>W16</c:v>
                </c:pt>
                <c:pt idx="3">
                  <c:v>W17</c:v>
                </c:pt>
                <c:pt idx="4">
                  <c:v>W18</c:v>
                </c:pt>
                <c:pt idx="5">
                  <c:v>W19</c:v>
                </c:pt>
                <c:pt idx="6">
                  <c:v>W20</c:v>
                </c:pt>
                <c:pt idx="7">
                  <c:v>W21</c:v>
                </c:pt>
                <c:pt idx="8">
                  <c:v>W22</c:v>
                </c:pt>
                <c:pt idx="9">
                  <c:v>W23</c:v>
                </c:pt>
                <c:pt idx="10">
                  <c:v>W24</c:v>
                </c:pt>
                <c:pt idx="11">
                  <c:v>W25</c:v>
                </c:pt>
                <c:pt idx="12">
                  <c:v>W26</c:v>
                </c:pt>
                <c:pt idx="13">
                  <c:v>W27</c:v>
                </c:pt>
                <c:pt idx="14">
                  <c:v>W28</c:v>
                </c:pt>
                <c:pt idx="15">
                  <c:v>W29</c:v>
                </c:pt>
                <c:pt idx="16">
                  <c:v>W30</c:v>
                </c:pt>
                <c:pt idx="17">
                  <c:v>W31</c:v>
                </c:pt>
                <c:pt idx="18">
                  <c:v>W32</c:v>
                </c:pt>
                <c:pt idx="19">
                  <c:v>W33</c:v>
                </c:pt>
                <c:pt idx="20">
                  <c:v>W34</c:v>
                </c:pt>
                <c:pt idx="21">
                  <c:v>W35</c:v>
                </c:pt>
                <c:pt idx="22">
                  <c:v>W36</c:v>
                </c:pt>
                <c:pt idx="23">
                  <c:v>W37</c:v>
                </c:pt>
                <c:pt idx="24">
                  <c:v>W38</c:v>
                </c:pt>
                <c:pt idx="25">
                  <c:v>W39</c:v>
                </c:pt>
                <c:pt idx="26">
                  <c:v>W40</c:v>
                </c:pt>
                <c:pt idx="27">
                  <c:v>W41</c:v>
                </c:pt>
                <c:pt idx="28">
                  <c:v>W42</c:v>
                </c:pt>
                <c:pt idx="29">
                  <c:v>W43</c:v>
                </c:pt>
                <c:pt idx="30">
                  <c:v>W44</c:v>
                </c:pt>
                <c:pt idx="31">
                  <c:v>W45</c:v>
                </c:pt>
                <c:pt idx="32">
                  <c:v>W46</c:v>
                </c:pt>
                <c:pt idx="33">
                  <c:v>W47</c:v>
                </c:pt>
                <c:pt idx="34">
                  <c:v>W48</c:v>
                </c:pt>
                <c:pt idx="35">
                  <c:v>W49</c:v>
                </c:pt>
                <c:pt idx="36">
                  <c:v>W50</c:v>
                </c:pt>
                <c:pt idx="37">
                  <c:v>W51</c:v>
                </c:pt>
                <c:pt idx="38">
                  <c:v>W52</c:v>
                </c:pt>
              </c:strCache>
            </c:strRef>
          </c:cat>
          <c:val>
            <c:numRef>
              <c:f>roasted_nuts_honey_seasalt!$I$5:$I$44</c:f>
              <c:numCache>
                <c:formatCode>General</c:formatCode>
                <c:ptCount val="39"/>
                <c:pt idx="0">
                  <c:v>254</c:v>
                </c:pt>
                <c:pt idx="1">
                  <c:v>411</c:v>
                </c:pt>
                <c:pt idx="2">
                  <c:v>355</c:v>
                </c:pt>
                <c:pt idx="3">
                  <c:v>429</c:v>
                </c:pt>
                <c:pt idx="4">
                  <c:v>584</c:v>
                </c:pt>
                <c:pt idx="5">
                  <c:v>586</c:v>
                </c:pt>
                <c:pt idx="6">
                  <c:v>640</c:v>
                </c:pt>
                <c:pt idx="7">
                  <c:v>713</c:v>
                </c:pt>
                <c:pt idx="8">
                  <c:v>659</c:v>
                </c:pt>
                <c:pt idx="9">
                  <c:v>761</c:v>
                </c:pt>
                <c:pt idx="10">
                  <c:v>854</c:v>
                </c:pt>
                <c:pt idx="11">
                  <c:v>768</c:v>
                </c:pt>
                <c:pt idx="12">
                  <c:v>914</c:v>
                </c:pt>
                <c:pt idx="13">
                  <c:v>1024</c:v>
                </c:pt>
                <c:pt idx="14">
                  <c:v>979</c:v>
                </c:pt>
                <c:pt idx="15">
                  <c:v>824</c:v>
                </c:pt>
                <c:pt idx="16">
                  <c:v>926</c:v>
                </c:pt>
                <c:pt idx="17">
                  <c:v>864</c:v>
                </c:pt>
                <c:pt idx="18">
                  <c:v>889</c:v>
                </c:pt>
                <c:pt idx="19">
                  <c:v>812</c:v>
                </c:pt>
                <c:pt idx="20">
                  <c:v>693</c:v>
                </c:pt>
                <c:pt idx="21">
                  <c:v>887</c:v>
                </c:pt>
                <c:pt idx="22">
                  <c:v>1090</c:v>
                </c:pt>
                <c:pt idx="23">
                  <c:v>1011</c:v>
                </c:pt>
                <c:pt idx="24">
                  <c:v>916</c:v>
                </c:pt>
                <c:pt idx="25">
                  <c:v>1008</c:v>
                </c:pt>
                <c:pt idx="26">
                  <c:v>1272</c:v>
                </c:pt>
                <c:pt idx="27">
                  <c:v>1125</c:v>
                </c:pt>
                <c:pt idx="28">
                  <c:v>1233.0999999999999</c:v>
                </c:pt>
                <c:pt idx="29">
                  <c:v>1046</c:v>
                </c:pt>
                <c:pt idx="30">
                  <c:v>1097</c:v>
                </c:pt>
                <c:pt idx="31">
                  <c:v>1092</c:v>
                </c:pt>
                <c:pt idx="32">
                  <c:v>1027</c:v>
                </c:pt>
                <c:pt idx="33">
                  <c:v>899</c:v>
                </c:pt>
                <c:pt idx="34">
                  <c:v>947</c:v>
                </c:pt>
                <c:pt idx="35">
                  <c:v>1010</c:v>
                </c:pt>
                <c:pt idx="36">
                  <c:v>1035</c:v>
                </c:pt>
                <c:pt idx="37">
                  <c:v>983</c:v>
                </c:pt>
                <c:pt idx="38">
                  <c:v>713</c:v>
                </c:pt>
              </c:numCache>
            </c:numRef>
          </c:val>
          <c:smooth val="0"/>
          <c:extLst>
            <c:ext xmlns:c16="http://schemas.microsoft.com/office/drawing/2014/chart" uri="{C3380CC4-5D6E-409C-BE32-E72D297353CC}">
              <c16:uniqueId val="{00000000-7A1D-4FC4-AE2F-0C18EA3DF5FC}"/>
            </c:ext>
          </c:extLst>
        </c:ser>
        <c:dLbls>
          <c:showLegendKey val="0"/>
          <c:showVal val="0"/>
          <c:showCatName val="0"/>
          <c:showSerName val="0"/>
          <c:showPercent val="0"/>
          <c:showBubbleSize val="0"/>
        </c:dLbls>
        <c:marker val="1"/>
        <c:smooth val="0"/>
        <c:axId val="2083009216"/>
        <c:axId val="2078605488"/>
      </c:lineChart>
      <c:lineChart>
        <c:grouping val="standard"/>
        <c:varyColors val="0"/>
        <c:ser>
          <c:idx val="1"/>
          <c:order val="1"/>
          <c:tx>
            <c:strRef>
              <c:f>roasted_nuts_honey_seasalt!$J$4</c:f>
              <c:strCache>
                <c:ptCount val="1"/>
                <c:pt idx="0">
                  <c:v>Average of wd</c:v>
                </c:pt>
              </c:strCache>
            </c:strRef>
          </c:tx>
          <c:spPr>
            <a:ln w="28575" cap="rnd">
              <a:solidFill>
                <a:schemeClr val="accent2"/>
              </a:solidFill>
              <a:round/>
            </a:ln>
            <a:effectLst/>
          </c:spPr>
          <c:marker>
            <c:symbol val="none"/>
          </c:marker>
          <c:cat>
            <c:strRef>
              <c:f>roasted_nuts_honey_seasalt!$H$5:$H$44</c:f>
              <c:strCache>
                <c:ptCount val="39"/>
                <c:pt idx="0">
                  <c:v>W14</c:v>
                </c:pt>
                <c:pt idx="1">
                  <c:v>W15</c:v>
                </c:pt>
                <c:pt idx="2">
                  <c:v>W16</c:v>
                </c:pt>
                <c:pt idx="3">
                  <c:v>W17</c:v>
                </c:pt>
                <c:pt idx="4">
                  <c:v>W18</c:v>
                </c:pt>
                <c:pt idx="5">
                  <c:v>W19</c:v>
                </c:pt>
                <c:pt idx="6">
                  <c:v>W20</c:v>
                </c:pt>
                <c:pt idx="7">
                  <c:v>W21</c:v>
                </c:pt>
                <c:pt idx="8">
                  <c:v>W22</c:v>
                </c:pt>
                <c:pt idx="9">
                  <c:v>W23</c:v>
                </c:pt>
                <c:pt idx="10">
                  <c:v>W24</c:v>
                </c:pt>
                <c:pt idx="11">
                  <c:v>W25</c:v>
                </c:pt>
                <c:pt idx="12">
                  <c:v>W26</c:v>
                </c:pt>
                <c:pt idx="13">
                  <c:v>W27</c:v>
                </c:pt>
                <c:pt idx="14">
                  <c:v>W28</c:v>
                </c:pt>
                <c:pt idx="15">
                  <c:v>W29</c:v>
                </c:pt>
                <c:pt idx="16">
                  <c:v>W30</c:v>
                </c:pt>
                <c:pt idx="17">
                  <c:v>W31</c:v>
                </c:pt>
                <c:pt idx="18">
                  <c:v>W32</c:v>
                </c:pt>
                <c:pt idx="19">
                  <c:v>W33</c:v>
                </c:pt>
                <c:pt idx="20">
                  <c:v>W34</c:v>
                </c:pt>
                <c:pt idx="21">
                  <c:v>W35</c:v>
                </c:pt>
                <c:pt idx="22">
                  <c:v>W36</c:v>
                </c:pt>
                <c:pt idx="23">
                  <c:v>W37</c:v>
                </c:pt>
                <c:pt idx="24">
                  <c:v>W38</c:v>
                </c:pt>
                <c:pt idx="25">
                  <c:v>W39</c:v>
                </c:pt>
                <c:pt idx="26">
                  <c:v>W40</c:v>
                </c:pt>
                <c:pt idx="27">
                  <c:v>W41</c:v>
                </c:pt>
                <c:pt idx="28">
                  <c:v>W42</c:v>
                </c:pt>
                <c:pt idx="29">
                  <c:v>W43</c:v>
                </c:pt>
                <c:pt idx="30">
                  <c:v>W44</c:v>
                </c:pt>
                <c:pt idx="31">
                  <c:v>W45</c:v>
                </c:pt>
                <c:pt idx="32">
                  <c:v>W46</c:v>
                </c:pt>
                <c:pt idx="33">
                  <c:v>W47</c:v>
                </c:pt>
                <c:pt idx="34">
                  <c:v>W48</c:v>
                </c:pt>
                <c:pt idx="35">
                  <c:v>W49</c:v>
                </c:pt>
                <c:pt idx="36">
                  <c:v>W50</c:v>
                </c:pt>
                <c:pt idx="37">
                  <c:v>W51</c:v>
                </c:pt>
                <c:pt idx="38">
                  <c:v>W52</c:v>
                </c:pt>
              </c:strCache>
            </c:strRef>
          </c:cat>
          <c:val>
            <c:numRef>
              <c:f>roasted_nuts_honey_seasalt!$J$5:$J$44</c:f>
              <c:numCache>
                <c:formatCode>General</c:formatCode>
                <c:ptCount val="39"/>
                <c:pt idx="0">
                  <c:v>25</c:v>
                </c:pt>
                <c:pt idx="1">
                  <c:v>32</c:v>
                </c:pt>
                <c:pt idx="2">
                  <c:v>39</c:v>
                </c:pt>
                <c:pt idx="3">
                  <c:v>52</c:v>
                </c:pt>
                <c:pt idx="4">
                  <c:v>56</c:v>
                </c:pt>
                <c:pt idx="5">
                  <c:v>62</c:v>
                </c:pt>
                <c:pt idx="6">
                  <c:v>70</c:v>
                </c:pt>
                <c:pt idx="7">
                  <c:v>69</c:v>
                </c:pt>
                <c:pt idx="8">
                  <c:v>70</c:v>
                </c:pt>
                <c:pt idx="9">
                  <c:v>73</c:v>
                </c:pt>
                <c:pt idx="10">
                  <c:v>76</c:v>
                </c:pt>
                <c:pt idx="11">
                  <c:v>77</c:v>
                </c:pt>
                <c:pt idx="12">
                  <c:v>81</c:v>
                </c:pt>
                <c:pt idx="13">
                  <c:v>83</c:v>
                </c:pt>
                <c:pt idx="14">
                  <c:v>84</c:v>
                </c:pt>
                <c:pt idx="15">
                  <c:v>83</c:v>
                </c:pt>
                <c:pt idx="16">
                  <c:v>85</c:v>
                </c:pt>
                <c:pt idx="17">
                  <c:v>86</c:v>
                </c:pt>
                <c:pt idx="18">
                  <c:v>87</c:v>
                </c:pt>
                <c:pt idx="19">
                  <c:v>85</c:v>
                </c:pt>
                <c:pt idx="20">
                  <c:v>79</c:v>
                </c:pt>
                <c:pt idx="21">
                  <c:v>87</c:v>
                </c:pt>
                <c:pt idx="22">
                  <c:v>87</c:v>
                </c:pt>
                <c:pt idx="23">
                  <c:v>85</c:v>
                </c:pt>
                <c:pt idx="24">
                  <c:v>89</c:v>
                </c:pt>
                <c:pt idx="25">
                  <c:v>90</c:v>
                </c:pt>
                <c:pt idx="26">
                  <c:v>91</c:v>
                </c:pt>
                <c:pt idx="27">
                  <c:v>91</c:v>
                </c:pt>
                <c:pt idx="28">
                  <c:v>91</c:v>
                </c:pt>
                <c:pt idx="29">
                  <c:v>91</c:v>
                </c:pt>
                <c:pt idx="30">
                  <c:v>94</c:v>
                </c:pt>
                <c:pt idx="31">
                  <c:v>47.5</c:v>
                </c:pt>
                <c:pt idx="32">
                  <c:v>47.5</c:v>
                </c:pt>
                <c:pt idx="33">
                  <c:v>45</c:v>
                </c:pt>
                <c:pt idx="34">
                  <c:v>46</c:v>
                </c:pt>
                <c:pt idx="35">
                  <c:v>94</c:v>
                </c:pt>
                <c:pt idx="36">
                  <c:v>94</c:v>
                </c:pt>
                <c:pt idx="37">
                  <c:v>91</c:v>
                </c:pt>
                <c:pt idx="38">
                  <c:v>87</c:v>
                </c:pt>
              </c:numCache>
            </c:numRef>
          </c:val>
          <c:smooth val="0"/>
          <c:extLst>
            <c:ext xmlns:c16="http://schemas.microsoft.com/office/drawing/2014/chart" uri="{C3380CC4-5D6E-409C-BE32-E72D297353CC}">
              <c16:uniqueId val="{00000001-7A1D-4FC4-AE2F-0C18EA3DF5FC}"/>
            </c:ext>
          </c:extLst>
        </c:ser>
        <c:dLbls>
          <c:showLegendKey val="0"/>
          <c:showVal val="0"/>
          <c:showCatName val="0"/>
          <c:showSerName val="0"/>
          <c:showPercent val="0"/>
          <c:showBubbleSize val="0"/>
        </c:dLbls>
        <c:marker val="1"/>
        <c:smooth val="0"/>
        <c:axId val="2073935072"/>
        <c:axId val="2078623792"/>
      </c:lineChart>
      <c:catAx>
        <c:axId val="208300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2078605488"/>
        <c:crosses val="autoZero"/>
        <c:auto val="1"/>
        <c:lblAlgn val="ctr"/>
        <c:lblOffset val="100"/>
        <c:noMultiLvlLbl val="0"/>
      </c:catAx>
      <c:valAx>
        <c:axId val="207860548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83009216"/>
        <c:crosses val="autoZero"/>
        <c:crossBetween val="between"/>
      </c:valAx>
      <c:valAx>
        <c:axId val="207862379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73935072"/>
        <c:crosses val="max"/>
        <c:crossBetween val="between"/>
      </c:valAx>
      <c:catAx>
        <c:axId val="2073935072"/>
        <c:scaling>
          <c:orientation val="minMax"/>
        </c:scaling>
        <c:delete val="1"/>
        <c:axPos val="b"/>
        <c:numFmt formatCode="General" sourceLinked="1"/>
        <c:majorTickMark val="out"/>
        <c:minorTickMark val="none"/>
        <c:tickLblPos val="nextTo"/>
        <c:crossAx val="2078623792"/>
        <c:crosses val="autoZero"/>
        <c:auto val="1"/>
        <c:lblAlgn val="ctr"/>
        <c:lblOffset val="100"/>
        <c:noMultiLvlLbl val="0"/>
      </c:catAx>
      <c:spPr>
        <a:noFill/>
        <a:ln>
          <a:noFill/>
        </a:ln>
        <a:effectLst/>
      </c:spPr>
    </c:plotArea>
    <c:legend>
      <c:legendPos val="r"/>
      <c:layout>
        <c:manualLayout>
          <c:xMode val="edge"/>
          <c:yMode val="edge"/>
          <c:x val="0.19518554417186321"/>
          <c:y val="0.91724482356372106"/>
          <c:w val="0.68802457737237488"/>
          <c:h val="7.29177602799650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layout>
        <c:manualLayout>
          <c:xMode val="edge"/>
          <c:yMode val="edge"/>
          <c:x val="0.16270357079468487"/>
          <c:y val="3.08156505566808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4633250888854538"/>
          <c:y val="0.18368796953631797"/>
          <c:w val="0.82153162702706684"/>
          <c:h val="0.58984076127663343"/>
        </c:manualLayout>
      </c:layout>
      <c:barChart>
        <c:barDir val="col"/>
        <c:grouping val="clustered"/>
        <c:varyColors val="0"/>
        <c:ser>
          <c:idx val="0"/>
          <c:order val="0"/>
          <c:tx>
            <c:strRef>
              <c:f>sku_plus_choir!$C$2</c:f>
              <c:strCache>
                <c:ptCount val="1"/>
                <c:pt idx="0">
                  <c:v>Units Sold</c:v>
                </c:pt>
              </c:strCache>
            </c:strRef>
          </c:tx>
          <c:spPr>
            <a:solidFill>
              <a:schemeClr val="accent1"/>
            </a:solidFill>
            <a:ln>
              <a:noFill/>
            </a:ln>
            <a:effectLst/>
          </c:spPr>
          <c:invertIfNegative val="0"/>
          <c:cat>
            <c:strRef>
              <c:f>sku_plus_choir!$B$3:$B$7</c:f>
              <c:strCache>
                <c:ptCount val="5"/>
                <c:pt idx="0">
                  <c:v>(0 - 10)</c:v>
                </c:pt>
                <c:pt idx="1">
                  <c:v>(10 - 20)</c:v>
                </c:pt>
                <c:pt idx="2">
                  <c:v>(20 - 30)</c:v>
                </c:pt>
                <c:pt idx="3">
                  <c:v>(30 - 40)</c:v>
                </c:pt>
                <c:pt idx="4">
                  <c:v>(40 - 50)</c:v>
                </c:pt>
              </c:strCache>
            </c:strRef>
          </c:cat>
          <c:val>
            <c:numRef>
              <c:f>sku_plus_choir!$C$3:$C$7</c:f>
              <c:numCache>
                <c:formatCode>General</c:formatCode>
                <c:ptCount val="5"/>
                <c:pt idx="0">
                  <c:v>215.2</c:v>
                </c:pt>
                <c:pt idx="1">
                  <c:v>393.62</c:v>
                </c:pt>
                <c:pt idx="2">
                  <c:v>556.70000000000005</c:v>
                </c:pt>
                <c:pt idx="3">
                  <c:v>990.1</c:v>
                </c:pt>
                <c:pt idx="4">
                  <c:v>1481.3</c:v>
                </c:pt>
              </c:numCache>
            </c:numRef>
          </c:val>
          <c:extLst>
            <c:ext xmlns:c16="http://schemas.microsoft.com/office/drawing/2014/chart" uri="{C3380CC4-5D6E-409C-BE32-E72D297353CC}">
              <c16:uniqueId val="{00000000-9654-4A9E-9E9F-D97339A3995B}"/>
            </c:ext>
          </c:extLst>
        </c:ser>
        <c:dLbls>
          <c:showLegendKey val="0"/>
          <c:showVal val="0"/>
          <c:showCatName val="0"/>
          <c:showSerName val="0"/>
          <c:showPercent val="0"/>
          <c:showBubbleSize val="0"/>
        </c:dLbls>
        <c:gapWidth val="219"/>
        <c:overlap val="-27"/>
        <c:axId val="1542459791"/>
        <c:axId val="1504899151"/>
      </c:barChart>
      <c:catAx>
        <c:axId val="15424597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04899151"/>
        <c:crosses val="autoZero"/>
        <c:auto val="1"/>
        <c:lblAlgn val="ctr"/>
        <c:lblOffset val="100"/>
        <c:noMultiLvlLbl val="0"/>
      </c:catAx>
      <c:valAx>
        <c:axId val="150489915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2459791"/>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[plus_choc_noir_cacahuet.csv]plus_choc_noir_cacahuet!PivotTable1</c:name>
    <c:fmtId val="3"/>
  </c:pivotSource>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03950156987225"/>
          <c:y val="0.16203703703703703"/>
          <c:w val="0.78467940859902141"/>
          <c:h val="0.62152812632405596"/>
        </c:manualLayout>
      </c:layout>
      <c:lineChart>
        <c:grouping val="standard"/>
        <c:varyColors val="0"/>
        <c:ser>
          <c:idx val="0"/>
          <c:order val="0"/>
          <c:tx>
            <c:strRef>
              <c:f>plus_choc_noir_cacahuet!$I$3</c:f>
              <c:strCache>
                <c:ptCount val="1"/>
                <c:pt idx="0">
                  <c:v>Sum of units</c:v>
                </c:pt>
              </c:strCache>
            </c:strRef>
          </c:tx>
          <c:spPr>
            <a:ln w="28575" cap="rnd">
              <a:solidFill>
                <a:schemeClr val="accent1"/>
              </a:solidFill>
              <a:round/>
            </a:ln>
            <a:effectLst/>
          </c:spPr>
          <c:marker>
            <c:symbol val="none"/>
          </c:marker>
          <c:cat>
            <c:strRef>
              <c:f>plus_choc_noir_cacahuet!$H$4:$H$56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plus_choc_noir_cacahuet!$I$4:$I$56</c:f>
              <c:numCache>
                <c:formatCode>General</c:formatCode>
                <c:ptCount val="52"/>
                <c:pt idx="0">
                  <c:v>302</c:v>
                </c:pt>
                <c:pt idx="1">
                  <c:v>417</c:v>
                </c:pt>
                <c:pt idx="2">
                  <c:v>518</c:v>
                </c:pt>
                <c:pt idx="3">
                  <c:v>470</c:v>
                </c:pt>
                <c:pt idx="4">
                  <c:v>439</c:v>
                </c:pt>
                <c:pt idx="5">
                  <c:v>426</c:v>
                </c:pt>
                <c:pt idx="6">
                  <c:v>327.3</c:v>
                </c:pt>
                <c:pt idx="7">
                  <c:v>223</c:v>
                </c:pt>
                <c:pt idx="8">
                  <c:v>111</c:v>
                </c:pt>
                <c:pt idx="9">
                  <c:v>99</c:v>
                </c:pt>
                <c:pt idx="10">
                  <c:v>85</c:v>
                </c:pt>
                <c:pt idx="11">
                  <c:v>63</c:v>
                </c:pt>
                <c:pt idx="12">
                  <c:v>107</c:v>
                </c:pt>
                <c:pt idx="13">
                  <c:v>254</c:v>
                </c:pt>
                <c:pt idx="14">
                  <c:v>379</c:v>
                </c:pt>
                <c:pt idx="15">
                  <c:v>475</c:v>
                </c:pt>
                <c:pt idx="16">
                  <c:v>391</c:v>
                </c:pt>
                <c:pt idx="17">
                  <c:v>506</c:v>
                </c:pt>
                <c:pt idx="18">
                  <c:v>522</c:v>
                </c:pt>
                <c:pt idx="19">
                  <c:v>560</c:v>
                </c:pt>
                <c:pt idx="20">
                  <c:v>582.6</c:v>
                </c:pt>
                <c:pt idx="21">
                  <c:v>613</c:v>
                </c:pt>
                <c:pt idx="22">
                  <c:v>719</c:v>
                </c:pt>
                <c:pt idx="23">
                  <c:v>892</c:v>
                </c:pt>
                <c:pt idx="24">
                  <c:v>872</c:v>
                </c:pt>
                <c:pt idx="25">
                  <c:v>1079</c:v>
                </c:pt>
                <c:pt idx="26">
                  <c:v>1282</c:v>
                </c:pt>
                <c:pt idx="27">
                  <c:v>1027</c:v>
                </c:pt>
                <c:pt idx="28">
                  <c:v>998</c:v>
                </c:pt>
                <c:pt idx="29">
                  <c:v>886</c:v>
                </c:pt>
                <c:pt idx="30">
                  <c:v>1083.5</c:v>
                </c:pt>
                <c:pt idx="31">
                  <c:v>883</c:v>
                </c:pt>
                <c:pt idx="32">
                  <c:v>847</c:v>
                </c:pt>
                <c:pt idx="33">
                  <c:v>875</c:v>
                </c:pt>
                <c:pt idx="34">
                  <c:v>997</c:v>
                </c:pt>
                <c:pt idx="35">
                  <c:v>1196</c:v>
                </c:pt>
                <c:pt idx="36">
                  <c:v>1216</c:v>
                </c:pt>
                <c:pt idx="37">
                  <c:v>1204</c:v>
                </c:pt>
                <c:pt idx="38">
                  <c:v>1400</c:v>
                </c:pt>
                <c:pt idx="39">
                  <c:v>1767</c:v>
                </c:pt>
                <c:pt idx="40">
                  <c:v>1541</c:v>
                </c:pt>
                <c:pt idx="41">
                  <c:v>1585.7</c:v>
                </c:pt>
                <c:pt idx="42">
                  <c:v>1542</c:v>
                </c:pt>
                <c:pt idx="43">
                  <c:v>1506</c:v>
                </c:pt>
                <c:pt idx="44">
                  <c:v>1732.1</c:v>
                </c:pt>
                <c:pt idx="45">
                  <c:v>1579</c:v>
                </c:pt>
                <c:pt idx="46">
                  <c:v>1537</c:v>
                </c:pt>
                <c:pt idx="47">
                  <c:v>1607.5</c:v>
                </c:pt>
                <c:pt idx="48">
                  <c:v>1531</c:v>
                </c:pt>
                <c:pt idx="49">
                  <c:v>1628</c:v>
                </c:pt>
                <c:pt idx="50">
                  <c:v>1534</c:v>
                </c:pt>
                <c:pt idx="51">
                  <c:v>1096</c:v>
                </c:pt>
              </c:numCache>
            </c:numRef>
          </c:val>
          <c:smooth val="0"/>
          <c:extLst>
            <c:ext xmlns:c16="http://schemas.microsoft.com/office/drawing/2014/chart" uri="{C3380CC4-5D6E-409C-BE32-E72D297353CC}">
              <c16:uniqueId val="{00000000-E50F-414B-8712-859B2A66B129}"/>
            </c:ext>
          </c:extLst>
        </c:ser>
        <c:dLbls>
          <c:showLegendKey val="0"/>
          <c:showVal val="0"/>
          <c:showCatName val="0"/>
          <c:showSerName val="0"/>
          <c:showPercent val="0"/>
          <c:showBubbleSize val="0"/>
        </c:dLbls>
        <c:marker val="1"/>
        <c:smooth val="0"/>
        <c:axId val="457251407"/>
        <c:axId val="320622815"/>
      </c:lineChart>
      <c:lineChart>
        <c:grouping val="standard"/>
        <c:varyColors val="0"/>
        <c:ser>
          <c:idx val="1"/>
          <c:order val="1"/>
          <c:tx>
            <c:strRef>
              <c:f>plus_choc_noir_cacahuet!$J$3</c:f>
              <c:strCache>
                <c:ptCount val="1"/>
                <c:pt idx="0">
                  <c:v>Average of wd</c:v>
                </c:pt>
              </c:strCache>
            </c:strRef>
          </c:tx>
          <c:spPr>
            <a:ln w="28575" cap="rnd">
              <a:solidFill>
                <a:schemeClr val="accent2"/>
              </a:solidFill>
              <a:round/>
            </a:ln>
            <a:effectLst/>
          </c:spPr>
          <c:marker>
            <c:symbol val="none"/>
          </c:marker>
          <c:cat>
            <c:strRef>
              <c:f>plus_choc_noir_cacahuet!$H$4:$H$56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plus_choc_noir_cacahuet!$J$4:$J$56</c:f>
              <c:numCache>
                <c:formatCode>General</c:formatCode>
                <c:ptCount val="52"/>
                <c:pt idx="0">
                  <c:v>8.3333333333333304</c:v>
                </c:pt>
                <c:pt idx="1">
                  <c:v>9.6666666666666696</c:v>
                </c:pt>
                <c:pt idx="2">
                  <c:v>11</c:v>
                </c:pt>
                <c:pt idx="3">
                  <c:v>10</c:v>
                </c:pt>
                <c:pt idx="4">
                  <c:v>10.3333333333333</c:v>
                </c:pt>
                <c:pt idx="5">
                  <c:v>9.3333333333333304</c:v>
                </c:pt>
                <c:pt idx="6">
                  <c:v>9</c:v>
                </c:pt>
                <c:pt idx="7">
                  <c:v>10</c:v>
                </c:pt>
                <c:pt idx="8">
                  <c:v>6</c:v>
                </c:pt>
                <c:pt idx="9">
                  <c:v>5</c:v>
                </c:pt>
                <c:pt idx="10">
                  <c:v>5</c:v>
                </c:pt>
                <c:pt idx="11">
                  <c:v>3.5</c:v>
                </c:pt>
                <c:pt idx="12">
                  <c:v>5.5</c:v>
                </c:pt>
                <c:pt idx="13">
                  <c:v>10.6666666666667</c:v>
                </c:pt>
                <c:pt idx="14">
                  <c:v>17</c:v>
                </c:pt>
                <c:pt idx="15">
                  <c:v>19</c:v>
                </c:pt>
                <c:pt idx="16">
                  <c:v>19</c:v>
                </c:pt>
                <c:pt idx="17">
                  <c:v>21.6666666666667</c:v>
                </c:pt>
                <c:pt idx="18">
                  <c:v>24.3333333333333</c:v>
                </c:pt>
                <c:pt idx="19">
                  <c:v>26.3333333333333</c:v>
                </c:pt>
                <c:pt idx="20">
                  <c:v>26.3333333333333</c:v>
                </c:pt>
                <c:pt idx="21">
                  <c:v>26</c:v>
                </c:pt>
                <c:pt idx="22">
                  <c:v>30</c:v>
                </c:pt>
                <c:pt idx="23">
                  <c:v>31.3333333333333</c:v>
                </c:pt>
                <c:pt idx="24">
                  <c:v>32.6666666666667</c:v>
                </c:pt>
                <c:pt idx="25">
                  <c:v>36.3333333333333</c:v>
                </c:pt>
                <c:pt idx="26">
                  <c:v>38.3333333333333</c:v>
                </c:pt>
                <c:pt idx="27">
                  <c:v>37</c:v>
                </c:pt>
                <c:pt idx="28">
                  <c:v>35.6666666666667</c:v>
                </c:pt>
                <c:pt idx="29">
                  <c:v>35.6666666666667</c:v>
                </c:pt>
                <c:pt idx="30">
                  <c:v>38</c:v>
                </c:pt>
                <c:pt idx="31">
                  <c:v>37</c:v>
                </c:pt>
                <c:pt idx="32">
                  <c:v>35.3333333333333</c:v>
                </c:pt>
                <c:pt idx="33">
                  <c:v>36.6666666666667</c:v>
                </c:pt>
                <c:pt idx="34">
                  <c:v>38.3333333333333</c:v>
                </c:pt>
                <c:pt idx="35">
                  <c:v>38.6666666666667</c:v>
                </c:pt>
                <c:pt idx="36">
                  <c:v>39.6666666666667</c:v>
                </c:pt>
                <c:pt idx="37">
                  <c:v>40.3333333333333</c:v>
                </c:pt>
                <c:pt idx="38">
                  <c:v>45</c:v>
                </c:pt>
                <c:pt idx="39">
                  <c:v>45.6666666666667</c:v>
                </c:pt>
                <c:pt idx="40">
                  <c:v>44.3333333333333</c:v>
                </c:pt>
                <c:pt idx="41">
                  <c:v>44.3333333333333</c:v>
                </c:pt>
                <c:pt idx="42">
                  <c:v>44.6666666666667</c:v>
                </c:pt>
                <c:pt idx="43">
                  <c:v>44.3333333333333</c:v>
                </c:pt>
                <c:pt idx="44">
                  <c:v>45</c:v>
                </c:pt>
                <c:pt idx="45">
                  <c:v>48</c:v>
                </c:pt>
                <c:pt idx="46">
                  <c:v>47.6666666666667</c:v>
                </c:pt>
                <c:pt idx="47">
                  <c:v>47.6666666666667</c:v>
                </c:pt>
                <c:pt idx="48">
                  <c:v>48.6666666666667</c:v>
                </c:pt>
                <c:pt idx="49">
                  <c:v>48.6666666666667</c:v>
                </c:pt>
                <c:pt idx="50">
                  <c:v>47.6666666666667</c:v>
                </c:pt>
                <c:pt idx="51">
                  <c:v>41.6666666666667</c:v>
                </c:pt>
              </c:numCache>
            </c:numRef>
          </c:val>
          <c:smooth val="0"/>
          <c:extLst>
            <c:ext xmlns:c16="http://schemas.microsoft.com/office/drawing/2014/chart" uri="{C3380CC4-5D6E-409C-BE32-E72D297353CC}">
              <c16:uniqueId val="{00000001-E50F-414B-8712-859B2A66B129}"/>
            </c:ext>
          </c:extLst>
        </c:ser>
        <c:dLbls>
          <c:showLegendKey val="0"/>
          <c:showVal val="0"/>
          <c:showCatName val="0"/>
          <c:showSerName val="0"/>
          <c:showPercent val="0"/>
          <c:showBubbleSize val="0"/>
        </c:dLbls>
        <c:marker val="1"/>
        <c:smooth val="0"/>
        <c:axId val="445882991"/>
        <c:axId val="457473647"/>
      </c:lineChart>
      <c:catAx>
        <c:axId val="457251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0622815"/>
        <c:crosses val="autoZero"/>
        <c:auto val="1"/>
        <c:lblAlgn val="ctr"/>
        <c:lblOffset val="100"/>
        <c:noMultiLvlLbl val="0"/>
      </c:catAx>
      <c:valAx>
        <c:axId val="32062281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57251407"/>
        <c:crosses val="autoZero"/>
        <c:crossBetween val="between"/>
      </c:valAx>
      <c:valAx>
        <c:axId val="45747364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45882991"/>
        <c:crosses val="max"/>
        <c:crossBetween val="between"/>
      </c:valAx>
      <c:catAx>
        <c:axId val="445882991"/>
        <c:scaling>
          <c:orientation val="minMax"/>
        </c:scaling>
        <c:delete val="1"/>
        <c:axPos val="b"/>
        <c:numFmt formatCode="General" sourceLinked="1"/>
        <c:majorTickMark val="out"/>
        <c:minorTickMark val="none"/>
        <c:tickLblPos val="nextTo"/>
        <c:crossAx val="457473647"/>
        <c:crosses val="autoZero"/>
        <c:auto val="1"/>
        <c:lblAlgn val="ctr"/>
        <c:lblOffset val="100"/>
        <c:noMultiLvlLbl val="0"/>
      </c:catAx>
      <c:spPr>
        <a:noFill/>
        <a:ln>
          <a:noFill/>
        </a:ln>
        <a:effectLst/>
      </c:spPr>
    </c:plotArea>
    <c:legend>
      <c:legendPos val="r"/>
      <c:layout>
        <c:manualLayout>
          <c:xMode val="edge"/>
          <c:yMode val="edge"/>
          <c:x val="0.30573322546236414"/>
          <c:y val="0.90335593467483233"/>
          <c:w val="0.51898028349024383"/>
          <c:h val="9.60659084281131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Scatter plot of units sold and units sampled in events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Sheet12!$D$1</c:f>
              <c:strCache>
                <c:ptCount val="1"/>
                <c:pt idx="0">
                  <c:v>Units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Sheet12!$C$2:$C$38</c:f>
              <c:numCache>
                <c:formatCode>General</c:formatCode>
                <c:ptCount val="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118.8</c:v>
                </c:pt>
                <c:pt idx="20">
                  <c:v>507.6</c:v>
                </c:pt>
                <c:pt idx="21">
                  <c:v>1652.4</c:v>
                </c:pt>
                <c:pt idx="22">
                  <c:v>594</c:v>
                </c:pt>
                <c:pt idx="23">
                  <c:v>626.4</c:v>
                </c:pt>
                <c:pt idx="24">
                  <c:v>0</c:v>
                </c:pt>
                <c:pt idx="25">
                  <c:v>0</c:v>
                </c:pt>
                <c:pt idx="26">
                  <c:v>0</c:v>
                </c:pt>
                <c:pt idx="27">
                  <c:v>0</c:v>
                </c:pt>
                <c:pt idx="28">
                  <c:v>0</c:v>
                </c:pt>
                <c:pt idx="29">
                  <c:v>0</c:v>
                </c:pt>
                <c:pt idx="30">
                  <c:v>0</c:v>
                </c:pt>
                <c:pt idx="31">
                  <c:v>0</c:v>
                </c:pt>
                <c:pt idx="32">
                  <c:v>0</c:v>
                </c:pt>
                <c:pt idx="33">
                  <c:v>0</c:v>
                </c:pt>
                <c:pt idx="34">
                  <c:v>0</c:v>
                </c:pt>
                <c:pt idx="35">
                  <c:v>0</c:v>
                </c:pt>
                <c:pt idx="36">
                  <c:v>0</c:v>
                </c:pt>
              </c:numCache>
            </c:numRef>
          </c:xVal>
          <c:yVal>
            <c:numRef>
              <c:f>Sheet12!$D$2:$D$38</c:f>
              <c:numCache>
                <c:formatCode>General</c:formatCode>
                <c:ptCount val="37"/>
                <c:pt idx="0">
                  <c:v>800</c:v>
                </c:pt>
                <c:pt idx="1">
                  <c:v>981</c:v>
                </c:pt>
                <c:pt idx="2">
                  <c:v>1415</c:v>
                </c:pt>
                <c:pt idx="3">
                  <c:v>1420</c:v>
                </c:pt>
                <c:pt idx="4">
                  <c:v>1371</c:v>
                </c:pt>
                <c:pt idx="5">
                  <c:v>1293</c:v>
                </c:pt>
                <c:pt idx="6">
                  <c:v>1470.8</c:v>
                </c:pt>
                <c:pt idx="7">
                  <c:v>1730.3</c:v>
                </c:pt>
                <c:pt idx="8">
                  <c:v>3269.3</c:v>
                </c:pt>
                <c:pt idx="9">
                  <c:v>3686.6</c:v>
                </c:pt>
                <c:pt idx="10">
                  <c:v>3594.5</c:v>
                </c:pt>
                <c:pt idx="11">
                  <c:v>3562.2</c:v>
                </c:pt>
                <c:pt idx="12">
                  <c:v>3432.7</c:v>
                </c:pt>
                <c:pt idx="13">
                  <c:v>3054.9</c:v>
                </c:pt>
                <c:pt idx="14">
                  <c:v>1236</c:v>
                </c:pt>
                <c:pt idx="15">
                  <c:v>1235</c:v>
                </c:pt>
                <c:pt idx="16">
                  <c:v>1320</c:v>
                </c:pt>
                <c:pt idx="17">
                  <c:v>6289.4</c:v>
                </c:pt>
                <c:pt idx="18">
                  <c:v>3652.9</c:v>
                </c:pt>
                <c:pt idx="19">
                  <c:v>4119.8</c:v>
                </c:pt>
                <c:pt idx="20">
                  <c:v>7315.6</c:v>
                </c:pt>
                <c:pt idx="21">
                  <c:v>9195.5</c:v>
                </c:pt>
                <c:pt idx="22">
                  <c:v>8425.4</c:v>
                </c:pt>
                <c:pt idx="23">
                  <c:v>7535.8</c:v>
                </c:pt>
                <c:pt idx="24">
                  <c:v>9820.1</c:v>
                </c:pt>
                <c:pt idx="25">
                  <c:v>9427.2999999999993</c:v>
                </c:pt>
                <c:pt idx="26">
                  <c:v>11606.3</c:v>
                </c:pt>
                <c:pt idx="27">
                  <c:v>10853.7</c:v>
                </c:pt>
                <c:pt idx="28">
                  <c:v>9853.7000000000007</c:v>
                </c:pt>
                <c:pt idx="29">
                  <c:v>9861.2000000000007</c:v>
                </c:pt>
                <c:pt idx="30">
                  <c:v>12838.9</c:v>
                </c:pt>
                <c:pt idx="31">
                  <c:v>11011.2</c:v>
                </c:pt>
                <c:pt idx="32">
                  <c:v>12410</c:v>
                </c:pt>
                <c:pt idx="33">
                  <c:v>10620.1</c:v>
                </c:pt>
                <c:pt idx="34">
                  <c:v>10096.799999999999</c:v>
                </c:pt>
                <c:pt idx="35">
                  <c:v>7367.7</c:v>
                </c:pt>
                <c:pt idx="36">
                  <c:v>5010.3999999999996</c:v>
                </c:pt>
              </c:numCache>
            </c:numRef>
          </c:yVal>
          <c:smooth val="0"/>
          <c:extLst>
            <c:ext xmlns:c16="http://schemas.microsoft.com/office/drawing/2014/chart" uri="{C3380CC4-5D6E-409C-BE32-E72D297353CC}">
              <c16:uniqueId val="{00000000-77AF-4C75-ACCB-992CD78116AA}"/>
            </c:ext>
          </c:extLst>
        </c:ser>
        <c:dLbls>
          <c:showLegendKey val="0"/>
          <c:showVal val="0"/>
          <c:showCatName val="0"/>
          <c:showSerName val="0"/>
          <c:showPercent val="0"/>
          <c:showBubbleSize val="0"/>
        </c:dLbls>
        <c:axId val="1892947743"/>
        <c:axId val="1875185391"/>
      </c:scatterChart>
      <c:valAx>
        <c:axId val="18929477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Number of units sampled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75185391"/>
        <c:crosses val="autoZero"/>
        <c:crossBetween val="midCat"/>
      </c:valAx>
      <c:valAx>
        <c:axId val="1875185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sales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9294774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Scatter plot of units sold and units sampled in proximity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lineMarker"/>
        <c:varyColors val="0"/>
        <c:ser>
          <c:idx val="0"/>
          <c:order val="0"/>
          <c:tx>
            <c:strRef>
              <c:f>Sheet12!$J$1</c:f>
              <c:strCache>
                <c:ptCount val="1"/>
                <c:pt idx="0">
                  <c:v>Units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Sheet12!$I$2:$I$39</c:f>
              <c:numCache>
                <c:formatCode>General</c:formatCode>
                <c:ptCount val="38"/>
                <c:pt idx="0">
                  <c:v>16761.599999999999</c:v>
                </c:pt>
                <c:pt idx="1">
                  <c:v>0</c:v>
                </c:pt>
                <c:pt idx="2">
                  <c:v>0</c:v>
                </c:pt>
                <c:pt idx="3">
                  <c:v>33768</c:v>
                </c:pt>
                <c:pt idx="4">
                  <c:v>7848</c:v>
                </c:pt>
                <c:pt idx="5">
                  <c:v>10224</c:v>
                </c:pt>
                <c:pt idx="6">
                  <c:v>7992</c:v>
                </c:pt>
                <c:pt idx="7">
                  <c:v>7560</c:v>
                </c:pt>
                <c:pt idx="8">
                  <c:v>2664</c:v>
                </c:pt>
                <c:pt idx="9">
                  <c:v>0</c:v>
                </c:pt>
                <c:pt idx="10">
                  <c:v>0</c:v>
                </c:pt>
                <c:pt idx="11">
                  <c:v>0</c:v>
                </c:pt>
                <c:pt idx="12">
                  <c:v>0</c:v>
                </c:pt>
                <c:pt idx="13">
                  <c:v>0</c:v>
                </c:pt>
                <c:pt idx="14">
                  <c:v>0</c:v>
                </c:pt>
                <c:pt idx="15">
                  <c:v>13464</c:v>
                </c:pt>
                <c:pt idx="16">
                  <c:v>19368</c:v>
                </c:pt>
                <c:pt idx="17">
                  <c:v>12648</c:v>
                </c:pt>
                <c:pt idx="18">
                  <c:v>0</c:v>
                </c:pt>
                <c:pt idx="19">
                  <c:v>0</c:v>
                </c:pt>
                <c:pt idx="20">
                  <c:v>673.2</c:v>
                </c:pt>
                <c:pt idx="21">
                  <c:v>2876.4</c:v>
                </c:pt>
                <c:pt idx="22">
                  <c:v>9363.6</c:v>
                </c:pt>
                <c:pt idx="23">
                  <c:v>3366</c:v>
                </c:pt>
                <c:pt idx="24">
                  <c:v>3549.6</c:v>
                </c:pt>
                <c:pt idx="25">
                  <c:v>0</c:v>
                </c:pt>
                <c:pt idx="26">
                  <c:v>0</c:v>
                </c:pt>
                <c:pt idx="27">
                  <c:v>0</c:v>
                </c:pt>
                <c:pt idx="28">
                  <c:v>0</c:v>
                </c:pt>
                <c:pt idx="29">
                  <c:v>0</c:v>
                </c:pt>
                <c:pt idx="30">
                  <c:v>0</c:v>
                </c:pt>
                <c:pt idx="31">
                  <c:v>0</c:v>
                </c:pt>
                <c:pt idx="32">
                  <c:v>0</c:v>
                </c:pt>
                <c:pt idx="33">
                  <c:v>0</c:v>
                </c:pt>
                <c:pt idx="34">
                  <c:v>0</c:v>
                </c:pt>
                <c:pt idx="35">
                  <c:v>0</c:v>
                </c:pt>
                <c:pt idx="36">
                  <c:v>0</c:v>
                </c:pt>
                <c:pt idx="37">
                  <c:v>0</c:v>
                </c:pt>
              </c:numCache>
            </c:numRef>
          </c:xVal>
          <c:yVal>
            <c:numRef>
              <c:f>Sheet12!$J$2:$J$39</c:f>
              <c:numCache>
                <c:formatCode>General</c:formatCode>
                <c:ptCount val="38"/>
                <c:pt idx="0">
                  <c:v>1014</c:v>
                </c:pt>
                <c:pt idx="1">
                  <c:v>800</c:v>
                </c:pt>
                <c:pt idx="2">
                  <c:v>981</c:v>
                </c:pt>
                <c:pt idx="3">
                  <c:v>1415</c:v>
                </c:pt>
                <c:pt idx="4">
                  <c:v>1420</c:v>
                </c:pt>
                <c:pt idx="5">
                  <c:v>1371</c:v>
                </c:pt>
                <c:pt idx="6">
                  <c:v>1293</c:v>
                </c:pt>
                <c:pt idx="7">
                  <c:v>1470.8</c:v>
                </c:pt>
                <c:pt idx="8">
                  <c:v>1730.3</c:v>
                </c:pt>
                <c:pt idx="9">
                  <c:v>3269.3</c:v>
                </c:pt>
                <c:pt idx="10">
                  <c:v>3686.6</c:v>
                </c:pt>
                <c:pt idx="11">
                  <c:v>3594.5</c:v>
                </c:pt>
                <c:pt idx="12">
                  <c:v>3562.2</c:v>
                </c:pt>
                <c:pt idx="13">
                  <c:v>3432.7</c:v>
                </c:pt>
                <c:pt idx="14">
                  <c:v>3054.9</c:v>
                </c:pt>
                <c:pt idx="15">
                  <c:v>1236</c:v>
                </c:pt>
                <c:pt idx="16">
                  <c:v>1235</c:v>
                </c:pt>
                <c:pt idx="17">
                  <c:v>1320</c:v>
                </c:pt>
                <c:pt idx="18">
                  <c:v>6289.4</c:v>
                </c:pt>
                <c:pt idx="19">
                  <c:v>3652.9</c:v>
                </c:pt>
                <c:pt idx="20">
                  <c:v>4119.8</c:v>
                </c:pt>
                <c:pt idx="21">
                  <c:v>7315.6</c:v>
                </c:pt>
                <c:pt idx="22">
                  <c:v>9195.5</c:v>
                </c:pt>
                <c:pt idx="23">
                  <c:v>8425.4</c:v>
                </c:pt>
                <c:pt idx="24">
                  <c:v>7535.8</c:v>
                </c:pt>
                <c:pt idx="25">
                  <c:v>9820.1</c:v>
                </c:pt>
                <c:pt idx="26">
                  <c:v>9427.2999999999993</c:v>
                </c:pt>
                <c:pt idx="27">
                  <c:v>11606.3</c:v>
                </c:pt>
                <c:pt idx="28">
                  <c:v>10853.7</c:v>
                </c:pt>
                <c:pt idx="29">
                  <c:v>9853.7000000000007</c:v>
                </c:pt>
                <c:pt idx="30">
                  <c:v>9861.2000000000007</c:v>
                </c:pt>
                <c:pt idx="31">
                  <c:v>12838.9</c:v>
                </c:pt>
                <c:pt idx="32">
                  <c:v>11011.2</c:v>
                </c:pt>
                <c:pt idx="33">
                  <c:v>12410</c:v>
                </c:pt>
                <c:pt idx="34">
                  <c:v>10620.1</c:v>
                </c:pt>
                <c:pt idx="35">
                  <c:v>10096.799999999999</c:v>
                </c:pt>
                <c:pt idx="36">
                  <c:v>7367.7</c:v>
                </c:pt>
                <c:pt idx="37">
                  <c:v>5010.3999999999996</c:v>
                </c:pt>
              </c:numCache>
            </c:numRef>
          </c:yVal>
          <c:smooth val="0"/>
          <c:extLst>
            <c:ext xmlns:c16="http://schemas.microsoft.com/office/drawing/2014/chart" uri="{C3380CC4-5D6E-409C-BE32-E72D297353CC}">
              <c16:uniqueId val="{00000000-AF0D-4636-8540-5E5336572B63}"/>
            </c:ext>
          </c:extLst>
        </c:ser>
        <c:dLbls>
          <c:showLegendKey val="0"/>
          <c:showVal val="0"/>
          <c:showCatName val="0"/>
          <c:showSerName val="0"/>
          <c:showPercent val="0"/>
          <c:showBubbleSize val="0"/>
        </c:dLbls>
        <c:axId val="1098962479"/>
        <c:axId val="1219534927"/>
      </c:scatterChart>
      <c:valAx>
        <c:axId val="1098962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Number of units sampled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19534927"/>
        <c:crosses val="autoZero"/>
        <c:crossBetween val="midCat"/>
      </c:valAx>
      <c:valAx>
        <c:axId val="12195349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sales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989624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[ADS_WD_ANOVA.xlsx]WD Buckets!PivotTable3</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number of units sold 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'WD Buckets'!$B$3</c:f>
              <c:strCache>
                <c:ptCount val="1"/>
                <c:pt idx="0">
                  <c:v>Total</c:v>
                </c:pt>
              </c:strCache>
            </c:strRef>
          </c:tx>
          <c:spPr>
            <a:solidFill>
              <a:schemeClr val="accent1"/>
            </a:solidFill>
            <a:ln>
              <a:noFill/>
            </a:ln>
            <a:effectLst/>
          </c:spPr>
          <c:invertIfNegative val="0"/>
          <c:cat>
            <c:strRef>
              <c:f>'WD Buckets'!$A$4:$A$8</c:f>
              <c:strCache>
                <c:ptCount val="4"/>
                <c:pt idx="0">
                  <c:v>4-6</c:v>
                </c:pt>
                <c:pt idx="1">
                  <c:v>6-8</c:v>
                </c:pt>
                <c:pt idx="2">
                  <c:v>8-10</c:v>
                </c:pt>
                <c:pt idx="3">
                  <c:v>10-12</c:v>
                </c:pt>
              </c:strCache>
            </c:strRef>
          </c:cat>
          <c:val>
            <c:numRef>
              <c:f>'WD Buckets'!$B$4:$B$8</c:f>
              <c:numCache>
                <c:formatCode>General</c:formatCode>
                <c:ptCount val="4"/>
                <c:pt idx="0">
                  <c:v>2139.6866666666665</c:v>
                </c:pt>
                <c:pt idx="1">
                  <c:v>2975.5166666666664</c:v>
                </c:pt>
                <c:pt idx="2">
                  <c:v>9046.5714285714294</c:v>
                </c:pt>
                <c:pt idx="3">
                  <c:v>9992.369999999999</c:v>
                </c:pt>
              </c:numCache>
            </c:numRef>
          </c:val>
          <c:extLst>
            <c:ext xmlns:c16="http://schemas.microsoft.com/office/drawing/2014/chart" uri="{C3380CC4-5D6E-409C-BE32-E72D297353CC}">
              <c16:uniqueId val="{00000000-3731-4756-B15F-EBC9BB62E094}"/>
            </c:ext>
          </c:extLst>
        </c:ser>
        <c:dLbls>
          <c:showLegendKey val="0"/>
          <c:showVal val="0"/>
          <c:showCatName val="0"/>
          <c:showSerName val="0"/>
          <c:showPercent val="0"/>
          <c:showBubbleSize val="0"/>
        </c:dLbls>
        <c:gapWidth val="219"/>
        <c:overlap val="-27"/>
        <c:axId val="1392501951"/>
        <c:axId val="1760788431"/>
      </c:barChart>
      <c:catAx>
        <c:axId val="13925019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815353599582007"/>
              <c:y val="0.891086053681281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60788431"/>
        <c:crosses val="autoZero"/>
        <c:auto val="1"/>
        <c:lblAlgn val="ctr"/>
        <c:lblOffset val="100"/>
        <c:noMultiLvlLbl val="0"/>
      </c:catAx>
      <c:valAx>
        <c:axId val="176078843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925019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[ADS_Italy_SKU_TC_WD_Chart.xlsx]Sheet1!PivotTable1</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of units sold with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345198359452079"/>
          <c:y val="0.15254322748552496"/>
          <c:w val="0.77011023014012236"/>
          <c:h val="0.62859657600720265"/>
        </c:manualLayout>
      </c:layout>
      <c:lineChart>
        <c:grouping val="standard"/>
        <c:varyColors val="0"/>
        <c:ser>
          <c:idx val="0"/>
          <c:order val="0"/>
          <c:tx>
            <c:strRef>
              <c:f>Sheet1!$B$3</c:f>
              <c:strCache>
                <c:ptCount val="1"/>
                <c:pt idx="0">
                  <c:v>Sum of Units</c:v>
                </c:pt>
              </c:strCache>
            </c:strRef>
          </c:tx>
          <c:spPr>
            <a:ln w="28575" cap="rnd">
              <a:solidFill>
                <a:schemeClr val="accent1"/>
              </a:solidFill>
              <a:round/>
            </a:ln>
            <a:effectLst/>
          </c:spPr>
          <c:marker>
            <c:symbol val="none"/>
          </c:marker>
          <c:cat>
            <c:strRef>
              <c:f>Sheet1!$A$4:$A$42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Sheet1!$B$4:$B$42</c:f>
              <c:numCache>
                <c:formatCode>General</c:formatCode>
                <c:ptCount val="38"/>
                <c:pt idx="0">
                  <c:v>1014</c:v>
                </c:pt>
                <c:pt idx="1">
                  <c:v>800</c:v>
                </c:pt>
                <c:pt idx="2">
                  <c:v>981</c:v>
                </c:pt>
                <c:pt idx="3">
                  <c:v>1236</c:v>
                </c:pt>
                <c:pt idx="4">
                  <c:v>1235</c:v>
                </c:pt>
                <c:pt idx="5">
                  <c:v>1320</c:v>
                </c:pt>
                <c:pt idx="6">
                  <c:v>1415</c:v>
                </c:pt>
                <c:pt idx="7">
                  <c:v>1420</c:v>
                </c:pt>
                <c:pt idx="8">
                  <c:v>1371</c:v>
                </c:pt>
                <c:pt idx="9">
                  <c:v>1293</c:v>
                </c:pt>
                <c:pt idx="10">
                  <c:v>1470.8</c:v>
                </c:pt>
                <c:pt idx="11">
                  <c:v>1730.3</c:v>
                </c:pt>
                <c:pt idx="12">
                  <c:v>6289.4000000000005</c:v>
                </c:pt>
                <c:pt idx="13">
                  <c:v>3269.3</c:v>
                </c:pt>
                <c:pt idx="14">
                  <c:v>3686.6000000000004</c:v>
                </c:pt>
                <c:pt idx="15">
                  <c:v>3594.5000000000005</c:v>
                </c:pt>
                <c:pt idx="16">
                  <c:v>3562.2</c:v>
                </c:pt>
                <c:pt idx="17">
                  <c:v>3432.7</c:v>
                </c:pt>
                <c:pt idx="18">
                  <c:v>3054.8999999999996</c:v>
                </c:pt>
                <c:pt idx="19">
                  <c:v>3652.9</c:v>
                </c:pt>
                <c:pt idx="20">
                  <c:v>4119.8</c:v>
                </c:pt>
                <c:pt idx="21">
                  <c:v>7315.6</c:v>
                </c:pt>
                <c:pt idx="22">
                  <c:v>9195.5000000000018</c:v>
                </c:pt>
                <c:pt idx="23">
                  <c:v>8425.4</c:v>
                </c:pt>
                <c:pt idx="24">
                  <c:v>7535.8000000000011</c:v>
                </c:pt>
                <c:pt idx="25">
                  <c:v>9820.1</c:v>
                </c:pt>
                <c:pt idx="26">
                  <c:v>9427.3000000000011</c:v>
                </c:pt>
                <c:pt idx="27">
                  <c:v>11606.300000000001</c:v>
                </c:pt>
                <c:pt idx="28">
                  <c:v>10853.699999999999</c:v>
                </c:pt>
                <c:pt idx="29">
                  <c:v>9853.6999999999989</c:v>
                </c:pt>
                <c:pt idx="30">
                  <c:v>9861.2000000000007</c:v>
                </c:pt>
                <c:pt idx="31">
                  <c:v>12838.900000000001</c:v>
                </c:pt>
                <c:pt idx="32">
                  <c:v>11011.2</c:v>
                </c:pt>
                <c:pt idx="33">
                  <c:v>12410.000000000002</c:v>
                </c:pt>
                <c:pt idx="34">
                  <c:v>10620.1</c:v>
                </c:pt>
                <c:pt idx="35">
                  <c:v>10096.800000000001</c:v>
                </c:pt>
                <c:pt idx="36">
                  <c:v>7367.7000000000007</c:v>
                </c:pt>
                <c:pt idx="37">
                  <c:v>5010.4000000000005</c:v>
                </c:pt>
              </c:numCache>
            </c:numRef>
          </c:val>
          <c:smooth val="0"/>
          <c:extLst>
            <c:ext xmlns:c16="http://schemas.microsoft.com/office/drawing/2014/chart" uri="{C3380CC4-5D6E-409C-BE32-E72D297353CC}">
              <c16:uniqueId val="{00000000-4FC0-40F3-8BD2-CE6B8C4AB7D8}"/>
            </c:ext>
          </c:extLst>
        </c:ser>
        <c:dLbls>
          <c:showLegendKey val="0"/>
          <c:showVal val="0"/>
          <c:showCatName val="0"/>
          <c:showSerName val="0"/>
          <c:showPercent val="0"/>
          <c:showBubbleSize val="0"/>
        </c:dLbls>
        <c:marker val="1"/>
        <c:smooth val="0"/>
        <c:axId val="1821857231"/>
        <c:axId val="1106353247"/>
      </c:lineChart>
      <c:lineChart>
        <c:grouping val="standard"/>
        <c:varyColors val="0"/>
        <c:ser>
          <c:idx val="1"/>
          <c:order val="1"/>
          <c:tx>
            <c:strRef>
              <c:f>Sheet1!$C$3</c:f>
              <c:strCache>
                <c:ptCount val="1"/>
                <c:pt idx="0">
                  <c:v>Average of WD</c:v>
                </c:pt>
              </c:strCache>
            </c:strRef>
          </c:tx>
          <c:spPr>
            <a:ln w="28575" cap="rnd">
              <a:solidFill>
                <a:schemeClr val="accent2"/>
              </a:solidFill>
              <a:round/>
            </a:ln>
            <a:effectLst/>
          </c:spPr>
          <c:marker>
            <c:symbol val="none"/>
          </c:marker>
          <c:cat>
            <c:strRef>
              <c:f>Sheet1!$A$4:$A$42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Sheet1!$C$4:$C$42</c:f>
              <c:numCache>
                <c:formatCode>General</c:formatCode>
                <c:ptCount val="38"/>
                <c:pt idx="0">
                  <c:v>4</c:v>
                </c:pt>
                <c:pt idx="1">
                  <c:v>4.5</c:v>
                </c:pt>
                <c:pt idx="2">
                  <c:v>5.25</c:v>
                </c:pt>
                <c:pt idx="3">
                  <c:v>6</c:v>
                </c:pt>
                <c:pt idx="4">
                  <c:v>6.25</c:v>
                </c:pt>
                <c:pt idx="5">
                  <c:v>6.5</c:v>
                </c:pt>
                <c:pt idx="6">
                  <c:v>5.75</c:v>
                </c:pt>
                <c:pt idx="7">
                  <c:v>5</c:v>
                </c:pt>
                <c:pt idx="8">
                  <c:v>4.5</c:v>
                </c:pt>
                <c:pt idx="9">
                  <c:v>4.5</c:v>
                </c:pt>
                <c:pt idx="10">
                  <c:v>4.5</c:v>
                </c:pt>
                <c:pt idx="11">
                  <c:v>5.2</c:v>
                </c:pt>
                <c:pt idx="12">
                  <c:v>6</c:v>
                </c:pt>
                <c:pt idx="13">
                  <c:v>4.5</c:v>
                </c:pt>
                <c:pt idx="14">
                  <c:v>4.666666666666667</c:v>
                </c:pt>
                <c:pt idx="15">
                  <c:v>5.333333333333333</c:v>
                </c:pt>
                <c:pt idx="16">
                  <c:v>5.833333333333333</c:v>
                </c:pt>
                <c:pt idx="17">
                  <c:v>5.5</c:v>
                </c:pt>
                <c:pt idx="18">
                  <c:v>5.666666666666667</c:v>
                </c:pt>
                <c:pt idx="19">
                  <c:v>6</c:v>
                </c:pt>
                <c:pt idx="20">
                  <c:v>6.666666666666667</c:v>
                </c:pt>
                <c:pt idx="21">
                  <c:v>8.3333333333333339</c:v>
                </c:pt>
                <c:pt idx="22">
                  <c:v>8.3333333333333339</c:v>
                </c:pt>
                <c:pt idx="23">
                  <c:v>8.3333333333333339</c:v>
                </c:pt>
                <c:pt idx="24">
                  <c:v>8.3333333333333339</c:v>
                </c:pt>
                <c:pt idx="25">
                  <c:v>8.3333333333333339</c:v>
                </c:pt>
                <c:pt idx="26">
                  <c:v>8.1666666666666661</c:v>
                </c:pt>
                <c:pt idx="27">
                  <c:v>9.8333333333333339</c:v>
                </c:pt>
                <c:pt idx="28">
                  <c:v>10</c:v>
                </c:pt>
                <c:pt idx="29">
                  <c:v>10</c:v>
                </c:pt>
                <c:pt idx="30">
                  <c:v>10.333333333333334</c:v>
                </c:pt>
                <c:pt idx="31">
                  <c:v>10.666666666666666</c:v>
                </c:pt>
                <c:pt idx="32">
                  <c:v>11</c:v>
                </c:pt>
                <c:pt idx="33">
                  <c:v>11.333333333333334</c:v>
                </c:pt>
                <c:pt idx="34">
                  <c:v>11.5</c:v>
                </c:pt>
                <c:pt idx="35">
                  <c:v>11.833333333333334</c:v>
                </c:pt>
                <c:pt idx="36">
                  <c:v>11.833333333333334</c:v>
                </c:pt>
                <c:pt idx="37">
                  <c:v>11.166666666666666</c:v>
                </c:pt>
              </c:numCache>
            </c:numRef>
          </c:val>
          <c:smooth val="0"/>
          <c:extLst>
            <c:ext xmlns:c16="http://schemas.microsoft.com/office/drawing/2014/chart" uri="{C3380CC4-5D6E-409C-BE32-E72D297353CC}">
              <c16:uniqueId val="{00000001-4FC0-40F3-8BD2-CE6B8C4AB7D8}"/>
            </c:ext>
          </c:extLst>
        </c:ser>
        <c:dLbls>
          <c:showLegendKey val="0"/>
          <c:showVal val="0"/>
          <c:showCatName val="0"/>
          <c:showSerName val="0"/>
          <c:showPercent val="0"/>
          <c:showBubbleSize val="0"/>
        </c:dLbls>
        <c:marker val="1"/>
        <c:smooth val="0"/>
        <c:axId val="1233314031"/>
        <c:axId val="1092705407"/>
      </c:lineChart>
      <c:catAx>
        <c:axId val="1821857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06353247"/>
        <c:crosses val="autoZero"/>
        <c:auto val="1"/>
        <c:lblAlgn val="ctr"/>
        <c:lblOffset val="100"/>
        <c:noMultiLvlLbl val="0"/>
      </c:catAx>
      <c:valAx>
        <c:axId val="110635324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21857231"/>
        <c:crosses val="autoZero"/>
        <c:crossBetween val="between"/>
      </c:valAx>
      <c:valAx>
        <c:axId val="109270540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3314031"/>
        <c:crosses val="max"/>
        <c:crossBetween val="between"/>
      </c:valAx>
      <c:catAx>
        <c:axId val="1233314031"/>
        <c:scaling>
          <c:orientation val="minMax"/>
        </c:scaling>
        <c:delete val="1"/>
        <c:axPos val="b"/>
        <c:numFmt formatCode="General" sourceLinked="1"/>
        <c:majorTickMark val="out"/>
        <c:minorTickMark val="none"/>
        <c:tickLblPos val="nextTo"/>
        <c:crossAx val="1092705407"/>
        <c:crosses val="autoZero"/>
        <c:auto val="1"/>
        <c:lblAlgn val="ctr"/>
        <c:lblOffset val="100"/>
        <c:noMultiLvlLbl val="0"/>
      </c:catAx>
      <c:spPr>
        <a:noFill/>
        <a:ln>
          <a:noFill/>
        </a:ln>
        <a:effectLst/>
      </c:spPr>
    </c:plotArea>
    <c:legend>
      <c:legendPos val="r"/>
      <c:layout>
        <c:manualLayout>
          <c:xMode val="edge"/>
          <c:yMode val="edge"/>
          <c:x val="0.20859752799070622"/>
          <c:y val="0.92932579401991211"/>
          <c:w val="0.58574982621988858"/>
          <c:h val="6.48612026944907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Number of units sold 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'WD ANOVA SKU Level'!$B$14</c:f>
              <c:strCache>
                <c:ptCount val="1"/>
                <c:pt idx="0">
                  <c:v>Units</c:v>
                </c:pt>
              </c:strCache>
            </c:strRef>
          </c:tx>
          <c:spPr>
            <a:solidFill>
              <a:schemeClr val="accent1"/>
            </a:solidFill>
            <a:ln>
              <a:noFill/>
            </a:ln>
            <a:effectLst/>
          </c:spPr>
          <c:invertIfNegative val="0"/>
          <c:cat>
            <c:strRef>
              <c:f>'WD ANOVA SKU Level'!$C$13:$G$13</c:f>
              <c:strCache>
                <c:ptCount val="5"/>
                <c:pt idx="0">
                  <c:v>5-7</c:v>
                </c:pt>
                <c:pt idx="1">
                  <c:v>8-10</c:v>
                </c:pt>
                <c:pt idx="2">
                  <c:v>11-14</c:v>
                </c:pt>
                <c:pt idx="3">
                  <c:v>15-17</c:v>
                </c:pt>
                <c:pt idx="4">
                  <c:v>18-19</c:v>
                </c:pt>
              </c:strCache>
            </c:strRef>
          </c:cat>
          <c:val>
            <c:numRef>
              <c:f>'WD ANOVA SKU Level'!$C$14:$G$14</c:f>
              <c:numCache>
                <c:formatCode>General</c:formatCode>
                <c:ptCount val="5"/>
                <c:pt idx="0">
                  <c:v>456</c:v>
                </c:pt>
                <c:pt idx="1">
                  <c:v>869</c:v>
                </c:pt>
                <c:pt idx="2">
                  <c:v>1640</c:v>
                </c:pt>
                <c:pt idx="3">
                  <c:v>2945</c:v>
                </c:pt>
                <c:pt idx="4">
                  <c:v>2390</c:v>
                </c:pt>
              </c:numCache>
            </c:numRef>
          </c:val>
          <c:extLst>
            <c:ext xmlns:c16="http://schemas.microsoft.com/office/drawing/2014/chart" uri="{C3380CC4-5D6E-409C-BE32-E72D297353CC}">
              <c16:uniqueId val="{00000000-41D0-48F2-962B-AF073697D558}"/>
            </c:ext>
          </c:extLst>
        </c:ser>
        <c:dLbls>
          <c:showLegendKey val="0"/>
          <c:showVal val="0"/>
          <c:showCatName val="0"/>
          <c:showSerName val="0"/>
          <c:showPercent val="0"/>
          <c:showBubbleSize val="0"/>
        </c:dLbls>
        <c:gapWidth val="219"/>
        <c:overlap val="-27"/>
        <c:axId val="1229460767"/>
        <c:axId val="1860241391"/>
      </c:barChart>
      <c:catAx>
        <c:axId val="12294607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solidFill>
                      <a:schemeClr val="bg1"/>
                    </a:solidFill>
                  </a:rPr>
                  <a:t>Weighted</a:t>
                </a:r>
                <a:r>
                  <a:rPr lang="en-US" baseline="0">
                    <a:solidFill>
                      <a:schemeClr val="bg1"/>
                    </a:solidFill>
                  </a:rPr>
                  <a:t> Distribution</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60241391"/>
        <c:crosses val="autoZero"/>
        <c:auto val="1"/>
        <c:lblAlgn val="ctr"/>
        <c:lblOffset val="100"/>
        <c:noMultiLvlLbl val="0"/>
      </c:catAx>
      <c:valAx>
        <c:axId val="18602413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solidFill>
                      <a:schemeClr val="bg1"/>
                    </a:solidFill>
                  </a:rPr>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29460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bg1"/>
      </a:solid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[ADS_Italy_SKU_TC_WD_Chart.xlsx]SKU1!PivotTable1</c:name>
    <c:fmtId val="1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of units sold with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457386856493685"/>
          <c:y val="0.12180623973727422"/>
          <c:w val="0.82209078910746192"/>
          <c:h val="0.67982493567614388"/>
        </c:manualLayout>
      </c:layout>
      <c:lineChart>
        <c:grouping val="standard"/>
        <c:varyColors val="0"/>
        <c:ser>
          <c:idx val="0"/>
          <c:order val="0"/>
          <c:tx>
            <c:strRef>
              <c:f>'SKU1'!$B$3</c:f>
              <c:strCache>
                <c:ptCount val="1"/>
                <c:pt idx="0">
                  <c:v>Sum of Units</c:v>
                </c:pt>
              </c:strCache>
            </c:strRef>
          </c:tx>
          <c:spPr>
            <a:ln w="28575" cap="rnd">
              <a:solidFill>
                <a:schemeClr val="accent1"/>
              </a:solidFill>
              <a:round/>
            </a:ln>
            <a:effectLst/>
          </c:spPr>
          <c:marker>
            <c:symbol val="none"/>
          </c:marker>
          <c:cat>
            <c:strRef>
              <c:f>'SKU1'!$A$4:$A$42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'SKU1'!$B$4:$B$42</c:f>
              <c:numCache>
                <c:formatCode>General</c:formatCode>
                <c:ptCount val="38"/>
                <c:pt idx="0">
                  <c:v>318</c:v>
                </c:pt>
                <c:pt idx="1">
                  <c:v>318</c:v>
                </c:pt>
                <c:pt idx="2">
                  <c:v>347</c:v>
                </c:pt>
                <c:pt idx="3">
                  <c:v>464</c:v>
                </c:pt>
                <c:pt idx="4">
                  <c:v>447</c:v>
                </c:pt>
                <c:pt idx="5">
                  <c:v>472</c:v>
                </c:pt>
                <c:pt idx="6">
                  <c:v>612</c:v>
                </c:pt>
                <c:pt idx="7">
                  <c:v>565</c:v>
                </c:pt>
                <c:pt idx="8">
                  <c:v>530</c:v>
                </c:pt>
                <c:pt idx="9">
                  <c:v>539</c:v>
                </c:pt>
                <c:pt idx="10">
                  <c:v>581.5</c:v>
                </c:pt>
                <c:pt idx="11">
                  <c:v>712.9</c:v>
                </c:pt>
                <c:pt idx="12">
                  <c:v>1468.5</c:v>
                </c:pt>
                <c:pt idx="13">
                  <c:v>1046.8</c:v>
                </c:pt>
                <c:pt idx="14">
                  <c:v>1155.4000000000001</c:v>
                </c:pt>
                <c:pt idx="15">
                  <c:v>1134.2</c:v>
                </c:pt>
                <c:pt idx="16">
                  <c:v>1270.3</c:v>
                </c:pt>
                <c:pt idx="17">
                  <c:v>1088.4000000000001</c:v>
                </c:pt>
                <c:pt idx="18">
                  <c:v>964.3</c:v>
                </c:pt>
                <c:pt idx="19">
                  <c:v>1153.9000000000001</c:v>
                </c:pt>
                <c:pt idx="20">
                  <c:v>1392.4</c:v>
                </c:pt>
                <c:pt idx="21">
                  <c:v>2542</c:v>
                </c:pt>
                <c:pt idx="22">
                  <c:v>3144.5</c:v>
                </c:pt>
                <c:pt idx="23">
                  <c:v>2887.6</c:v>
                </c:pt>
                <c:pt idx="24">
                  <c:v>2443.4</c:v>
                </c:pt>
                <c:pt idx="25">
                  <c:v>2948.2</c:v>
                </c:pt>
                <c:pt idx="26">
                  <c:v>2745.6</c:v>
                </c:pt>
                <c:pt idx="27">
                  <c:v>3125.5</c:v>
                </c:pt>
                <c:pt idx="28">
                  <c:v>2909.3</c:v>
                </c:pt>
                <c:pt idx="29">
                  <c:v>2805.4</c:v>
                </c:pt>
                <c:pt idx="30">
                  <c:v>2757.9</c:v>
                </c:pt>
                <c:pt idx="31">
                  <c:v>3894</c:v>
                </c:pt>
                <c:pt idx="32">
                  <c:v>2972.9</c:v>
                </c:pt>
                <c:pt idx="33">
                  <c:v>2943.5</c:v>
                </c:pt>
                <c:pt idx="34">
                  <c:v>2637.8</c:v>
                </c:pt>
                <c:pt idx="35">
                  <c:v>2586</c:v>
                </c:pt>
                <c:pt idx="36">
                  <c:v>1997.7</c:v>
                </c:pt>
                <c:pt idx="37">
                  <c:v>1204.7</c:v>
                </c:pt>
              </c:numCache>
            </c:numRef>
          </c:val>
          <c:smooth val="0"/>
          <c:extLst>
            <c:ext xmlns:c16="http://schemas.microsoft.com/office/drawing/2014/chart" uri="{C3380CC4-5D6E-409C-BE32-E72D297353CC}">
              <c16:uniqueId val="{00000000-A46D-4FD5-BAB7-863D7569B994}"/>
            </c:ext>
          </c:extLst>
        </c:ser>
        <c:dLbls>
          <c:showLegendKey val="0"/>
          <c:showVal val="0"/>
          <c:showCatName val="0"/>
          <c:showSerName val="0"/>
          <c:showPercent val="0"/>
          <c:showBubbleSize val="0"/>
        </c:dLbls>
        <c:marker val="1"/>
        <c:smooth val="0"/>
        <c:axId val="1821857231"/>
        <c:axId val="1106353247"/>
      </c:lineChart>
      <c:lineChart>
        <c:grouping val="standard"/>
        <c:varyColors val="0"/>
        <c:ser>
          <c:idx val="1"/>
          <c:order val="1"/>
          <c:tx>
            <c:strRef>
              <c:f>'SKU1'!$C$3</c:f>
              <c:strCache>
                <c:ptCount val="1"/>
                <c:pt idx="0">
                  <c:v>Average of WD</c:v>
                </c:pt>
              </c:strCache>
            </c:strRef>
          </c:tx>
          <c:spPr>
            <a:ln w="28575" cap="rnd">
              <a:solidFill>
                <a:schemeClr val="accent2"/>
              </a:solidFill>
              <a:round/>
            </a:ln>
            <a:effectLst/>
          </c:spPr>
          <c:marker>
            <c:symbol val="none"/>
          </c:marker>
          <c:cat>
            <c:strRef>
              <c:f>'SKU1'!$A$4:$A$42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'SKU1'!$C$4:$C$42</c:f>
              <c:numCache>
                <c:formatCode>General</c:formatCode>
                <c:ptCount val="38"/>
                <c:pt idx="0">
                  <c:v>5</c:v>
                </c:pt>
                <c:pt idx="1">
                  <c:v>6</c:v>
                </c:pt>
                <c:pt idx="2">
                  <c:v>7</c:v>
                </c:pt>
                <c:pt idx="3">
                  <c:v>8</c:v>
                </c:pt>
                <c:pt idx="4">
                  <c:v>8</c:v>
                </c:pt>
                <c:pt idx="5">
                  <c:v>9</c:v>
                </c:pt>
                <c:pt idx="6">
                  <c:v>8</c:v>
                </c:pt>
                <c:pt idx="7">
                  <c:v>7</c:v>
                </c:pt>
                <c:pt idx="8">
                  <c:v>6</c:v>
                </c:pt>
                <c:pt idx="9">
                  <c:v>6</c:v>
                </c:pt>
                <c:pt idx="10">
                  <c:v>6</c:v>
                </c:pt>
                <c:pt idx="11">
                  <c:v>9</c:v>
                </c:pt>
                <c:pt idx="12">
                  <c:v>10</c:v>
                </c:pt>
                <c:pt idx="13">
                  <c:v>9</c:v>
                </c:pt>
                <c:pt idx="14">
                  <c:v>9</c:v>
                </c:pt>
                <c:pt idx="15">
                  <c:v>10</c:v>
                </c:pt>
                <c:pt idx="16">
                  <c:v>11</c:v>
                </c:pt>
                <c:pt idx="17">
                  <c:v>10</c:v>
                </c:pt>
                <c:pt idx="18">
                  <c:v>10</c:v>
                </c:pt>
                <c:pt idx="19">
                  <c:v>11</c:v>
                </c:pt>
                <c:pt idx="20">
                  <c:v>12</c:v>
                </c:pt>
                <c:pt idx="21">
                  <c:v>16</c:v>
                </c:pt>
                <c:pt idx="22">
                  <c:v>16</c:v>
                </c:pt>
                <c:pt idx="23">
                  <c:v>15</c:v>
                </c:pt>
                <c:pt idx="24">
                  <c:v>15</c:v>
                </c:pt>
                <c:pt idx="25">
                  <c:v>15</c:v>
                </c:pt>
                <c:pt idx="26">
                  <c:v>14</c:v>
                </c:pt>
                <c:pt idx="27">
                  <c:v>17</c:v>
                </c:pt>
                <c:pt idx="28">
                  <c:v>17</c:v>
                </c:pt>
                <c:pt idx="29">
                  <c:v>17</c:v>
                </c:pt>
                <c:pt idx="30">
                  <c:v>17</c:v>
                </c:pt>
                <c:pt idx="31">
                  <c:v>17</c:v>
                </c:pt>
                <c:pt idx="32">
                  <c:v>18</c:v>
                </c:pt>
                <c:pt idx="33">
                  <c:v>18</c:v>
                </c:pt>
                <c:pt idx="34">
                  <c:v>18</c:v>
                </c:pt>
                <c:pt idx="35">
                  <c:v>19</c:v>
                </c:pt>
                <c:pt idx="36">
                  <c:v>19</c:v>
                </c:pt>
                <c:pt idx="37">
                  <c:v>18</c:v>
                </c:pt>
              </c:numCache>
            </c:numRef>
          </c:val>
          <c:smooth val="0"/>
          <c:extLst>
            <c:ext xmlns:c16="http://schemas.microsoft.com/office/drawing/2014/chart" uri="{C3380CC4-5D6E-409C-BE32-E72D297353CC}">
              <c16:uniqueId val="{00000001-A46D-4FD5-BAB7-863D7569B994}"/>
            </c:ext>
          </c:extLst>
        </c:ser>
        <c:dLbls>
          <c:showLegendKey val="0"/>
          <c:showVal val="0"/>
          <c:showCatName val="0"/>
          <c:showSerName val="0"/>
          <c:showPercent val="0"/>
          <c:showBubbleSize val="0"/>
        </c:dLbls>
        <c:marker val="1"/>
        <c:smooth val="0"/>
        <c:axId val="1233314031"/>
        <c:axId val="1092705407"/>
      </c:lineChart>
      <c:catAx>
        <c:axId val="18218572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Weeks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06353247"/>
        <c:crosses val="autoZero"/>
        <c:auto val="1"/>
        <c:lblAlgn val="ctr"/>
        <c:lblOffset val="100"/>
        <c:noMultiLvlLbl val="0"/>
      </c:catAx>
      <c:valAx>
        <c:axId val="110635324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21857231"/>
        <c:crosses val="autoZero"/>
        <c:crossBetween val="between"/>
      </c:valAx>
      <c:valAx>
        <c:axId val="109270540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33314031"/>
        <c:crosses val="max"/>
        <c:crossBetween val="between"/>
      </c:valAx>
      <c:catAx>
        <c:axId val="1233314031"/>
        <c:scaling>
          <c:orientation val="minMax"/>
        </c:scaling>
        <c:delete val="1"/>
        <c:axPos val="b"/>
        <c:numFmt formatCode="General" sourceLinked="1"/>
        <c:majorTickMark val="out"/>
        <c:minorTickMark val="none"/>
        <c:tickLblPos val="nextTo"/>
        <c:crossAx val="1092705407"/>
        <c:crosses val="autoZero"/>
        <c:auto val="1"/>
        <c:lblAlgn val="ctr"/>
        <c:lblOffset val="100"/>
        <c:noMultiLvlLbl val="0"/>
      </c:catAx>
      <c:spPr>
        <a:noFill/>
        <a:ln>
          <a:noFill/>
        </a:ln>
        <a:effectLst/>
      </c:spPr>
    </c:plotArea>
    <c:legend>
      <c:legendPos val="r"/>
      <c:layout>
        <c:manualLayout>
          <c:xMode val="edge"/>
          <c:yMode val="edge"/>
          <c:x val="0.27501720866981177"/>
          <c:y val="0.92420309530274247"/>
          <c:w val="0.42114483823850379"/>
          <c:h val="6.48612026944907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r>
              <a:rPr lang="en-US"/>
              <a:t>Number of units sold across weighted distribution range</a:t>
            </a:r>
          </a:p>
        </c:rich>
      </c:tx>
      <c:overlay val="0"/>
      <c:spPr>
        <a:noFill/>
        <a:ln>
          <a:noFill/>
        </a:ln>
        <a:effectLst/>
      </c:spPr>
      <c:txPr>
        <a:bodyPr rot="0" spcFirstLastPara="1" vertOverflow="ellipsis" vert="horz" wrap="square" anchor="ctr" anchorCtr="1"/>
        <a:lstStyle/>
        <a:p>
          <a:pPr algn="ctr" rtl="0">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'SKU2'!$A$4</c:f>
              <c:strCache>
                <c:ptCount val="1"/>
                <c:pt idx="0">
                  <c:v>Units</c:v>
                </c:pt>
              </c:strCache>
            </c:strRef>
          </c:tx>
          <c:spPr>
            <a:solidFill>
              <a:schemeClr val="accent1"/>
            </a:solidFill>
            <a:ln>
              <a:noFill/>
            </a:ln>
            <a:effectLst/>
          </c:spPr>
          <c:invertIfNegative val="0"/>
          <c:cat>
            <c:strRef>
              <c:f>'SKU2'!$B$3:$F$3</c:f>
              <c:strCache>
                <c:ptCount val="5"/>
                <c:pt idx="0">
                  <c:v>5-7</c:v>
                </c:pt>
                <c:pt idx="1">
                  <c:v>8-10</c:v>
                </c:pt>
                <c:pt idx="2">
                  <c:v>11-14</c:v>
                </c:pt>
                <c:pt idx="3">
                  <c:v>15-17</c:v>
                </c:pt>
                <c:pt idx="4">
                  <c:v>18-19</c:v>
                </c:pt>
              </c:strCache>
            </c:strRef>
          </c:cat>
          <c:val>
            <c:numRef>
              <c:f>'SKU2'!$B$4:$F$4</c:f>
              <c:numCache>
                <c:formatCode>0</c:formatCode>
                <c:ptCount val="5"/>
                <c:pt idx="0" formatCode="General">
                  <c:v>495</c:v>
                </c:pt>
                <c:pt idx="1">
                  <c:v>1023</c:v>
                </c:pt>
                <c:pt idx="2" formatCode="General">
                  <c:v>1308</c:v>
                </c:pt>
                <c:pt idx="3" formatCode="General">
                  <c:v>3052</c:v>
                </c:pt>
                <c:pt idx="4" formatCode="General">
                  <c:v>2924</c:v>
                </c:pt>
              </c:numCache>
            </c:numRef>
          </c:val>
          <c:extLst>
            <c:ext xmlns:c16="http://schemas.microsoft.com/office/drawing/2014/chart" uri="{C3380CC4-5D6E-409C-BE32-E72D297353CC}">
              <c16:uniqueId val="{00000000-D540-428A-87A5-AADA4BE54888}"/>
            </c:ext>
          </c:extLst>
        </c:ser>
        <c:dLbls>
          <c:showLegendKey val="0"/>
          <c:showVal val="0"/>
          <c:showCatName val="0"/>
          <c:showSerName val="0"/>
          <c:showPercent val="0"/>
          <c:showBubbleSize val="0"/>
        </c:dLbls>
        <c:gapWidth val="219"/>
        <c:overlap val="-27"/>
        <c:axId val="1391331663"/>
        <c:axId val="1860230991"/>
      </c:barChart>
      <c:catAx>
        <c:axId val="13913316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60230991"/>
        <c:crosses val="autoZero"/>
        <c:auto val="1"/>
        <c:lblAlgn val="ctr"/>
        <c:lblOffset val="100"/>
        <c:noMultiLvlLbl val="0"/>
      </c:catAx>
      <c:valAx>
        <c:axId val="18602309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91331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200"/>
              <a:t>Average units sold across weighted distribution range - </a:t>
            </a:r>
            <a:r>
              <a:rPr lang="en-US" sz="1400" b="1"/>
              <a:t>France</a:t>
            </a:r>
            <a:endParaRPr lang="en-US" sz="1200" b="1"/>
          </a:p>
        </c:rich>
      </c:tx>
      <c:layout>
        <c:manualLayout>
          <c:xMode val="edge"/>
          <c:yMode val="edge"/>
          <c:x val="0.189890019620521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136671797738142"/>
          <c:y val="0.12208765871242713"/>
          <c:w val="0.84497876596574006"/>
          <c:h val="0.63657270542119249"/>
        </c:manualLayout>
      </c:layout>
      <c:barChart>
        <c:barDir val="col"/>
        <c:grouping val="clustered"/>
        <c:varyColors val="0"/>
        <c:ser>
          <c:idx val="0"/>
          <c:order val="0"/>
          <c:tx>
            <c:strRef>
              <c:f>'total category'!$C$2</c:f>
              <c:strCache>
                <c:ptCount val="1"/>
                <c:pt idx="0">
                  <c:v>Units Sold</c:v>
                </c:pt>
              </c:strCache>
            </c:strRef>
          </c:tx>
          <c:spPr>
            <a:solidFill>
              <a:schemeClr val="accent1"/>
            </a:solidFill>
            <a:ln>
              <a:noFill/>
            </a:ln>
            <a:effectLst/>
          </c:spPr>
          <c:invertIfNegative val="0"/>
          <c:cat>
            <c:strRef>
              <c:f>'total category'!$B$3:$B$10</c:f>
              <c:strCache>
                <c:ptCount val="8"/>
                <c:pt idx="0">
                  <c:v>(5 - 10)</c:v>
                </c:pt>
                <c:pt idx="1">
                  <c:v>(10 - 15)</c:v>
                </c:pt>
                <c:pt idx="2">
                  <c:v>(15 - 20)</c:v>
                </c:pt>
                <c:pt idx="3">
                  <c:v>(20 - 25)</c:v>
                </c:pt>
                <c:pt idx="4">
                  <c:v>(25 - 30)</c:v>
                </c:pt>
                <c:pt idx="5">
                  <c:v>(30 - 35)</c:v>
                </c:pt>
                <c:pt idx="6">
                  <c:v>(35 - 40)</c:v>
                </c:pt>
                <c:pt idx="7">
                  <c:v>more than 40</c:v>
                </c:pt>
              </c:strCache>
            </c:strRef>
          </c:cat>
          <c:val>
            <c:numRef>
              <c:f>'total category'!$C$3:$C$10</c:f>
              <c:numCache>
                <c:formatCode>General</c:formatCode>
                <c:ptCount val="8"/>
                <c:pt idx="0">
                  <c:v>1449</c:v>
                </c:pt>
                <c:pt idx="1">
                  <c:v>2368</c:v>
                </c:pt>
                <c:pt idx="2">
                  <c:v>2915</c:v>
                </c:pt>
                <c:pt idx="3">
                  <c:v>4385</c:v>
                </c:pt>
                <c:pt idx="4">
                  <c:v>5085</c:v>
                </c:pt>
                <c:pt idx="5">
                  <c:v>6449</c:v>
                </c:pt>
                <c:pt idx="6">
                  <c:v>6481</c:v>
                </c:pt>
                <c:pt idx="7">
                  <c:v>8270</c:v>
                </c:pt>
              </c:numCache>
            </c:numRef>
          </c:val>
          <c:extLst>
            <c:ext xmlns:c16="http://schemas.microsoft.com/office/drawing/2014/chart" uri="{C3380CC4-5D6E-409C-BE32-E72D297353CC}">
              <c16:uniqueId val="{00000000-3FC1-4147-B45D-B294932CA654}"/>
            </c:ext>
          </c:extLst>
        </c:ser>
        <c:dLbls>
          <c:showLegendKey val="0"/>
          <c:showVal val="0"/>
          <c:showCatName val="0"/>
          <c:showSerName val="0"/>
          <c:showPercent val="0"/>
          <c:showBubbleSize val="0"/>
        </c:dLbls>
        <c:gapWidth val="219"/>
        <c:overlap val="-27"/>
        <c:axId val="1784592463"/>
        <c:axId val="1838923535"/>
      </c:barChart>
      <c:catAx>
        <c:axId val="17845924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7127532570551991"/>
              <c:y val="0.926403432540877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1838923535"/>
        <c:crosses val="autoZero"/>
        <c:auto val="1"/>
        <c:lblAlgn val="ctr"/>
        <c:lblOffset val="100"/>
        <c:noMultiLvlLbl val="0"/>
      </c:catAx>
      <c:valAx>
        <c:axId val="183892353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baseline="0"/>
                  <a:t>Unit sales (Average)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84592463"/>
        <c:crosses val="autoZero"/>
        <c:crossBetween val="between"/>
        <c:majorUnit val="2000"/>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[ADS_Italy_SKU_TC_WD_Chart.xlsx]SKU2!PivotTable3</c:name>
    <c:fmtId val="7"/>
  </c:pivotSource>
  <c:chart>
    <c:title>
      <c:tx>
        <c:rich>
          <a:bodyPr rot="0" spcFirstLastPara="1" vertOverflow="ellipsis" vert="horz" wrap="square" anchor="ctr" anchorCtr="1"/>
          <a:lstStyle/>
          <a:p>
            <a:pPr algn="ctr" rtl="0">
              <a:defRPr lang="en-US" sz="1200" b="0" i="0" u="none" strike="noStrike" kern="1200" spc="0" baseline="0">
                <a:solidFill>
                  <a:schemeClr val="bg1"/>
                </a:solidFill>
                <a:latin typeface="+mn-lt"/>
                <a:ea typeface="+mn-ea"/>
                <a:cs typeface="+mn-cs"/>
              </a:defRPr>
            </a:pPr>
            <a:r>
              <a:rPr lang="en-US"/>
              <a:t>Trend of units sold with weighted distribution</a:t>
            </a:r>
          </a:p>
        </c:rich>
      </c:tx>
      <c:overlay val="0"/>
      <c:spPr>
        <a:noFill/>
        <a:ln>
          <a:noFill/>
        </a:ln>
        <a:effectLst/>
      </c:spPr>
      <c:txPr>
        <a:bodyPr rot="0" spcFirstLastPara="1" vertOverflow="ellipsis" vert="horz" wrap="square" anchor="ctr" anchorCtr="1"/>
        <a:lstStyle/>
        <a:p>
          <a:pPr algn="ctr" rtl="0">
            <a:defRPr lang="en-US" sz="12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185141611834272"/>
          <c:y val="0.14748531039298321"/>
          <c:w val="0.82515651392028522"/>
          <c:h val="0.65955410936408976"/>
        </c:manualLayout>
      </c:layout>
      <c:lineChart>
        <c:grouping val="standard"/>
        <c:varyColors val="0"/>
        <c:ser>
          <c:idx val="0"/>
          <c:order val="0"/>
          <c:tx>
            <c:strRef>
              <c:f>'SKU2'!$B$3</c:f>
              <c:strCache>
                <c:ptCount val="1"/>
                <c:pt idx="0">
                  <c:v>Sum of Units</c:v>
                </c:pt>
              </c:strCache>
            </c:strRef>
          </c:tx>
          <c:spPr>
            <a:ln w="28575" cap="rnd">
              <a:solidFill>
                <a:schemeClr val="accent1"/>
              </a:solidFill>
              <a:round/>
            </a:ln>
            <a:effectLst/>
          </c:spPr>
          <c:marker>
            <c:symbol val="none"/>
          </c:marker>
          <c:cat>
            <c:strRef>
              <c:f>'SKU2'!$A$4:$A$42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'SKU2'!$B$4:$B$42</c:f>
              <c:numCache>
                <c:formatCode>General</c:formatCode>
                <c:ptCount val="38"/>
                <c:pt idx="0">
                  <c:v>382</c:v>
                </c:pt>
                <c:pt idx="1">
                  <c:v>314</c:v>
                </c:pt>
                <c:pt idx="2">
                  <c:v>407</c:v>
                </c:pt>
                <c:pt idx="3">
                  <c:v>541</c:v>
                </c:pt>
                <c:pt idx="4">
                  <c:v>538</c:v>
                </c:pt>
                <c:pt idx="5">
                  <c:v>629</c:v>
                </c:pt>
                <c:pt idx="6">
                  <c:v>537</c:v>
                </c:pt>
                <c:pt idx="7">
                  <c:v>603</c:v>
                </c:pt>
                <c:pt idx="8">
                  <c:v>582</c:v>
                </c:pt>
                <c:pt idx="9">
                  <c:v>508</c:v>
                </c:pt>
                <c:pt idx="10">
                  <c:v>663.2</c:v>
                </c:pt>
                <c:pt idx="11">
                  <c:v>652.5</c:v>
                </c:pt>
                <c:pt idx="12">
                  <c:v>2553.5</c:v>
                </c:pt>
                <c:pt idx="13">
                  <c:v>1171</c:v>
                </c:pt>
                <c:pt idx="14">
                  <c:v>1279</c:v>
                </c:pt>
                <c:pt idx="15">
                  <c:v>1342.2</c:v>
                </c:pt>
                <c:pt idx="16">
                  <c:v>1146.3</c:v>
                </c:pt>
                <c:pt idx="17">
                  <c:v>1227.5</c:v>
                </c:pt>
                <c:pt idx="18">
                  <c:v>1108</c:v>
                </c:pt>
                <c:pt idx="19">
                  <c:v>1333.4</c:v>
                </c:pt>
                <c:pt idx="20">
                  <c:v>1410.7</c:v>
                </c:pt>
                <c:pt idx="21">
                  <c:v>2455</c:v>
                </c:pt>
                <c:pt idx="22">
                  <c:v>3144</c:v>
                </c:pt>
                <c:pt idx="23">
                  <c:v>3050.5</c:v>
                </c:pt>
                <c:pt idx="24">
                  <c:v>2749.6</c:v>
                </c:pt>
                <c:pt idx="25">
                  <c:v>3522.5</c:v>
                </c:pt>
                <c:pt idx="26">
                  <c:v>2935.6</c:v>
                </c:pt>
                <c:pt idx="27">
                  <c:v>3369.2</c:v>
                </c:pt>
                <c:pt idx="28">
                  <c:v>3201.3</c:v>
                </c:pt>
                <c:pt idx="29">
                  <c:v>3058.7</c:v>
                </c:pt>
                <c:pt idx="30">
                  <c:v>3041.8</c:v>
                </c:pt>
                <c:pt idx="31">
                  <c:v>4094</c:v>
                </c:pt>
                <c:pt idx="32">
                  <c:v>3224.8</c:v>
                </c:pt>
                <c:pt idx="33">
                  <c:v>3643</c:v>
                </c:pt>
                <c:pt idx="34">
                  <c:v>2962.5</c:v>
                </c:pt>
                <c:pt idx="35">
                  <c:v>2945.8</c:v>
                </c:pt>
                <c:pt idx="36">
                  <c:v>2129.8000000000002</c:v>
                </c:pt>
                <c:pt idx="37">
                  <c:v>1474.7</c:v>
                </c:pt>
              </c:numCache>
            </c:numRef>
          </c:val>
          <c:smooth val="0"/>
          <c:extLst>
            <c:ext xmlns:c16="http://schemas.microsoft.com/office/drawing/2014/chart" uri="{C3380CC4-5D6E-409C-BE32-E72D297353CC}">
              <c16:uniqueId val="{00000000-E085-498E-A0A3-C77F8F419D13}"/>
            </c:ext>
          </c:extLst>
        </c:ser>
        <c:dLbls>
          <c:showLegendKey val="0"/>
          <c:showVal val="0"/>
          <c:showCatName val="0"/>
          <c:showSerName val="0"/>
          <c:showPercent val="0"/>
          <c:showBubbleSize val="0"/>
        </c:dLbls>
        <c:marker val="1"/>
        <c:smooth val="0"/>
        <c:axId val="1110647007"/>
        <c:axId val="863500511"/>
      </c:lineChart>
      <c:lineChart>
        <c:grouping val="standard"/>
        <c:varyColors val="0"/>
        <c:ser>
          <c:idx val="1"/>
          <c:order val="1"/>
          <c:tx>
            <c:strRef>
              <c:f>'SKU2'!$C$3</c:f>
              <c:strCache>
                <c:ptCount val="1"/>
                <c:pt idx="0">
                  <c:v>Average of WD</c:v>
                </c:pt>
              </c:strCache>
            </c:strRef>
          </c:tx>
          <c:spPr>
            <a:ln w="28575" cap="rnd">
              <a:solidFill>
                <a:schemeClr val="accent2"/>
              </a:solidFill>
              <a:round/>
            </a:ln>
            <a:effectLst/>
          </c:spPr>
          <c:marker>
            <c:symbol val="none"/>
          </c:marker>
          <c:cat>
            <c:strRef>
              <c:f>'SKU2'!$A$4:$A$42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'SKU2'!$C$4:$C$42</c:f>
              <c:numCache>
                <c:formatCode>General</c:formatCode>
                <c:ptCount val="38"/>
                <c:pt idx="0">
                  <c:v>5</c:v>
                </c:pt>
                <c:pt idx="1">
                  <c:v>6</c:v>
                </c:pt>
                <c:pt idx="2">
                  <c:v>7</c:v>
                </c:pt>
                <c:pt idx="3">
                  <c:v>8</c:v>
                </c:pt>
                <c:pt idx="4">
                  <c:v>8</c:v>
                </c:pt>
                <c:pt idx="5">
                  <c:v>9</c:v>
                </c:pt>
                <c:pt idx="6">
                  <c:v>8</c:v>
                </c:pt>
                <c:pt idx="7">
                  <c:v>7</c:v>
                </c:pt>
                <c:pt idx="8">
                  <c:v>6</c:v>
                </c:pt>
                <c:pt idx="9">
                  <c:v>6</c:v>
                </c:pt>
                <c:pt idx="10">
                  <c:v>6</c:v>
                </c:pt>
                <c:pt idx="11">
                  <c:v>9</c:v>
                </c:pt>
                <c:pt idx="12">
                  <c:v>10</c:v>
                </c:pt>
                <c:pt idx="13">
                  <c:v>9</c:v>
                </c:pt>
                <c:pt idx="14">
                  <c:v>9</c:v>
                </c:pt>
                <c:pt idx="15">
                  <c:v>11</c:v>
                </c:pt>
                <c:pt idx="16">
                  <c:v>11</c:v>
                </c:pt>
                <c:pt idx="17">
                  <c:v>10</c:v>
                </c:pt>
                <c:pt idx="18">
                  <c:v>10</c:v>
                </c:pt>
                <c:pt idx="19">
                  <c:v>11</c:v>
                </c:pt>
                <c:pt idx="20">
                  <c:v>12</c:v>
                </c:pt>
                <c:pt idx="21">
                  <c:v>16</c:v>
                </c:pt>
                <c:pt idx="22">
                  <c:v>16</c:v>
                </c:pt>
                <c:pt idx="23">
                  <c:v>16</c:v>
                </c:pt>
                <c:pt idx="24">
                  <c:v>15</c:v>
                </c:pt>
                <c:pt idx="25">
                  <c:v>15</c:v>
                </c:pt>
                <c:pt idx="26">
                  <c:v>15</c:v>
                </c:pt>
                <c:pt idx="27">
                  <c:v>17</c:v>
                </c:pt>
                <c:pt idx="28">
                  <c:v>17</c:v>
                </c:pt>
                <c:pt idx="29">
                  <c:v>17</c:v>
                </c:pt>
                <c:pt idx="30">
                  <c:v>17</c:v>
                </c:pt>
                <c:pt idx="31">
                  <c:v>18</c:v>
                </c:pt>
                <c:pt idx="32">
                  <c:v>19</c:v>
                </c:pt>
                <c:pt idx="33">
                  <c:v>19</c:v>
                </c:pt>
                <c:pt idx="34">
                  <c:v>19</c:v>
                </c:pt>
                <c:pt idx="35">
                  <c:v>20</c:v>
                </c:pt>
                <c:pt idx="36">
                  <c:v>20</c:v>
                </c:pt>
                <c:pt idx="37">
                  <c:v>18</c:v>
                </c:pt>
              </c:numCache>
            </c:numRef>
          </c:val>
          <c:smooth val="0"/>
          <c:extLst>
            <c:ext xmlns:c16="http://schemas.microsoft.com/office/drawing/2014/chart" uri="{C3380CC4-5D6E-409C-BE32-E72D297353CC}">
              <c16:uniqueId val="{00000001-E085-498E-A0A3-C77F8F419D13}"/>
            </c:ext>
          </c:extLst>
        </c:ser>
        <c:dLbls>
          <c:showLegendKey val="0"/>
          <c:showVal val="0"/>
          <c:showCatName val="0"/>
          <c:showSerName val="0"/>
          <c:showPercent val="0"/>
          <c:showBubbleSize val="0"/>
        </c:dLbls>
        <c:marker val="1"/>
        <c:smooth val="0"/>
        <c:axId val="875307023"/>
        <c:axId val="1104108415"/>
      </c:lineChart>
      <c:catAx>
        <c:axId val="111064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863500511"/>
        <c:crosses val="autoZero"/>
        <c:auto val="1"/>
        <c:lblAlgn val="ctr"/>
        <c:lblOffset val="100"/>
        <c:noMultiLvlLbl val="0"/>
      </c:catAx>
      <c:valAx>
        <c:axId val="863500511"/>
        <c:scaling>
          <c:orientation val="minMax"/>
        </c:scaling>
        <c:delete val="0"/>
        <c:axPos val="l"/>
        <c:title>
          <c:tx>
            <c:rich>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1110647007"/>
        <c:crosses val="autoZero"/>
        <c:crossBetween val="between"/>
      </c:valAx>
      <c:valAx>
        <c:axId val="1104108415"/>
        <c:scaling>
          <c:orientation val="minMax"/>
        </c:scaling>
        <c:delete val="0"/>
        <c:axPos val="r"/>
        <c:title>
          <c:tx>
            <c:rich>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875307023"/>
        <c:crosses val="max"/>
        <c:crossBetween val="between"/>
      </c:valAx>
      <c:catAx>
        <c:axId val="875307023"/>
        <c:scaling>
          <c:orientation val="minMax"/>
        </c:scaling>
        <c:delete val="1"/>
        <c:axPos val="b"/>
        <c:numFmt formatCode="General" sourceLinked="1"/>
        <c:majorTickMark val="out"/>
        <c:minorTickMark val="none"/>
        <c:tickLblPos val="nextTo"/>
        <c:crossAx val="1104108415"/>
        <c:crosses val="autoZero"/>
        <c:auto val="1"/>
        <c:lblAlgn val="ctr"/>
        <c:lblOffset val="100"/>
        <c:noMultiLvlLbl val="0"/>
      </c:catAx>
      <c:spPr>
        <a:noFill/>
        <a:ln>
          <a:noFill/>
        </a:ln>
        <a:effectLst/>
      </c:spPr>
    </c:plotArea>
    <c:legend>
      <c:legendPos val="r"/>
      <c:layout>
        <c:manualLayout>
          <c:xMode val="edge"/>
          <c:yMode val="edge"/>
          <c:x val="0.31497631632758821"/>
          <c:y val="0.91852284237340998"/>
          <c:w val="0.37196783166245095"/>
          <c:h val="4.6147307296367131E-2"/>
        </c:manualLayou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lang="en-US" sz="1000" b="0" i="0" u="none" strike="noStrike" kern="1200" baseline="0">
          <a:solidFill>
            <a:schemeClr val="bg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Number of units sold across weighted distribution range</a:t>
            </a:r>
          </a:p>
        </c:rich>
      </c:tx>
      <c:layout>
        <c:manualLayout>
          <c:xMode val="edge"/>
          <c:yMode val="edge"/>
          <c:x val="0.14284138961796439"/>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'SKU3'!$A$4</c:f>
              <c:strCache>
                <c:ptCount val="1"/>
                <c:pt idx="0">
                  <c:v>Units</c:v>
                </c:pt>
              </c:strCache>
            </c:strRef>
          </c:tx>
          <c:spPr>
            <a:solidFill>
              <a:schemeClr val="accent1"/>
            </a:solidFill>
            <a:ln>
              <a:noFill/>
            </a:ln>
            <a:effectLst/>
          </c:spPr>
          <c:invertIfNegative val="0"/>
          <c:cat>
            <c:strRef>
              <c:f>'SKU3'!$B$3:$F$3</c:f>
              <c:strCache>
                <c:ptCount val="5"/>
                <c:pt idx="0">
                  <c:v>4-5</c:v>
                </c:pt>
                <c:pt idx="1">
                  <c:v>6-7</c:v>
                </c:pt>
                <c:pt idx="2">
                  <c:v>8-10</c:v>
                </c:pt>
                <c:pt idx="3">
                  <c:v>11-12</c:v>
                </c:pt>
                <c:pt idx="4">
                  <c:v>13-14</c:v>
                </c:pt>
              </c:strCache>
            </c:strRef>
          </c:cat>
          <c:val>
            <c:numRef>
              <c:f>'SKU3'!$B$4:$F$4</c:f>
              <c:numCache>
                <c:formatCode>General</c:formatCode>
                <c:ptCount val="5"/>
                <c:pt idx="0">
                  <c:v>220</c:v>
                </c:pt>
                <c:pt idx="1">
                  <c:v>436</c:v>
                </c:pt>
                <c:pt idx="2">
                  <c:v>1625</c:v>
                </c:pt>
                <c:pt idx="3">
                  <c:v>2160</c:v>
                </c:pt>
                <c:pt idx="4">
                  <c:v>2232</c:v>
                </c:pt>
              </c:numCache>
            </c:numRef>
          </c:val>
          <c:extLst>
            <c:ext xmlns:c16="http://schemas.microsoft.com/office/drawing/2014/chart" uri="{C3380CC4-5D6E-409C-BE32-E72D297353CC}">
              <c16:uniqueId val="{00000000-9880-4C58-9628-8BC570CBD499}"/>
            </c:ext>
          </c:extLst>
        </c:ser>
        <c:dLbls>
          <c:showLegendKey val="0"/>
          <c:showVal val="0"/>
          <c:showCatName val="0"/>
          <c:showSerName val="0"/>
          <c:showPercent val="0"/>
          <c:showBubbleSize val="0"/>
        </c:dLbls>
        <c:gapWidth val="219"/>
        <c:overlap val="-27"/>
        <c:axId val="1245014143"/>
        <c:axId val="1392220431"/>
      </c:barChart>
      <c:catAx>
        <c:axId val="12450141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92220431"/>
        <c:crosses val="autoZero"/>
        <c:auto val="1"/>
        <c:lblAlgn val="ctr"/>
        <c:lblOffset val="100"/>
        <c:noMultiLvlLbl val="0"/>
      </c:catAx>
      <c:valAx>
        <c:axId val="139222043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45014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[ADS_Italy_SKU_TC_WD_Chart.xlsx]SKU2!PivotTable3</c:name>
    <c:fmtId val="12"/>
  </c:pivotSource>
  <c:chart>
    <c:title>
      <c:tx>
        <c:rich>
          <a:bodyPr rot="0" spcFirstLastPara="1" vertOverflow="ellipsis" vert="horz" wrap="square" anchor="ctr" anchorCtr="1"/>
          <a:lstStyle/>
          <a:p>
            <a:pPr algn="ctr" rtl="0">
              <a:defRPr lang="en-US" sz="1200" b="0" i="0" u="none" strike="noStrike" kern="1200" spc="0" baseline="0">
                <a:solidFill>
                  <a:schemeClr val="bg1"/>
                </a:solidFill>
                <a:latin typeface="+mn-lt"/>
                <a:ea typeface="+mn-ea"/>
                <a:cs typeface="+mn-cs"/>
              </a:defRPr>
            </a:pPr>
            <a:r>
              <a:rPr lang="en-US"/>
              <a:t>Trend of units sold with weighted distribution</a:t>
            </a:r>
          </a:p>
        </c:rich>
      </c:tx>
      <c:overlay val="0"/>
      <c:spPr>
        <a:noFill/>
        <a:ln>
          <a:noFill/>
        </a:ln>
        <a:effectLst/>
      </c:spPr>
      <c:txPr>
        <a:bodyPr rot="0" spcFirstLastPara="1" vertOverflow="ellipsis" vert="horz" wrap="square" anchor="ctr" anchorCtr="1"/>
        <a:lstStyle/>
        <a:p>
          <a:pPr algn="ctr" rtl="0">
            <a:defRPr lang="en-US" sz="12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185141611834272"/>
          <c:y val="0.14748531039298321"/>
          <c:w val="0.82515651392028522"/>
          <c:h val="0.65955410936408976"/>
        </c:manualLayout>
      </c:layout>
      <c:lineChart>
        <c:grouping val="standard"/>
        <c:varyColors val="0"/>
        <c:ser>
          <c:idx val="0"/>
          <c:order val="0"/>
          <c:tx>
            <c:strRef>
              <c:f>'SKU2'!$B$3</c:f>
              <c:strCache>
                <c:ptCount val="1"/>
                <c:pt idx="0">
                  <c:v>Sum of Units</c:v>
                </c:pt>
              </c:strCache>
            </c:strRef>
          </c:tx>
          <c:spPr>
            <a:ln w="28575" cap="rnd">
              <a:solidFill>
                <a:schemeClr val="accent1"/>
              </a:solidFill>
              <a:round/>
            </a:ln>
            <a:effectLst/>
          </c:spPr>
          <c:marker>
            <c:symbol val="none"/>
          </c:marker>
          <c:cat>
            <c:strRef>
              <c:f>'SKU2'!$A$4:$A$42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'SKU2'!$B$4:$B$42</c:f>
              <c:numCache>
                <c:formatCode>General</c:formatCode>
                <c:ptCount val="38"/>
                <c:pt idx="0">
                  <c:v>382</c:v>
                </c:pt>
                <c:pt idx="1">
                  <c:v>314</c:v>
                </c:pt>
                <c:pt idx="2">
                  <c:v>407</c:v>
                </c:pt>
                <c:pt idx="3">
                  <c:v>541</c:v>
                </c:pt>
                <c:pt idx="4">
                  <c:v>538</c:v>
                </c:pt>
                <c:pt idx="5">
                  <c:v>629</c:v>
                </c:pt>
                <c:pt idx="6">
                  <c:v>537</c:v>
                </c:pt>
                <c:pt idx="7">
                  <c:v>603</c:v>
                </c:pt>
                <c:pt idx="8">
                  <c:v>582</c:v>
                </c:pt>
                <c:pt idx="9">
                  <c:v>508</c:v>
                </c:pt>
                <c:pt idx="10">
                  <c:v>663.2</c:v>
                </c:pt>
                <c:pt idx="11">
                  <c:v>652.5</c:v>
                </c:pt>
                <c:pt idx="12">
                  <c:v>2553.5</c:v>
                </c:pt>
                <c:pt idx="13">
                  <c:v>1171</c:v>
                </c:pt>
                <c:pt idx="14">
                  <c:v>1279</c:v>
                </c:pt>
                <c:pt idx="15">
                  <c:v>1342.2</c:v>
                </c:pt>
                <c:pt idx="16">
                  <c:v>1146.3</c:v>
                </c:pt>
                <c:pt idx="17">
                  <c:v>1227.5</c:v>
                </c:pt>
                <c:pt idx="18">
                  <c:v>1108</c:v>
                </c:pt>
                <c:pt idx="19">
                  <c:v>1333.4</c:v>
                </c:pt>
                <c:pt idx="20">
                  <c:v>1410.7</c:v>
                </c:pt>
                <c:pt idx="21">
                  <c:v>2455</c:v>
                </c:pt>
                <c:pt idx="22">
                  <c:v>3144</c:v>
                </c:pt>
                <c:pt idx="23">
                  <c:v>3050.5</c:v>
                </c:pt>
                <c:pt idx="24">
                  <c:v>2749.6</c:v>
                </c:pt>
                <c:pt idx="25">
                  <c:v>3522.5</c:v>
                </c:pt>
                <c:pt idx="26">
                  <c:v>2935.6</c:v>
                </c:pt>
                <c:pt idx="27">
                  <c:v>3369.2</c:v>
                </c:pt>
                <c:pt idx="28">
                  <c:v>3201.3</c:v>
                </c:pt>
                <c:pt idx="29">
                  <c:v>3058.7</c:v>
                </c:pt>
                <c:pt idx="30">
                  <c:v>3041.8</c:v>
                </c:pt>
                <c:pt idx="31">
                  <c:v>4094</c:v>
                </c:pt>
                <c:pt idx="32">
                  <c:v>3224.8</c:v>
                </c:pt>
                <c:pt idx="33">
                  <c:v>3643</c:v>
                </c:pt>
                <c:pt idx="34">
                  <c:v>2962.5</c:v>
                </c:pt>
                <c:pt idx="35">
                  <c:v>2945.8</c:v>
                </c:pt>
                <c:pt idx="36">
                  <c:v>2129.8000000000002</c:v>
                </c:pt>
                <c:pt idx="37">
                  <c:v>1474.7</c:v>
                </c:pt>
              </c:numCache>
            </c:numRef>
          </c:val>
          <c:smooth val="0"/>
          <c:extLst>
            <c:ext xmlns:c16="http://schemas.microsoft.com/office/drawing/2014/chart" uri="{C3380CC4-5D6E-409C-BE32-E72D297353CC}">
              <c16:uniqueId val="{00000000-3106-401D-80FF-F77C9400209B}"/>
            </c:ext>
          </c:extLst>
        </c:ser>
        <c:dLbls>
          <c:showLegendKey val="0"/>
          <c:showVal val="0"/>
          <c:showCatName val="0"/>
          <c:showSerName val="0"/>
          <c:showPercent val="0"/>
          <c:showBubbleSize val="0"/>
        </c:dLbls>
        <c:marker val="1"/>
        <c:smooth val="0"/>
        <c:axId val="1110647007"/>
        <c:axId val="863500511"/>
      </c:lineChart>
      <c:lineChart>
        <c:grouping val="standard"/>
        <c:varyColors val="0"/>
        <c:ser>
          <c:idx val="1"/>
          <c:order val="1"/>
          <c:tx>
            <c:strRef>
              <c:f>'SKU2'!$C$3</c:f>
              <c:strCache>
                <c:ptCount val="1"/>
                <c:pt idx="0">
                  <c:v>Average of WD</c:v>
                </c:pt>
              </c:strCache>
            </c:strRef>
          </c:tx>
          <c:spPr>
            <a:ln w="28575" cap="rnd">
              <a:solidFill>
                <a:schemeClr val="accent2"/>
              </a:solidFill>
              <a:round/>
            </a:ln>
            <a:effectLst/>
          </c:spPr>
          <c:marker>
            <c:symbol val="none"/>
          </c:marker>
          <c:cat>
            <c:strRef>
              <c:f>'SKU2'!$A$4:$A$42</c:f>
              <c:strCache>
                <c:ptCount val="38"/>
                <c:pt idx="0">
                  <c:v>W15</c:v>
                </c:pt>
                <c:pt idx="1">
                  <c:v>W16</c:v>
                </c:pt>
                <c:pt idx="2">
                  <c:v>W17</c:v>
                </c:pt>
                <c:pt idx="3">
                  <c:v>W18</c:v>
                </c:pt>
                <c:pt idx="4">
                  <c:v>W19</c:v>
                </c:pt>
                <c:pt idx="5">
                  <c:v>W20</c:v>
                </c:pt>
                <c:pt idx="6">
                  <c:v>W21</c:v>
                </c:pt>
                <c:pt idx="7">
                  <c:v>W22</c:v>
                </c:pt>
                <c:pt idx="8">
                  <c:v>W23</c:v>
                </c:pt>
                <c:pt idx="9">
                  <c:v>W24</c:v>
                </c:pt>
                <c:pt idx="10">
                  <c:v>W25</c:v>
                </c:pt>
                <c:pt idx="11">
                  <c:v>W26</c:v>
                </c:pt>
                <c:pt idx="12">
                  <c:v>W27</c:v>
                </c:pt>
                <c:pt idx="13">
                  <c:v>W28</c:v>
                </c:pt>
                <c:pt idx="14">
                  <c:v>W29</c:v>
                </c:pt>
                <c:pt idx="15">
                  <c:v>W30</c:v>
                </c:pt>
                <c:pt idx="16">
                  <c:v>W31</c:v>
                </c:pt>
                <c:pt idx="17">
                  <c:v>W32</c:v>
                </c:pt>
                <c:pt idx="18">
                  <c:v>W33</c:v>
                </c:pt>
                <c:pt idx="19">
                  <c:v>W34</c:v>
                </c:pt>
                <c:pt idx="20">
                  <c:v>W35</c:v>
                </c:pt>
                <c:pt idx="21">
                  <c:v>W36</c:v>
                </c:pt>
                <c:pt idx="22">
                  <c:v>W37</c:v>
                </c:pt>
                <c:pt idx="23">
                  <c:v>W38</c:v>
                </c:pt>
                <c:pt idx="24">
                  <c:v>W39</c:v>
                </c:pt>
                <c:pt idx="25">
                  <c:v>W40</c:v>
                </c:pt>
                <c:pt idx="26">
                  <c:v>W41</c:v>
                </c:pt>
                <c:pt idx="27">
                  <c:v>W42</c:v>
                </c:pt>
                <c:pt idx="28">
                  <c:v>W43</c:v>
                </c:pt>
                <c:pt idx="29">
                  <c:v>W44</c:v>
                </c:pt>
                <c:pt idx="30">
                  <c:v>W45</c:v>
                </c:pt>
                <c:pt idx="31">
                  <c:v>W46</c:v>
                </c:pt>
                <c:pt idx="32">
                  <c:v>W47</c:v>
                </c:pt>
                <c:pt idx="33">
                  <c:v>W48</c:v>
                </c:pt>
                <c:pt idx="34">
                  <c:v>W49</c:v>
                </c:pt>
                <c:pt idx="35">
                  <c:v>W50</c:v>
                </c:pt>
                <c:pt idx="36">
                  <c:v>W51</c:v>
                </c:pt>
                <c:pt idx="37">
                  <c:v>W52</c:v>
                </c:pt>
              </c:strCache>
            </c:strRef>
          </c:cat>
          <c:val>
            <c:numRef>
              <c:f>'SKU2'!$C$4:$C$42</c:f>
              <c:numCache>
                <c:formatCode>General</c:formatCode>
                <c:ptCount val="38"/>
                <c:pt idx="0">
                  <c:v>5</c:v>
                </c:pt>
                <c:pt idx="1">
                  <c:v>6</c:v>
                </c:pt>
                <c:pt idx="2">
                  <c:v>7</c:v>
                </c:pt>
                <c:pt idx="3">
                  <c:v>8</c:v>
                </c:pt>
                <c:pt idx="4">
                  <c:v>8</c:v>
                </c:pt>
                <c:pt idx="5">
                  <c:v>9</c:v>
                </c:pt>
                <c:pt idx="6">
                  <c:v>8</c:v>
                </c:pt>
                <c:pt idx="7">
                  <c:v>7</c:v>
                </c:pt>
                <c:pt idx="8">
                  <c:v>6</c:v>
                </c:pt>
                <c:pt idx="9">
                  <c:v>6</c:v>
                </c:pt>
                <c:pt idx="10">
                  <c:v>6</c:v>
                </c:pt>
                <c:pt idx="11">
                  <c:v>9</c:v>
                </c:pt>
                <c:pt idx="12">
                  <c:v>10</c:v>
                </c:pt>
                <c:pt idx="13">
                  <c:v>9</c:v>
                </c:pt>
                <c:pt idx="14">
                  <c:v>9</c:v>
                </c:pt>
                <c:pt idx="15">
                  <c:v>11</c:v>
                </c:pt>
                <c:pt idx="16">
                  <c:v>11</c:v>
                </c:pt>
                <c:pt idx="17">
                  <c:v>10</c:v>
                </c:pt>
                <c:pt idx="18">
                  <c:v>10</c:v>
                </c:pt>
                <c:pt idx="19">
                  <c:v>11</c:v>
                </c:pt>
                <c:pt idx="20">
                  <c:v>12</c:v>
                </c:pt>
                <c:pt idx="21">
                  <c:v>16</c:v>
                </c:pt>
                <c:pt idx="22">
                  <c:v>16</c:v>
                </c:pt>
                <c:pt idx="23">
                  <c:v>16</c:v>
                </c:pt>
                <c:pt idx="24">
                  <c:v>15</c:v>
                </c:pt>
                <c:pt idx="25">
                  <c:v>15</c:v>
                </c:pt>
                <c:pt idx="26">
                  <c:v>15</c:v>
                </c:pt>
                <c:pt idx="27">
                  <c:v>17</c:v>
                </c:pt>
                <c:pt idx="28">
                  <c:v>17</c:v>
                </c:pt>
                <c:pt idx="29">
                  <c:v>17</c:v>
                </c:pt>
                <c:pt idx="30">
                  <c:v>17</c:v>
                </c:pt>
                <c:pt idx="31">
                  <c:v>18</c:v>
                </c:pt>
                <c:pt idx="32">
                  <c:v>19</c:v>
                </c:pt>
                <c:pt idx="33">
                  <c:v>19</c:v>
                </c:pt>
                <c:pt idx="34">
                  <c:v>19</c:v>
                </c:pt>
                <c:pt idx="35">
                  <c:v>20</c:v>
                </c:pt>
                <c:pt idx="36">
                  <c:v>20</c:v>
                </c:pt>
                <c:pt idx="37">
                  <c:v>18</c:v>
                </c:pt>
              </c:numCache>
            </c:numRef>
          </c:val>
          <c:smooth val="0"/>
          <c:extLst>
            <c:ext xmlns:c16="http://schemas.microsoft.com/office/drawing/2014/chart" uri="{C3380CC4-5D6E-409C-BE32-E72D297353CC}">
              <c16:uniqueId val="{00000001-3106-401D-80FF-F77C9400209B}"/>
            </c:ext>
          </c:extLst>
        </c:ser>
        <c:dLbls>
          <c:showLegendKey val="0"/>
          <c:showVal val="0"/>
          <c:showCatName val="0"/>
          <c:showSerName val="0"/>
          <c:showPercent val="0"/>
          <c:showBubbleSize val="0"/>
        </c:dLbls>
        <c:marker val="1"/>
        <c:smooth val="0"/>
        <c:axId val="875307023"/>
        <c:axId val="1104108415"/>
      </c:lineChart>
      <c:catAx>
        <c:axId val="111064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863500511"/>
        <c:crosses val="autoZero"/>
        <c:auto val="1"/>
        <c:lblAlgn val="ctr"/>
        <c:lblOffset val="100"/>
        <c:noMultiLvlLbl val="0"/>
      </c:catAx>
      <c:valAx>
        <c:axId val="863500511"/>
        <c:scaling>
          <c:orientation val="minMax"/>
        </c:scaling>
        <c:delete val="0"/>
        <c:axPos val="l"/>
        <c:title>
          <c:tx>
            <c:rich>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1110647007"/>
        <c:crosses val="autoZero"/>
        <c:crossBetween val="between"/>
      </c:valAx>
      <c:valAx>
        <c:axId val="1104108415"/>
        <c:scaling>
          <c:orientation val="minMax"/>
        </c:scaling>
        <c:delete val="0"/>
        <c:axPos val="r"/>
        <c:title>
          <c:tx>
            <c:rich>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crossAx val="875307023"/>
        <c:crosses val="max"/>
        <c:crossBetween val="between"/>
      </c:valAx>
      <c:catAx>
        <c:axId val="875307023"/>
        <c:scaling>
          <c:orientation val="minMax"/>
        </c:scaling>
        <c:delete val="1"/>
        <c:axPos val="b"/>
        <c:numFmt formatCode="General" sourceLinked="1"/>
        <c:majorTickMark val="out"/>
        <c:minorTickMark val="none"/>
        <c:tickLblPos val="nextTo"/>
        <c:crossAx val="1104108415"/>
        <c:crosses val="autoZero"/>
        <c:auto val="1"/>
        <c:lblAlgn val="ctr"/>
        <c:lblOffset val="100"/>
        <c:noMultiLvlLbl val="0"/>
      </c:catAx>
      <c:spPr>
        <a:noFill/>
        <a:ln>
          <a:noFill/>
        </a:ln>
        <a:effectLst/>
      </c:spPr>
    </c:plotArea>
    <c:legend>
      <c:legendPos val="r"/>
      <c:layout>
        <c:manualLayout>
          <c:xMode val="edge"/>
          <c:yMode val="edge"/>
          <c:x val="0.31497631632758821"/>
          <c:y val="0.91852284237340998"/>
          <c:w val="0.37196783166245095"/>
          <c:h val="4.6147307296367131E-2"/>
        </c:manualLayou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lang="en-US" sz="1000" b="0" i="0" u="none" strike="noStrike" kern="1200" baseline="0">
          <a:solidFill>
            <a:schemeClr val="bg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Category'!$B$3:$B$7</c:f>
              <c:strCache>
                <c:ptCount val="5"/>
                <c:pt idx="0">
                  <c:v>01-05</c:v>
                </c:pt>
                <c:pt idx="1">
                  <c:v>05-10</c:v>
                </c:pt>
                <c:pt idx="2">
                  <c:v>10-15</c:v>
                </c:pt>
                <c:pt idx="3">
                  <c:v>15-20</c:v>
                </c:pt>
                <c:pt idx="4">
                  <c:v>20-25</c:v>
                </c:pt>
              </c:strCache>
            </c:strRef>
          </c:cat>
          <c:val>
            <c:numRef>
              <c:f>'Total Category'!$C$3:$C$7</c:f>
              <c:numCache>
                <c:formatCode>General</c:formatCode>
                <c:ptCount val="5"/>
                <c:pt idx="0">
                  <c:v>1403.6</c:v>
                </c:pt>
                <c:pt idx="1">
                  <c:v>2790.25</c:v>
                </c:pt>
                <c:pt idx="2">
                  <c:v>3846.2</c:v>
                </c:pt>
                <c:pt idx="3">
                  <c:v>8287.7690000000002</c:v>
                </c:pt>
                <c:pt idx="4">
                  <c:v>8401.25</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PowerPoint]WD!PivotTable1</c:name>
    <c:fmtId val="-1"/>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WD!$B$4</c:f>
              <c:strCache>
                <c:ptCount val="1"/>
                <c:pt idx="0">
                  <c:v>Sum of Units</c:v>
                </c:pt>
              </c:strCache>
            </c:strRef>
          </c:tx>
          <c:spPr>
            <a:ln w="28575" cap="rnd">
              <a:solidFill>
                <a:schemeClr val="accent1"/>
              </a:solidFill>
              <a:round/>
            </a:ln>
            <a:effectLst/>
          </c:spPr>
          <c:marker>
            <c:symbol val="none"/>
          </c:marker>
          <c:cat>
            <c:strRef>
              <c:f>WD!$A$5:$A$36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WD!$B$5:$B$36</c:f>
              <c:numCache>
                <c:formatCode>General</c:formatCode>
                <c:ptCount val="31"/>
                <c:pt idx="0">
                  <c:v>701</c:v>
                </c:pt>
                <c:pt idx="1">
                  <c:v>1263</c:v>
                </c:pt>
                <c:pt idx="2">
                  <c:v>1506</c:v>
                </c:pt>
                <c:pt idx="3">
                  <c:v>1683</c:v>
                </c:pt>
                <c:pt idx="4">
                  <c:v>1865</c:v>
                </c:pt>
                <c:pt idx="5">
                  <c:v>2102</c:v>
                </c:pt>
                <c:pt idx="6">
                  <c:v>2612</c:v>
                </c:pt>
                <c:pt idx="7">
                  <c:v>2561</c:v>
                </c:pt>
                <c:pt idx="8">
                  <c:v>2801</c:v>
                </c:pt>
                <c:pt idx="9">
                  <c:v>3187</c:v>
                </c:pt>
                <c:pt idx="10">
                  <c:v>4312</c:v>
                </c:pt>
                <c:pt idx="11">
                  <c:v>3829</c:v>
                </c:pt>
                <c:pt idx="12">
                  <c:v>3692</c:v>
                </c:pt>
                <c:pt idx="13">
                  <c:v>5296</c:v>
                </c:pt>
                <c:pt idx="14">
                  <c:v>7113</c:v>
                </c:pt>
                <c:pt idx="15">
                  <c:v>7280</c:v>
                </c:pt>
                <c:pt idx="16">
                  <c:v>6670</c:v>
                </c:pt>
                <c:pt idx="17">
                  <c:v>6544</c:v>
                </c:pt>
                <c:pt idx="18">
                  <c:v>7101</c:v>
                </c:pt>
                <c:pt idx="19">
                  <c:v>8210</c:v>
                </c:pt>
                <c:pt idx="20">
                  <c:v>9060</c:v>
                </c:pt>
                <c:pt idx="21">
                  <c:v>9587</c:v>
                </c:pt>
                <c:pt idx="22">
                  <c:v>9021</c:v>
                </c:pt>
                <c:pt idx="23">
                  <c:v>10191</c:v>
                </c:pt>
                <c:pt idx="24">
                  <c:v>10639</c:v>
                </c:pt>
                <c:pt idx="25">
                  <c:v>9745</c:v>
                </c:pt>
                <c:pt idx="26">
                  <c:v>9436</c:v>
                </c:pt>
                <c:pt idx="27">
                  <c:v>8841</c:v>
                </c:pt>
                <c:pt idx="28">
                  <c:v>7378</c:v>
                </c:pt>
                <c:pt idx="29">
                  <c:v>7125</c:v>
                </c:pt>
                <c:pt idx="30">
                  <c:v>7405</c:v>
                </c:pt>
              </c:numCache>
            </c:numRef>
          </c:val>
          <c:smooth val="0"/>
          <c:extLst>
            <c:ext xmlns:c16="http://schemas.microsoft.com/office/drawing/2014/chart" uri="{C3380CC4-5D6E-409C-BE32-E72D297353CC}">
              <c16:uniqueId val="{00000000-8A22-4719-8F70-87E5BA81B183}"/>
            </c:ext>
          </c:extLst>
        </c:ser>
        <c:dLbls>
          <c:showLegendKey val="0"/>
          <c:showVal val="0"/>
          <c:showCatName val="0"/>
          <c:showSerName val="0"/>
          <c:showPercent val="0"/>
          <c:showBubbleSize val="0"/>
        </c:dLbls>
        <c:marker val="1"/>
        <c:smooth val="0"/>
        <c:axId val="342175712"/>
        <c:axId val="326461536"/>
      </c:lineChart>
      <c:lineChart>
        <c:grouping val="standard"/>
        <c:varyColors val="0"/>
        <c:ser>
          <c:idx val="1"/>
          <c:order val="1"/>
          <c:tx>
            <c:strRef>
              <c:f>WD!$C$4</c:f>
              <c:strCache>
                <c:ptCount val="1"/>
                <c:pt idx="0">
                  <c:v>Average of WD</c:v>
                </c:pt>
              </c:strCache>
            </c:strRef>
          </c:tx>
          <c:spPr>
            <a:ln w="28575" cap="rnd">
              <a:solidFill>
                <a:schemeClr val="accent2"/>
              </a:solidFill>
              <a:round/>
            </a:ln>
            <a:effectLst/>
          </c:spPr>
          <c:marker>
            <c:symbol val="none"/>
          </c:marker>
          <c:cat>
            <c:strRef>
              <c:f>WD!$A$5:$A$36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WD!$C$5:$C$36</c:f>
              <c:numCache>
                <c:formatCode>General</c:formatCode>
                <c:ptCount val="31"/>
                <c:pt idx="0">
                  <c:v>1.47519</c:v>
                </c:pt>
                <c:pt idx="1">
                  <c:v>2.7140900000000001</c:v>
                </c:pt>
                <c:pt idx="2">
                  <c:v>3.1602600000000001</c:v>
                </c:pt>
                <c:pt idx="3">
                  <c:v>3.4299200000000001</c:v>
                </c:pt>
                <c:pt idx="4">
                  <c:v>4.2626900000000001</c:v>
                </c:pt>
                <c:pt idx="5">
                  <c:v>11.085039999999999</c:v>
                </c:pt>
                <c:pt idx="6">
                  <c:v>9.1638699999999993</c:v>
                </c:pt>
                <c:pt idx="7">
                  <c:v>7.9083699999999997</c:v>
                </c:pt>
                <c:pt idx="8">
                  <c:v>8.9447100000000006</c:v>
                </c:pt>
                <c:pt idx="9">
                  <c:v>9.0093099999999993</c:v>
                </c:pt>
                <c:pt idx="10">
                  <c:v>10.88954</c:v>
                </c:pt>
                <c:pt idx="11">
                  <c:v>10.88612</c:v>
                </c:pt>
                <c:pt idx="12">
                  <c:v>11.31644</c:v>
                </c:pt>
                <c:pt idx="13">
                  <c:v>14.8605583333333</c:v>
                </c:pt>
                <c:pt idx="14">
                  <c:v>20.499866666666701</c:v>
                </c:pt>
                <c:pt idx="15">
                  <c:v>20.068124999999998</c:v>
                </c:pt>
                <c:pt idx="16">
                  <c:v>19.171466666666699</c:v>
                </c:pt>
                <c:pt idx="17">
                  <c:v>17.507441666666701</c:v>
                </c:pt>
                <c:pt idx="18">
                  <c:v>16.2062666666667</c:v>
                </c:pt>
                <c:pt idx="19">
                  <c:v>17.269491666666699</c:v>
                </c:pt>
                <c:pt idx="20">
                  <c:v>16.966383333333301</c:v>
                </c:pt>
                <c:pt idx="21">
                  <c:v>17.663658333333299</c:v>
                </c:pt>
                <c:pt idx="22">
                  <c:v>20.260708333333302</c:v>
                </c:pt>
                <c:pt idx="23">
                  <c:v>20.638608333333298</c:v>
                </c:pt>
                <c:pt idx="24">
                  <c:v>16.759758333333298</c:v>
                </c:pt>
                <c:pt idx="25">
                  <c:v>18.933875</c:v>
                </c:pt>
                <c:pt idx="26">
                  <c:v>17.332474999999999</c:v>
                </c:pt>
                <c:pt idx="27">
                  <c:v>16.631025000000001</c:v>
                </c:pt>
                <c:pt idx="28">
                  <c:v>16.879766666666701</c:v>
                </c:pt>
                <c:pt idx="29">
                  <c:v>17.020424999999999</c:v>
                </c:pt>
                <c:pt idx="30">
                  <c:v>18.103041666666702</c:v>
                </c:pt>
              </c:numCache>
            </c:numRef>
          </c:val>
          <c:smooth val="0"/>
          <c:extLst>
            <c:ext xmlns:c16="http://schemas.microsoft.com/office/drawing/2014/chart" uri="{C3380CC4-5D6E-409C-BE32-E72D297353CC}">
              <c16:uniqueId val="{00000001-8A22-4719-8F70-87E5BA81B183}"/>
            </c:ext>
          </c:extLst>
        </c:ser>
        <c:dLbls>
          <c:showLegendKey val="0"/>
          <c:showVal val="0"/>
          <c:showCatName val="0"/>
          <c:showSerName val="0"/>
          <c:showPercent val="0"/>
          <c:showBubbleSize val="0"/>
        </c:dLbls>
        <c:marker val="1"/>
        <c:smooth val="0"/>
        <c:axId val="513467936"/>
        <c:axId val="650155072"/>
      </c:lineChart>
      <c:catAx>
        <c:axId val="34217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6461536"/>
        <c:crosses val="autoZero"/>
        <c:auto val="1"/>
        <c:lblAlgn val="ctr"/>
        <c:lblOffset val="100"/>
        <c:noMultiLvlLbl val="0"/>
      </c:catAx>
      <c:valAx>
        <c:axId val="32646153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42175712"/>
        <c:crosses val="autoZero"/>
        <c:crossBetween val="between"/>
      </c:valAx>
      <c:valAx>
        <c:axId val="65015507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3467936"/>
        <c:crosses val="max"/>
        <c:crossBetween val="between"/>
      </c:valAx>
      <c:catAx>
        <c:axId val="513467936"/>
        <c:scaling>
          <c:orientation val="minMax"/>
        </c:scaling>
        <c:delete val="1"/>
        <c:axPos val="b"/>
        <c:numFmt formatCode="General" sourceLinked="1"/>
        <c:majorTickMark val="out"/>
        <c:minorTickMark val="none"/>
        <c:tickLblPos val="nextTo"/>
        <c:crossAx val="650155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Category'!$B$3:$B$8</c:f>
              <c:strCache>
                <c:ptCount val="6"/>
                <c:pt idx="0">
                  <c:v>05-10</c:v>
                </c:pt>
                <c:pt idx="1">
                  <c:v>10-15</c:v>
                </c:pt>
                <c:pt idx="2">
                  <c:v>15-20</c:v>
                </c:pt>
                <c:pt idx="3">
                  <c:v>20-25</c:v>
                </c:pt>
                <c:pt idx="4">
                  <c:v>25-30</c:v>
                </c:pt>
                <c:pt idx="5">
                  <c:v>30-35</c:v>
                </c:pt>
              </c:strCache>
            </c:strRef>
          </c:cat>
          <c:val>
            <c:numRef>
              <c:f>'Total Category'!$C$3:$C$8</c:f>
              <c:numCache>
                <c:formatCode>General</c:formatCode>
                <c:ptCount val="6"/>
                <c:pt idx="0">
                  <c:v>356.66669999999999</c:v>
                </c:pt>
                <c:pt idx="1">
                  <c:v>825.33330000000001</c:v>
                </c:pt>
                <c:pt idx="2">
                  <c:v>1895.25</c:v>
                </c:pt>
                <c:pt idx="3">
                  <c:v>1464.6667</c:v>
                </c:pt>
                <c:pt idx="4">
                  <c:v>1118</c:v>
                </c:pt>
                <c:pt idx="5">
                  <c:v>1144</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PowerPoint]WD!PivotTable1</c:name>
    <c:fmtId val="-1"/>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3972448756646727"/>
          <c:y val="2.734438639842852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WD!$B$4</c:f>
              <c:strCache>
                <c:ptCount val="1"/>
                <c:pt idx="0">
                  <c:v>Sum of Units</c:v>
                </c:pt>
              </c:strCache>
            </c:strRef>
          </c:tx>
          <c:spPr>
            <a:ln w="28575" cap="rnd">
              <a:solidFill>
                <a:schemeClr val="accent1"/>
              </a:solidFill>
              <a:round/>
            </a:ln>
            <a:effectLst/>
          </c:spPr>
          <c:marker>
            <c:symbol val="none"/>
          </c:marker>
          <c:cat>
            <c:strRef>
              <c:f>WD!$A$5:$A$35</c:f>
              <c:strCache>
                <c:ptCount val="30"/>
                <c:pt idx="0">
                  <c:v>W23</c:v>
                </c:pt>
                <c:pt idx="1">
                  <c:v>W24</c:v>
                </c:pt>
                <c:pt idx="2">
                  <c:v>W25</c:v>
                </c:pt>
                <c:pt idx="3">
                  <c:v>W26</c:v>
                </c:pt>
                <c:pt idx="4">
                  <c:v>W27</c:v>
                </c:pt>
                <c:pt idx="5">
                  <c:v>W28</c:v>
                </c:pt>
                <c:pt idx="6">
                  <c:v>W29</c:v>
                </c:pt>
                <c:pt idx="7">
                  <c:v>W30</c:v>
                </c:pt>
                <c:pt idx="8">
                  <c:v>W31</c:v>
                </c:pt>
                <c:pt idx="9">
                  <c:v>W32</c:v>
                </c:pt>
                <c:pt idx="10">
                  <c:v>W33</c:v>
                </c:pt>
                <c:pt idx="11">
                  <c:v>W34</c:v>
                </c:pt>
                <c:pt idx="12">
                  <c:v>W35</c:v>
                </c:pt>
                <c:pt idx="13">
                  <c:v>W36</c:v>
                </c:pt>
                <c:pt idx="14">
                  <c:v>W37</c:v>
                </c:pt>
                <c:pt idx="15">
                  <c:v>W38</c:v>
                </c:pt>
                <c:pt idx="16">
                  <c:v>W39</c:v>
                </c:pt>
                <c:pt idx="17">
                  <c:v>W40</c:v>
                </c:pt>
                <c:pt idx="18">
                  <c:v>W41</c:v>
                </c:pt>
                <c:pt idx="19">
                  <c:v>W42</c:v>
                </c:pt>
                <c:pt idx="20">
                  <c:v>W43</c:v>
                </c:pt>
                <c:pt idx="21">
                  <c:v>W44</c:v>
                </c:pt>
                <c:pt idx="22">
                  <c:v>W45</c:v>
                </c:pt>
                <c:pt idx="23">
                  <c:v>W46</c:v>
                </c:pt>
                <c:pt idx="24">
                  <c:v>W47</c:v>
                </c:pt>
                <c:pt idx="25">
                  <c:v>W48</c:v>
                </c:pt>
                <c:pt idx="26">
                  <c:v>W49</c:v>
                </c:pt>
                <c:pt idx="27">
                  <c:v>W50</c:v>
                </c:pt>
                <c:pt idx="28">
                  <c:v>W51</c:v>
                </c:pt>
                <c:pt idx="29">
                  <c:v>W52</c:v>
                </c:pt>
              </c:strCache>
            </c:strRef>
          </c:cat>
          <c:val>
            <c:numRef>
              <c:f>WD!$B$5:$B$35</c:f>
              <c:numCache>
                <c:formatCode>General</c:formatCode>
                <c:ptCount val="30"/>
                <c:pt idx="0">
                  <c:v>7</c:v>
                </c:pt>
                <c:pt idx="1">
                  <c:v>7</c:v>
                </c:pt>
                <c:pt idx="2">
                  <c:v>8</c:v>
                </c:pt>
                <c:pt idx="3">
                  <c:v>37</c:v>
                </c:pt>
                <c:pt idx="4">
                  <c:v>273</c:v>
                </c:pt>
                <c:pt idx="5">
                  <c:v>319</c:v>
                </c:pt>
                <c:pt idx="6">
                  <c:v>358</c:v>
                </c:pt>
                <c:pt idx="7">
                  <c:v>311</c:v>
                </c:pt>
                <c:pt idx="8">
                  <c:v>478</c:v>
                </c:pt>
                <c:pt idx="9">
                  <c:v>542</c:v>
                </c:pt>
                <c:pt idx="10">
                  <c:v>627</c:v>
                </c:pt>
                <c:pt idx="11">
                  <c:v>559</c:v>
                </c:pt>
                <c:pt idx="12">
                  <c:v>674</c:v>
                </c:pt>
                <c:pt idx="13">
                  <c:v>1118</c:v>
                </c:pt>
                <c:pt idx="14">
                  <c:v>1169</c:v>
                </c:pt>
                <c:pt idx="15">
                  <c:v>1119</c:v>
                </c:pt>
                <c:pt idx="16">
                  <c:v>1335</c:v>
                </c:pt>
                <c:pt idx="17">
                  <c:v>1342</c:v>
                </c:pt>
                <c:pt idx="18">
                  <c:v>1480</c:v>
                </c:pt>
                <c:pt idx="19">
                  <c:v>1687</c:v>
                </c:pt>
                <c:pt idx="20">
                  <c:v>1475</c:v>
                </c:pt>
                <c:pt idx="21">
                  <c:v>2073</c:v>
                </c:pt>
                <c:pt idx="22">
                  <c:v>2504</c:v>
                </c:pt>
                <c:pt idx="23">
                  <c:v>2555</c:v>
                </c:pt>
                <c:pt idx="24">
                  <c:v>2410</c:v>
                </c:pt>
                <c:pt idx="25">
                  <c:v>2441</c:v>
                </c:pt>
                <c:pt idx="26">
                  <c:v>1963</c:v>
                </c:pt>
                <c:pt idx="27">
                  <c:v>1709</c:v>
                </c:pt>
                <c:pt idx="28">
                  <c:v>1528</c:v>
                </c:pt>
                <c:pt idx="29">
                  <c:v>1329</c:v>
                </c:pt>
              </c:numCache>
            </c:numRef>
          </c:val>
          <c:smooth val="0"/>
          <c:extLst>
            <c:ext xmlns:c16="http://schemas.microsoft.com/office/drawing/2014/chart" uri="{C3380CC4-5D6E-409C-BE32-E72D297353CC}">
              <c16:uniqueId val="{00000000-8A22-4719-8F70-87E5BA81B183}"/>
            </c:ext>
          </c:extLst>
        </c:ser>
        <c:dLbls>
          <c:showLegendKey val="0"/>
          <c:showVal val="0"/>
          <c:showCatName val="0"/>
          <c:showSerName val="0"/>
          <c:showPercent val="0"/>
          <c:showBubbleSize val="0"/>
        </c:dLbls>
        <c:marker val="1"/>
        <c:smooth val="0"/>
        <c:axId val="342175712"/>
        <c:axId val="326461536"/>
      </c:lineChart>
      <c:lineChart>
        <c:grouping val="standard"/>
        <c:varyColors val="0"/>
        <c:ser>
          <c:idx val="1"/>
          <c:order val="1"/>
          <c:tx>
            <c:strRef>
              <c:f>WD!$C$4</c:f>
              <c:strCache>
                <c:ptCount val="1"/>
                <c:pt idx="0">
                  <c:v>Average of WD</c:v>
                </c:pt>
              </c:strCache>
            </c:strRef>
          </c:tx>
          <c:spPr>
            <a:ln w="28575" cap="rnd">
              <a:solidFill>
                <a:schemeClr val="accent2"/>
              </a:solidFill>
              <a:round/>
            </a:ln>
            <a:effectLst/>
          </c:spPr>
          <c:marker>
            <c:symbol val="none"/>
          </c:marker>
          <c:cat>
            <c:strRef>
              <c:f>WD!$A$5:$A$35</c:f>
              <c:strCache>
                <c:ptCount val="30"/>
                <c:pt idx="0">
                  <c:v>W23</c:v>
                </c:pt>
                <c:pt idx="1">
                  <c:v>W24</c:v>
                </c:pt>
                <c:pt idx="2">
                  <c:v>W25</c:v>
                </c:pt>
                <c:pt idx="3">
                  <c:v>W26</c:v>
                </c:pt>
                <c:pt idx="4">
                  <c:v>W27</c:v>
                </c:pt>
                <c:pt idx="5">
                  <c:v>W28</c:v>
                </c:pt>
                <c:pt idx="6">
                  <c:v>W29</c:v>
                </c:pt>
                <c:pt idx="7">
                  <c:v>W30</c:v>
                </c:pt>
                <c:pt idx="8">
                  <c:v>W31</c:v>
                </c:pt>
                <c:pt idx="9">
                  <c:v>W32</c:v>
                </c:pt>
                <c:pt idx="10">
                  <c:v>W33</c:v>
                </c:pt>
                <c:pt idx="11">
                  <c:v>W34</c:v>
                </c:pt>
                <c:pt idx="12">
                  <c:v>W35</c:v>
                </c:pt>
                <c:pt idx="13">
                  <c:v>W36</c:v>
                </c:pt>
                <c:pt idx="14">
                  <c:v>W37</c:v>
                </c:pt>
                <c:pt idx="15">
                  <c:v>W38</c:v>
                </c:pt>
                <c:pt idx="16">
                  <c:v>W39</c:v>
                </c:pt>
                <c:pt idx="17">
                  <c:v>W40</c:v>
                </c:pt>
                <c:pt idx="18">
                  <c:v>W41</c:v>
                </c:pt>
                <c:pt idx="19">
                  <c:v>W42</c:v>
                </c:pt>
                <c:pt idx="20">
                  <c:v>W43</c:v>
                </c:pt>
                <c:pt idx="21">
                  <c:v>W44</c:v>
                </c:pt>
                <c:pt idx="22">
                  <c:v>W45</c:v>
                </c:pt>
                <c:pt idx="23">
                  <c:v>W46</c:v>
                </c:pt>
                <c:pt idx="24">
                  <c:v>W47</c:v>
                </c:pt>
                <c:pt idx="25">
                  <c:v>W48</c:v>
                </c:pt>
                <c:pt idx="26">
                  <c:v>W49</c:v>
                </c:pt>
                <c:pt idx="27">
                  <c:v>W50</c:v>
                </c:pt>
                <c:pt idx="28">
                  <c:v>W51</c:v>
                </c:pt>
                <c:pt idx="29">
                  <c:v>W52</c:v>
                </c:pt>
              </c:strCache>
            </c:strRef>
          </c:cat>
          <c:val>
            <c:numRef>
              <c:f>WD!$C$5:$C$35</c:f>
              <c:numCache>
                <c:formatCode>General</c:formatCode>
                <c:ptCount val="30"/>
                <c:pt idx="0">
                  <c:v>0.18240000000000001</c:v>
                </c:pt>
                <c:pt idx="1">
                  <c:v>0.21290000000000001</c:v>
                </c:pt>
                <c:pt idx="2">
                  <c:v>0.17415</c:v>
                </c:pt>
                <c:pt idx="3">
                  <c:v>0.51744999999999997</c:v>
                </c:pt>
                <c:pt idx="4">
                  <c:v>8.9024599999999996</c:v>
                </c:pt>
                <c:pt idx="5">
                  <c:v>7.6733000000000002</c:v>
                </c:pt>
                <c:pt idx="6">
                  <c:v>11.14658</c:v>
                </c:pt>
                <c:pt idx="7">
                  <c:v>12.30222</c:v>
                </c:pt>
                <c:pt idx="8">
                  <c:v>8.6514399999999991</c:v>
                </c:pt>
                <c:pt idx="9">
                  <c:v>10.5176</c:v>
                </c:pt>
                <c:pt idx="10">
                  <c:v>11.225339999999999</c:v>
                </c:pt>
                <c:pt idx="11">
                  <c:v>11.688800000000001</c:v>
                </c:pt>
                <c:pt idx="12">
                  <c:v>20.8920833333333</c:v>
                </c:pt>
                <c:pt idx="13">
                  <c:v>28.804400000000001</c:v>
                </c:pt>
                <c:pt idx="14">
                  <c:v>30.501799999999999</c:v>
                </c:pt>
                <c:pt idx="15">
                  <c:v>30.433033333333299</c:v>
                </c:pt>
                <c:pt idx="16">
                  <c:v>19.366066666666701</c:v>
                </c:pt>
                <c:pt idx="17">
                  <c:v>17.683816666666701</c:v>
                </c:pt>
                <c:pt idx="18">
                  <c:v>18.211283333333299</c:v>
                </c:pt>
                <c:pt idx="19">
                  <c:v>15.641166666666701</c:v>
                </c:pt>
                <c:pt idx="20">
                  <c:v>20.332599999999999</c:v>
                </c:pt>
                <c:pt idx="21">
                  <c:v>21.385383333333301</c:v>
                </c:pt>
                <c:pt idx="22">
                  <c:v>17.890233333333299</c:v>
                </c:pt>
                <c:pt idx="23">
                  <c:v>13.2481166666667</c:v>
                </c:pt>
                <c:pt idx="24">
                  <c:v>16.314633333333301</c:v>
                </c:pt>
                <c:pt idx="25">
                  <c:v>16.981033333333301</c:v>
                </c:pt>
                <c:pt idx="26">
                  <c:v>17.2687833333333</c:v>
                </c:pt>
                <c:pt idx="27">
                  <c:v>22.207966666666699</c:v>
                </c:pt>
                <c:pt idx="28">
                  <c:v>22.0870833333333</c:v>
                </c:pt>
                <c:pt idx="29">
                  <c:v>22.5382833333333</c:v>
                </c:pt>
              </c:numCache>
            </c:numRef>
          </c:val>
          <c:smooth val="0"/>
          <c:extLst>
            <c:ext xmlns:c16="http://schemas.microsoft.com/office/drawing/2014/chart" uri="{C3380CC4-5D6E-409C-BE32-E72D297353CC}">
              <c16:uniqueId val="{00000001-8A22-4719-8F70-87E5BA81B183}"/>
            </c:ext>
          </c:extLst>
        </c:ser>
        <c:dLbls>
          <c:showLegendKey val="0"/>
          <c:showVal val="0"/>
          <c:showCatName val="0"/>
          <c:showSerName val="0"/>
          <c:showPercent val="0"/>
          <c:showBubbleSize val="0"/>
        </c:dLbls>
        <c:marker val="1"/>
        <c:smooth val="0"/>
        <c:axId val="513467936"/>
        <c:axId val="650155072"/>
      </c:lineChart>
      <c:catAx>
        <c:axId val="34217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6461536"/>
        <c:crosses val="autoZero"/>
        <c:auto val="1"/>
        <c:lblAlgn val="ctr"/>
        <c:lblOffset val="100"/>
        <c:noMultiLvlLbl val="0"/>
      </c:catAx>
      <c:valAx>
        <c:axId val="32646153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42175712"/>
        <c:crosses val="autoZero"/>
        <c:crossBetween val="between"/>
      </c:valAx>
      <c:valAx>
        <c:axId val="65015507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3467936"/>
        <c:crosses val="max"/>
        <c:crossBetween val="between"/>
      </c:valAx>
      <c:catAx>
        <c:axId val="513467936"/>
        <c:scaling>
          <c:orientation val="minMax"/>
        </c:scaling>
        <c:delete val="1"/>
        <c:axPos val="b"/>
        <c:numFmt formatCode="General" sourceLinked="1"/>
        <c:majorTickMark val="out"/>
        <c:minorTickMark val="none"/>
        <c:tickLblPos val="nextTo"/>
        <c:crossAx val="6501550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1441346493203033"/>
          <c:y val="0.15798882515252383"/>
          <c:w val="0.84230987355328657"/>
          <c:h val="0.62637383083669951"/>
        </c:manualLayout>
      </c:layout>
      <c:barChart>
        <c:barDir val="col"/>
        <c:grouping val="clustered"/>
        <c:varyColors val="0"/>
        <c:ser>
          <c:idx val="0"/>
          <c:order val="0"/>
          <c:spPr>
            <a:solidFill>
              <a:schemeClr val="accent1"/>
            </a:solidFill>
            <a:ln>
              <a:noFill/>
            </a:ln>
            <a:effectLst/>
          </c:spPr>
          <c:invertIfNegative val="0"/>
          <c:cat>
            <c:strRef>
              <c:f>'Total Category'!$B$3:$B$7</c:f>
              <c:strCache>
                <c:ptCount val="5"/>
                <c:pt idx="0">
                  <c:v>0-5</c:v>
                </c:pt>
                <c:pt idx="1">
                  <c:v>05-10</c:v>
                </c:pt>
                <c:pt idx="2">
                  <c:v>10-15</c:v>
                </c:pt>
                <c:pt idx="3">
                  <c:v>20-25</c:v>
                </c:pt>
                <c:pt idx="4">
                  <c:v>15-20</c:v>
                </c:pt>
              </c:strCache>
            </c:strRef>
          </c:cat>
          <c:val>
            <c:numRef>
              <c:f>'Total Category'!$C$3:$C$7</c:f>
              <c:numCache>
                <c:formatCode>General</c:formatCode>
                <c:ptCount val="5"/>
                <c:pt idx="0">
                  <c:v>482.75</c:v>
                </c:pt>
                <c:pt idx="1">
                  <c:v>757.5</c:v>
                </c:pt>
                <c:pt idx="2">
                  <c:v>1341.412</c:v>
                </c:pt>
                <c:pt idx="3">
                  <c:v>1509</c:v>
                </c:pt>
                <c:pt idx="4">
                  <c:v>1616.2</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[ADS_RU_SKU.csv]Sheet1!PivotTable8</c:name>
    <c:fmtId val="6"/>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a:t>
            </a:r>
            <a:r>
              <a:rPr lang="en-US" baseline="0"/>
              <a:t> comparison of unit sales average with WD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69809499084631"/>
          <c:y val="0.14441937412536715"/>
          <c:w val="0.78235216407155639"/>
          <c:h val="0.63642186993446059"/>
        </c:manualLayout>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Sheet1!$B$5:$B$36</c:f>
              <c:numCache>
                <c:formatCode>General</c:formatCode>
                <c:ptCount val="31"/>
                <c:pt idx="0">
                  <c:v>175</c:v>
                </c:pt>
                <c:pt idx="1">
                  <c:v>217</c:v>
                </c:pt>
                <c:pt idx="2">
                  <c:v>171</c:v>
                </c:pt>
                <c:pt idx="3">
                  <c:v>236</c:v>
                </c:pt>
                <c:pt idx="4">
                  <c:v>243</c:v>
                </c:pt>
                <c:pt idx="5">
                  <c:v>334</c:v>
                </c:pt>
                <c:pt idx="6">
                  <c:v>421</c:v>
                </c:pt>
                <c:pt idx="7">
                  <c:v>414</c:v>
                </c:pt>
                <c:pt idx="8">
                  <c:v>568</c:v>
                </c:pt>
                <c:pt idx="9">
                  <c:v>696</c:v>
                </c:pt>
                <c:pt idx="10">
                  <c:v>1056</c:v>
                </c:pt>
                <c:pt idx="11">
                  <c:v>943</c:v>
                </c:pt>
                <c:pt idx="12">
                  <c:v>854</c:v>
                </c:pt>
                <c:pt idx="13">
                  <c:v>1028</c:v>
                </c:pt>
                <c:pt idx="14">
                  <c:v>1729</c:v>
                </c:pt>
                <c:pt idx="15">
                  <c:v>1722</c:v>
                </c:pt>
                <c:pt idx="16">
                  <c:v>1643</c:v>
                </c:pt>
                <c:pt idx="17">
                  <c:v>1605</c:v>
                </c:pt>
                <c:pt idx="18">
                  <c:v>1924</c:v>
                </c:pt>
                <c:pt idx="19">
                  <c:v>2282</c:v>
                </c:pt>
                <c:pt idx="20">
                  <c:v>2669</c:v>
                </c:pt>
                <c:pt idx="21">
                  <c:v>2521</c:v>
                </c:pt>
                <c:pt idx="22">
                  <c:v>2957</c:v>
                </c:pt>
                <c:pt idx="23">
                  <c:v>3888</c:v>
                </c:pt>
                <c:pt idx="24">
                  <c:v>3857</c:v>
                </c:pt>
                <c:pt idx="25">
                  <c:v>3403</c:v>
                </c:pt>
                <c:pt idx="26">
                  <c:v>3069</c:v>
                </c:pt>
                <c:pt idx="27">
                  <c:v>2695</c:v>
                </c:pt>
                <c:pt idx="28">
                  <c:v>1759</c:v>
                </c:pt>
                <c:pt idx="29">
                  <c:v>1769</c:v>
                </c:pt>
                <c:pt idx="30">
                  <c:v>1555</c:v>
                </c:pt>
              </c:numCache>
            </c:numRef>
          </c:val>
          <c:smooth val="0"/>
          <c:extLst>
            <c:ext xmlns:c16="http://schemas.microsoft.com/office/drawing/2014/chart" uri="{C3380CC4-5D6E-409C-BE32-E72D297353CC}">
              <c16:uniqueId val="{00000000-F981-42AA-93ED-3585F0098A3E}"/>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Sheet1!$C$5:$C$36</c:f>
              <c:numCache>
                <c:formatCode>General</c:formatCode>
                <c:ptCount val="31"/>
                <c:pt idx="0">
                  <c:v>1.4867999999999999</c:v>
                </c:pt>
                <c:pt idx="1">
                  <c:v>1.5912999999999999</c:v>
                </c:pt>
                <c:pt idx="2">
                  <c:v>1.653</c:v>
                </c:pt>
                <c:pt idx="3">
                  <c:v>1.9713499999999999</c:v>
                </c:pt>
                <c:pt idx="4">
                  <c:v>2.258</c:v>
                </c:pt>
                <c:pt idx="5">
                  <c:v>10.4332666666667</c:v>
                </c:pt>
                <c:pt idx="6">
                  <c:v>8.1927666666666692</c:v>
                </c:pt>
                <c:pt idx="7">
                  <c:v>9.5473333333333308</c:v>
                </c:pt>
                <c:pt idx="8">
                  <c:v>10.1040333333333</c:v>
                </c:pt>
                <c:pt idx="9">
                  <c:v>8.5430666666666699</c:v>
                </c:pt>
                <c:pt idx="10">
                  <c:v>10.5415333333333</c:v>
                </c:pt>
                <c:pt idx="11">
                  <c:v>10.413600000000001</c:v>
                </c:pt>
                <c:pt idx="12">
                  <c:v>10.6796666666667</c:v>
                </c:pt>
                <c:pt idx="13">
                  <c:v>16.967933333333299</c:v>
                </c:pt>
                <c:pt idx="14">
                  <c:v>24.7152666666667</c:v>
                </c:pt>
                <c:pt idx="15">
                  <c:v>26.161066666666699</c:v>
                </c:pt>
                <c:pt idx="16">
                  <c:v>26.152366666666701</c:v>
                </c:pt>
                <c:pt idx="17">
                  <c:v>21.069133333333301</c:v>
                </c:pt>
                <c:pt idx="18">
                  <c:v>22.7041</c:v>
                </c:pt>
                <c:pt idx="19">
                  <c:v>22.957966666666699</c:v>
                </c:pt>
                <c:pt idx="20">
                  <c:v>21.5628666666667</c:v>
                </c:pt>
                <c:pt idx="21">
                  <c:v>22.7280333333333</c:v>
                </c:pt>
                <c:pt idx="22">
                  <c:v>28.116533333333301</c:v>
                </c:pt>
                <c:pt idx="23">
                  <c:v>26.020766666666699</c:v>
                </c:pt>
                <c:pt idx="24">
                  <c:v>19.827266666666699</c:v>
                </c:pt>
                <c:pt idx="25">
                  <c:v>22.48</c:v>
                </c:pt>
                <c:pt idx="26">
                  <c:v>21.1443333333333</c:v>
                </c:pt>
                <c:pt idx="27">
                  <c:v>19.846900000000002</c:v>
                </c:pt>
                <c:pt idx="28">
                  <c:v>19.6626333333333</c:v>
                </c:pt>
                <c:pt idx="29">
                  <c:v>20.786100000000001</c:v>
                </c:pt>
                <c:pt idx="30">
                  <c:v>20.168800000000001</c:v>
                </c:pt>
              </c:numCache>
            </c:numRef>
          </c:val>
          <c:smooth val="0"/>
          <c:extLst>
            <c:ext xmlns:c16="http://schemas.microsoft.com/office/drawing/2014/chart" uri="{C3380CC4-5D6E-409C-BE32-E72D297353CC}">
              <c16:uniqueId val="{00000001-F981-42AA-93ED-3585F0098A3E}"/>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 sales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r"/>
      <c:layout>
        <c:manualLayout>
          <c:xMode val="edge"/>
          <c:yMode val="edge"/>
          <c:x val="0.31645511113881564"/>
          <c:y val="0.88541557305336838"/>
          <c:w val="0.38990990103954343"/>
          <c:h val="0.1145844269466316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Category'!$B$3:$B$8</c:f>
              <c:strCache>
                <c:ptCount val="6"/>
                <c:pt idx="0">
                  <c:v>0-5</c:v>
                </c:pt>
                <c:pt idx="1">
                  <c:v>05-10</c:v>
                </c:pt>
                <c:pt idx="2">
                  <c:v>10-15</c:v>
                </c:pt>
                <c:pt idx="3">
                  <c:v>15-20</c:v>
                </c:pt>
                <c:pt idx="4">
                  <c:v>20-25</c:v>
                </c:pt>
                <c:pt idx="5">
                  <c:v>25-30</c:v>
                </c:pt>
              </c:strCache>
            </c:strRef>
          </c:cat>
          <c:val>
            <c:numRef>
              <c:f>'Total Category'!$C$3:$C$8</c:f>
              <c:numCache>
                <c:formatCode>General</c:formatCode>
                <c:ptCount val="6"/>
                <c:pt idx="0">
                  <c:v>331.4</c:v>
                </c:pt>
                <c:pt idx="1">
                  <c:v>616.66669999999999</c:v>
                </c:pt>
                <c:pt idx="2">
                  <c:v>778.8</c:v>
                </c:pt>
                <c:pt idx="3">
                  <c:v>1076</c:v>
                </c:pt>
                <c:pt idx="4">
                  <c:v>2074.6</c:v>
                </c:pt>
                <c:pt idx="5">
                  <c:v>2067.7143000000001</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200"/>
              <a:t>Average Units Sold across Weighted Distribution range </a:t>
            </a:r>
            <a:r>
              <a:rPr lang="en-US" sz="1200" baseline="0"/>
              <a:t> - </a:t>
            </a:r>
            <a:r>
              <a:rPr lang="en-US" sz="1400" b="1" baseline="0"/>
              <a:t>Russia</a:t>
            </a:r>
            <a:endParaRPr lang="en-US" sz="1200" b="1"/>
          </a:p>
        </c:rich>
      </c:tx>
      <c:layout>
        <c:manualLayout>
          <c:xMode val="edge"/>
          <c:yMode val="edge"/>
          <c:x val="0.18942316159803088"/>
          <c:y val="1.458453734718175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0315348763381882"/>
          <c:y val="0.19754755836757684"/>
          <c:w val="0.7588765904151632"/>
          <c:h val="0.57137405785506767"/>
        </c:manualLayout>
      </c:layout>
      <c:barChart>
        <c:barDir val="col"/>
        <c:grouping val="clustered"/>
        <c:varyColors val="0"/>
        <c:ser>
          <c:idx val="0"/>
          <c:order val="0"/>
          <c:spPr>
            <a:solidFill>
              <a:schemeClr val="accent1"/>
            </a:solidFill>
            <a:ln>
              <a:noFill/>
            </a:ln>
            <a:effectLst/>
          </c:spPr>
          <c:invertIfNegative val="0"/>
          <c:cat>
            <c:strRef>
              <c:f>'Total Category'!$B$3:$B$7</c:f>
              <c:strCache>
                <c:ptCount val="5"/>
                <c:pt idx="0">
                  <c:v>01-05</c:v>
                </c:pt>
                <c:pt idx="1">
                  <c:v>05-10</c:v>
                </c:pt>
                <c:pt idx="2">
                  <c:v>10-15</c:v>
                </c:pt>
                <c:pt idx="3">
                  <c:v>15-20</c:v>
                </c:pt>
                <c:pt idx="4">
                  <c:v>20-25</c:v>
                </c:pt>
              </c:strCache>
            </c:strRef>
          </c:cat>
          <c:val>
            <c:numRef>
              <c:f>'Total Category'!$C$3:$C$7</c:f>
              <c:numCache>
                <c:formatCode>General</c:formatCode>
                <c:ptCount val="5"/>
                <c:pt idx="0">
                  <c:v>1415.4</c:v>
                </c:pt>
                <c:pt idx="1">
                  <c:v>3171.6669999999999</c:v>
                </c:pt>
                <c:pt idx="2">
                  <c:v>3809.6</c:v>
                </c:pt>
                <c:pt idx="3">
                  <c:v>10070.714</c:v>
                </c:pt>
                <c:pt idx="4">
                  <c:v>8890.75</c:v>
                </c:pt>
              </c:numCache>
            </c:numRef>
          </c:val>
          <c:extLst>
            <c:ext xmlns:c16="http://schemas.microsoft.com/office/drawing/2014/chart" uri="{C3380CC4-5D6E-409C-BE32-E72D297353CC}">
              <c16:uniqueId val="{00000000-4465-47DB-A66D-17B85486895A}"/>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4394579515050439"/>
              <c:y val="0.922126035093038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 sakes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PowerPoint]Sheet1!PivotTable8</c:name>
    <c:fmtId val="8"/>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61161546297475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Sheet1!$B$5:$B$36</c:f>
              <c:numCache>
                <c:formatCode>General</c:formatCode>
                <c:ptCount val="31"/>
                <c:pt idx="0">
                  <c:v>158</c:v>
                </c:pt>
                <c:pt idx="1">
                  <c:v>330</c:v>
                </c:pt>
                <c:pt idx="2">
                  <c:v>362</c:v>
                </c:pt>
                <c:pt idx="3">
                  <c:v>401</c:v>
                </c:pt>
                <c:pt idx="4">
                  <c:v>406</c:v>
                </c:pt>
                <c:pt idx="5">
                  <c:v>507</c:v>
                </c:pt>
                <c:pt idx="6">
                  <c:v>587</c:v>
                </c:pt>
                <c:pt idx="7">
                  <c:v>540</c:v>
                </c:pt>
                <c:pt idx="8">
                  <c:v>580</c:v>
                </c:pt>
                <c:pt idx="9">
                  <c:v>723</c:v>
                </c:pt>
                <c:pt idx="10">
                  <c:v>982</c:v>
                </c:pt>
                <c:pt idx="11">
                  <c:v>905</c:v>
                </c:pt>
                <c:pt idx="12">
                  <c:v>920</c:v>
                </c:pt>
                <c:pt idx="13">
                  <c:v>1076</c:v>
                </c:pt>
                <c:pt idx="14">
                  <c:v>1716</c:v>
                </c:pt>
                <c:pt idx="15">
                  <c:v>1695</c:v>
                </c:pt>
                <c:pt idx="16">
                  <c:v>1506</c:v>
                </c:pt>
                <c:pt idx="17">
                  <c:v>1572</c:v>
                </c:pt>
                <c:pt idx="18">
                  <c:v>1704</c:v>
                </c:pt>
                <c:pt idx="19">
                  <c:v>1807</c:v>
                </c:pt>
                <c:pt idx="20">
                  <c:v>2075</c:v>
                </c:pt>
                <c:pt idx="21">
                  <c:v>2056</c:v>
                </c:pt>
                <c:pt idx="22">
                  <c:v>2118</c:v>
                </c:pt>
                <c:pt idx="23">
                  <c:v>2595</c:v>
                </c:pt>
                <c:pt idx="24">
                  <c:v>2744</c:v>
                </c:pt>
                <c:pt idx="25">
                  <c:v>2498</c:v>
                </c:pt>
                <c:pt idx="26">
                  <c:v>2553</c:v>
                </c:pt>
                <c:pt idx="27">
                  <c:v>2231</c:v>
                </c:pt>
                <c:pt idx="28">
                  <c:v>2192</c:v>
                </c:pt>
                <c:pt idx="29">
                  <c:v>1929</c:v>
                </c:pt>
                <c:pt idx="30">
                  <c:v>2229</c:v>
                </c:pt>
              </c:numCache>
            </c:numRef>
          </c:val>
          <c:smooth val="0"/>
          <c:extLst>
            <c:ext xmlns:c16="http://schemas.microsoft.com/office/drawing/2014/chart" uri="{C3380CC4-5D6E-409C-BE32-E72D297353CC}">
              <c16:uniqueId val="{00000000-5E83-4429-84CD-D3208572DF14}"/>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Sheet1!$C$5:$C$36</c:f>
              <c:numCache>
                <c:formatCode>General</c:formatCode>
                <c:ptCount val="31"/>
                <c:pt idx="0">
                  <c:v>1.9237500000000001</c:v>
                </c:pt>
                <c:pt idx="1">
                  <c:v>3.5434000000000001</c:v>
                </c:pt>
                <c:pt idx="2">
                  <c:v>4.4763999999999999</c:v>
                </c:pt>
                <c:pt idx="3">
                  <c:v>4.72255</c:v>
                </c:pt>
                <c:pt idx="4">
                  <c:v>4.78965</c:v>
                </c:pt>
                <c:pt idx="5">
                  <c:v>10.727733333333299</c:v>
                </c:pt>
                <c:pt idx="6">
                  <c:v>8.9656000000000002</c:v>
                </c:pt>
                <c:pt idx="7">
                  <c:v>8.8186</c:v>
                </c:pt>
                <c:pt idx="8">
                  <c:v>10.644866666666699</c:v>
                </c:pt>
                <c:pt idx="9">
                  <c:v>9.2663333333333302</c:v>
                </c:pt>
                <c:pt idx="10">
                  <c:v>11.389900000000001</c:v>
                </c:pt>
                <c:pt idx="11">
                  <c:v>11.5741</c:v>
                </c:pt>
                <c:pt idx="12">
                  <c:v>11.918333333333299</c:v>
                </c:pt>
                <c:pt idx="13">
                  <c:v>17.735399999999998</c:v>
                </c:pt>
                <c:pt idx="14">
                  <c:v>25.322500000000002</c:v>
                </c:pt>
                <c:pt idx="15">
                  <c:v>25.997399999999999</c:v>
                </c:pt>
                <c:pt idx="16">
                  <c:v>24.328533333333301</c:v>
                </c:pt>
                <c:pt idx="17">
                  <c:v>21.589266666666699</c:v>
                </c:pt>
                <c:pt idx="18">
                  <c:v>21.865366666666699</c:v>
                </c:pt>
                <c:pt idx="19">
                  <c:v>21.7027</c:v>
                </c:pt>
                <c:pt idx="20">
                  <c:v>21.379200000000001</c:v>
                </c:pt>
                <c:pt idx="21">
                  <c:v>21.517133333333302</c:v>
                </c:pt>
                <c:pt idx="22">
                  <c:v>26.818100000000001</c:v>
                </c:pt>
                <c:pt idx="23">
                  <c:v>25.752233333333301</c:v>
                </c:pt>
                <c:pt idx="24">
                  <c:v>20.233699999999999</c:v>
                </c:pt>
                <c:pt idx="25">
                  <c:v>23.718966666666699</c:v>
                </c:pt>
                <c:pt idx="26">
                  <c:v>22.512899999999998</c:v>
                </c:pt>
                <c:pt idx="27">
                  <c:v>22.679400000000001</c:v>
                </c:pt>
                <c:pt idx="28">
                  <c:v>26.2743</c:v>
                </c:pt>
                <c:pt idx="29">
                  <c:v>25.619866666666699</c:v>
                </c:pt>
                <c:pt idx="30">
                  <c:v>27.3874666666667</c:v>
                </c:pt>
              </c:numCache>
            </c:numRef>
          </c:val>
          <c:smooth val="0"/>
          <c:extLst>
            <c:ext xmlns:c16="http://schemas.microsoft.com/office/drawing/2014/chart" uri="{C3380CC4-5D6E-409C-BE32-E72D297353CC}">
              <c16:uniqueId val="{00000001-5E83-4429-84CD-D3208572DF14}"/>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Category'!$B$3:$B$7</c:f>
              <c:strCache>
                <c:ptCount val="5"/>
                <c:pt idx="0">
                  <c:v>0-5</c:v>
                </c:pt>
                <c:pt idx="1">
                  <c:v>05-10</c:v>
                </c:pt>
                <c:pt idx="2">
                  <c:v>10-15</c:v>
                </c:pt>
                <c:pt idx="3">
                  <c:v>15-20</c:v>
                </c:pt>
                <c:pt idx="4">
                  <c:v>20-25</c:v>
                </c:pt>
              </c:strCache>
            </c:strRef>
          </c:cat>
          <c:val>
            <c:numRef>
              <c:f>'Total Category'!$C$3:$C$7</c:f>
              <c:numCache>
                <c:formatCode>General</c:formatCode>
                <c:ptCount val="5"/>
                <c:pt idx="0">
                  <c:v>208.4</c:v>
                </c:pt>
                <c:pt idx="1">
                  <c:v>510.33330000000001</c:v>
                </c:pt>
                <c:pt idx="2">
                  <c:v>751</c:v>
                </c:pt>
                <c:pt idx="3">
                  <c:v>2334.75</c:v>
                </c:pt>
                <c:pt idx="4">
                  <c:v>2252.6</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PowerPoint]Sheet1!PivotTable8</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61161546297475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Sheet1!$B$5:$B$36</c:f>
              <c:numCache>
                <c:formatCode>General</c:formatCode>
                <c:ptCount val="31"/>
                <c:pt idx="0">
                  <c:v>175</c:v>
                </c:pt>
                <c:pt idx="1">
                  <c:v>217</c:v>
                </c:pt>
                <c:pt idx="2">
                  <c:v>171</c:v>
                </c:pt>
                <c:pt idx="3">
                  <c:v>236</c:v>
                </c:pt>
                <c:pt idx="4">
                  <c:v>243</c:v>
                </c:pt>
                <c:pt idx="5">
                  <c:v>334</c:v>
                </c:pt>
                <c:pt idx="6">
                  <c:v>421</c:v>
                </c:pt>
                <c:pt idx="7">
                  <c:v>414</c:v>
                </c:pt>
                <c:pt idx="8">
                  <c:v>568</c:v>
                </c:pt>
                <c:pt idx="9">
                  <c:v>696</c:v>
                </c:pt>
                <c:pt idx="10">
                  <c:v>1056</c:v>
                </c:pt>
                <c:pt idx="11">
                  <c:v>943</c:v>
                </c:pt>
                <c:pt idx="12">
                  <c:v>854</c:v>
                </c:pt>
                <c:pt idx="13">
                  <c:v>1028</c:v>
                </c:pt>
                <c:pt idx="14">
                  <c:v>1729</c:v>
                </c:pt>
                <c:pt idx="15">
                  <c:v>1722</c:v>
                </c:pt>
                <c:pt idx="16">
                  <c:v>1643</c:v>
                </c:pt>
                <c:pt idx="17">
                  <c:v>1605</c:v>
                </c:pt>
                <c:pt idx="18">
                  <c:v>1924</c:v>
                </c:pt>
                <c:pt idx="19">
                  <c:v>2282</c:v>
                </c:pt>
                <c:pt idx="20">
                  <c:v>2669</c:v>
                </c:pt>
                <c:pt idx="21">
                  <c:v>2521</c:v>
                </c:pt>
                <c:pt idx="22">
                  <c:v>2957</c:v>
                </c:pt>
                <c:pt idx="23">
                  <c:v>3888</c:v>
                </c:pt>
                <c:pt idx="24">
                  <c:v>3857</c:v>
                </c:pt>
                <c:pt idx="25">
                  <c:v>3403</c:v>
                </c:pt>
                <c:pt idx="26">
                  <c:v>3069</c:v>
                </c:pt>
                <c:pt idx="27">
                  <c:v>2695</c:v>
                </c:pt>
                <c:pt idx="28">
                  <c:v>1759</c:v>
                </c:pt>
                <c:pt idx="29">
                  <c:v>1769</c:v>
                </c:pt>
                <c:pt idx="30">
                  <c:v>1555</c:v>
                </c:pt>
              </c:numCache>
            </c:numRef>
          </c:val>
          <c:smooth val="0"/>
          <c:extLst>
            <c:ext xmlns:c16="http://schemas.microsoft.com/office/drawing/2014/chart" uri="{C3380CC4-5D6E-409C-BE32-E72D297353CC}">
              <c16:uniqueId val="{00000000-88CC-4CF2-92FF-EF7371C49189}"/>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Sheet1!$C$5:$C$36</c:f>
              <c:numCache>
                <c:formatCode>General</c:formatCode>
                <c:ptCount val="31"/>
                <c:pt idx="0">
                  <c:v>1.4867999999999999</c:v>
                </c:pt>
                <c:pt idx="1">
                  <c:v>1.5912999999999999</c:v>
                </c:pt>
                <c:pt idx="2">
                  <c:v>1.653</c:v>
                </c:pt>
                <c:pt idx="3">
                  <c:v>1.9713499999999999</c:v>
                </c:pt>
                <c:pt idx="4">
                  <c:v>2.258</c:v>
                </c:pt>
                <c:pt idx="5">
                  <c:v>10.4332666666667</c:v>
                </c:pt>
                <c:pt idx="6">
                  <c:v>8.1927666666666692</c:v>
                </c:pt>
                <c:pt idx="7">
                  <c:v>9.5473333333333308</c:v>
                </c:pt>
                <c:pt idx="8">
                  <c:v>10.1040333333333</c:v>
                </c:pt>
                <c:pt idx="9">
                  <c:v>8.5430666666666699</c:v>
                </c:pt>
                <c:pt idx="10">
                  <c:v>10.5415333333333</c:v>
                </c:pt>
                <c:pt idx="11">
                  <c:v>10.413600000000001</c:v>
                </c:pt>
                <c:pt idx="12">
                  <c:v>10.6796666666667</c:v>
                </c:pt>
                <c:pt idx="13">
                  <c:v>16.967933333333299</c:v>
                </c:pt>
                <c:pt idx="14">
                  <c:v>24.7152666666667</c:v>
                </c:pt>
                <c:pt idx="15">
                  <c:v>26.161066666666699</c:v>
                </c:pt>
                <c:pt idx="16">
                  <c:v>26.152366666666701</c:v>
                </c:pt>
                <c:pt idx="17">
                  <c:v>21.069133333333301</c:v>
                </c:pt>
                <c:pt idx="18">
                  <c:v>22.7041</c:v>
                </c:pt>
                <c:pt idx="19">
                  <c:v>22.957966666666699</c:v>
                </c:pt>
                <c:pt idx="20">
                  <c:v>21.5628666666667</c:v>
                </c:pt>
                <c:pt idx="21">
                  <c:v>22.7280333333333</c:v>
                </c:pt>
                <c:pt idx="22">
                  <c:v>28.116533333333301</c:v>
                </c:pt>
                <c:pt idx="23">
                  <c:v>26.020766666666699</c:v>
                </c:pt>
                <c:pt idx="24">
                  <c:v>19.827266666666699</c:v>
                </c:pt>
                <c:pt idx="25">
                  <c:v>22.48</c:v>
                </c:pt>
                <c:pt idx="26">
                  <c:v>21.1443333333333</c:v>
                </c:pt>
                <c:pt idx="27">
                  <c:v>19.846900000000002</c:v>
                </c:pt>
                <c:pt idx="28">
                  <c:v>19.6626333333333</c:v>
                </c:pt>
                <c:pt idx="29">
                  <c:v>20.786100000000001</c:v>
                </c:pt>
                <c:pt idx="30">
                  <c:v>20.168800000000001</c:v>
                </c:pt>
              </c:numCache>
            </c:numRef>
          </c:val>
          <c:smooth val="0"/>
          <c:extLst>
            <c:ext xmlns:c16="http://schemas.microsoft.com/office/drawing/2014/chart" uri="{C3380CC4-5D6E-409C-BE32-E72D297353CC}">
              <c16:uniqueId val="{00000001-88CC-4CF2-92FF-EF7371C49189}"/>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Category'!$B$3:$B$7</c:f>
              <c:strCache>
                <c:ptCount val="5"/>
                <c:pt idx="0">
                  <c:v>00-05</c:v>
                </c:pt>
                <c:pt idx="1">
                  <c:v>05-10</c:v>
                </c:pt>
                <c:pt idx="2">
                  <c:v>10-15</c:v>
                </c:pt>
                <c:pt idx="3">
                  <c:v>15-20</c:v>
                </c:pt>
                <c:pt idx="4">
                  <c:v>20-25</c:v>
                </c:pt>
              </c:strCache>
            </c:strRef>
          </c:cat>
          <c:val>
            <c:numRef>
              <c:f>'Total Category'!$C$3:$C$7</c:f>
              <c:numCache>
                <c:formatCode>General</c:formatCode>
                <c:ptCount val="5"/>
                <c:pt idx="0">
                  <c:v>266</c:v>
                </c:pt>
                <c:pt idx="1">
                  <c:v>459.8</c:v>
                </c:pt>
                <c:pt idx="2">
                  <c:v>792.83330000000001</c:v>
                </c:pt>
                <c:pt idx="3">
                  <c:v>789.5</c:v>
                </c:pt>
                <c:pt idx="4">
                  <c:v>870</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PowerPoint]Sheet1!PivotTable8</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61161546297475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Sheet1!$B$5:$B$36</c:f>
              <c:numCache>
                <c:formatCode>General</c:formatCode>
                <c:ptCount val="31"/>
                <c:pt idx="0">
                  <c:v>90</c:v>
                </c:pt>
                <c:pt idx="1">
                  <c:v>249</c:v>
                </c:pt>
                <c:pt idx="2">
                  <c:v>357</c:v>
                </c:pt>
                <c:pt idx="3">
                  <c:v>368</c:v>
                </c:pt>
                <c:pt idx="4">
                  <c:v>406</c:v>
                </c:pt>
                <c:pt idx="5">
                  <c:v>387</c:v>
                </c:pt>
                <c:pt idx="6">
                  <c:v>505</c:v>
                </c:pt>
                <c:pt idx="7">
                  <c:v>442</c:v>
                </c:pt>
                <c:pt idx="8">
                  <c:v>519</c:v>
                </c:pt>
                <c:pt idx="9">
                  <c:v>559</c:v>
                </c:pt>
                <c:pt idx="10">
                  <c:v>752</c:v>
                </c:pt>
                <c:pt idx="11">
                  <c:v>660</c:v>
                </c:pt>
                <c:pt idx="12">
                  <c:v>701</c:v>
                </c:pt>
                <c:pt idx="13">
                  <c:v>803</c:v>
                </c:pt>
                <c:pt idx="14">
                  <c:v>865</c:v>
                </c:pt>
                <c:pt idx="15">
                  <c:v>875</c:v>
                </c:pt>
                <c:pt idx="16">
                  <c:v>776</c:v>
                </c:pt>
                <c:pt idx="17">
                  <c:v>712</c:v>
                </c:pt>
                <c:pt idx="18">
                  <c:v>712</c:v>
                </c:pt>
                <c:pt idx="19">
                  <c:v>853</c:v>
                </c:pt>
                <c:pt idx="20">
                  <c:v>921</c:v>
                </c:pt>
                <c:pt idx="21">
                  <c:v>1061</c:v>
                </c:pt>
                <c:pt idx="22">
                  <c:v>981</c:v>
                </c:pt>
                <c:pt idx="23">
                  <c:v>747</c:v>
                </c:pt>
                <c:pt idx="24">
                  <c:v>857</c:v>
                </c:pt>
                <c:pt idx="25">
                  <c:v>804</c:v>
                </c:pt>
                <c:pt idx="26">
                  <c:v>927</c:v>
                </c:pt>
                <c:pt idx="27">
                  <c:v>898</c:v>
                </c:pt>
                <c:pt idx="28">
                  <c:v>751</c:v>
                </c:pt>
                <c:pt idx="29">
                  <c:v>786</c:v>
                </c:pt>
                <c:pt idx="30">
                  <c:v>629</c:v>
                </c:pt>
              </c:numCache>
            </c:numRef>
          </c:val>
          <c:smooth val="0"/>
          <c:extLst>
            <c:ext xmlns:c16="http://schemas.microsoft.com/office/drawing/2014/chart" uri="{C3380CC4-5D6E-409C-BE32-E72D297353CC}">
              <c16:uniqueId val="{00000000-0B9C-4F55-8073-F7DB94F97147}"/>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Sheet1!$C$5:$C$36</c:f>
              <c:numCache>
                <c:formatCode>General</c:formatCode>
                <c:ptCount val="31"/>
                <c:pt idx="0">
                  <c:v>1.25475</c:v>
                </c:pt>
                <c:pt idx="1">
                  <c:v>3.3658000000000001</c:v>
                </c:pt>
                <c:pt idx="2">
                  <c:v>3.8706</c:v>
                </c:pt>
                <c:pt idx="3">
                  <c:v>4.2896999999999998</c:v>
                </c:pt>
                <c:pt idx="4">
                  <c:v>5.5164999999999997</c:v>
                </c:pt>
                <c:pt idx="5">
                  <c:v>9.9812333333333303</c:v>
                </c:pt>
                <c:pt idx="6">
                  <c:v>8.90133333333333</c:v>
                </c:pt>
                <c:pt idx="7">
                  <c:v>8.3397000000000006</c:v>
                </c:pt>
                <c:pt idx="8">
                  <c:v>10.225899999999999</c:v>
                </c:pt>
                <c:pt idx="9">
                  <c:v>8.9146666666666707</c:v>
                </c:pt>
                <c:pt idx="10">
                  <c:v>10.931333333333299</c:v>
                </c:pt>
                <c:pt idx="11">
                  <c:v>10.8090666666667</c:v>
                </c:pt>
                <c:pt idx="12">
                  <c:v>11.7236666666667</c:v>
                </c:pt>
                <c:pt idx="13">
                  <c:v>16.5894333333333</c:v>
                </c:pt>
                <c:pt idx="14">
                  <c:v>21.687433333333299</c:v>
                </c:pt>
                <c:pt idx="15">
                  <c:v>21.574300000000001</c:v>
                </c:pt>
                <c:pt idx="16">
                  <c:v>19.4590666666667</c:v>
                </c:pt>
                <c:pt idx="17">
                  <c:v>14.881966666666701</c:v>
                </c:pt>
                <c:pt idx="18">
                  <c:v>11.0629666666667</c:v>
                </c:pt>
                <c:pt idx="19">
                  <c:v>12.570033333333299</c:v>
                </c:pt>
                <c:pt idx="20">
                  <c:v>11.7092666666667</c:v>
                </c:pt>
                <c:pt idx="21">
                  <c:v>14.030333333333299</c:v>
                </c:pt>
                <c:pt idx="22">
                  <c:v>14.4615333333333</c:v>
                </c:pt>
                <c:pt idx="23">
                  <c:v>13.7985666666667</c:v>
                </c:pt>
                <c:pt idx="24">
                  <c:v>11.003733333333299</c:v>
                </c:pt>
                <c:pt idx="25">
                  <c:v>12.9209</c:v>
                </c:pt>
                <c:pt idx="26">
                  <c:v>12.583633333333299</c:v>
                </c:pt>
                <c:pt idx="27">
                  <c:v>12.139099999999999</c:v>
                </c:pt>
                <c:pt idx="28">
                  <c:v>12.787433333333301</c:v>
                </c:pt>
                <c:pt idx="29">
                  <c:v>13.6898</c:v>
                </c:pt>
                <c:pt idx="30">
                  <c:v>13.8369</c:v>
                </c:pt>
              </c:numCache>
            </c:numRef>
          </c:val>
          <c:smooth val="0"/>
          <c:extLst>
            <c:ext xmlns:c16="http://schemas.microsoft.com/office/drawing/2014/chart" uri="{C3380CC4-5D6E-409C-BE32-E72D297353CC}">
              <c16:uniqueId val="{00000001-0B9C-4F55-8073-F7DB94F97147}"/>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Category'!$B$3:$B$7</c:f>
              <c:strCache>
                <c:ptCount val="5"/>
                <c:pt idx="0">
                  <c:v>0-5</c:v>
                </c:pt>
                <c:pt idx="1">
                  <c:v>05-10</c:v>
                </c:pt>
                <c:pt idx="2">
                  <c:v>10-15</c:v>
                </c:pt>
                <c:pt idx="3">
                  <c:v>15-20</c:v>
                </c:pt>
                <c:pt idx="4">
                  <c:v>20-25</c:v>
                </c:pt>
              </c:strCache>
            </c:strRef>
          </c:cat>
          <c:val>
            <c:numRef>
              <c:f>'Total Category'!$C$3:$C$7</c:f>
              <c:numCache>
                <c:formatCode>General</c:formatCode>
                <c:ptCount val="5"/>
                <c:pt idx="0">
                  <c:v>255</c:v>
                </c:pt>
                <c:pt idx="1">
                  <c:v>735.63639999999998</c:v>
                </c:pt>
                <c:pt idx="2">
                  <c:v>948.75</c:v>
                </c:pt>
                <c:pt idx="3">
                  <c:v>940</c:v>
                </c:pt>
                <c:pt idx="4">
                  <c:v>870</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PowerPoint]Sheet1!PivotTable8</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61161546297475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Sheet1!$B$5:$B$36</c:f>
              <c:numCache>
                <c:formatCode>General</c:formatCode>
                <c:ptCount val="31"/>
                <c:pt idx="0">
                  <c:v>49</c:v>
                </c:pt>
                <c:pt idx="1">
                  <c:v>27</c:v>
                </c:pt>
                <c:pt idx="2">
                  <c:v>11</c:v>
                </c:pt>
                <c:pt idx="3">
                  <c:v>23</c:v>
                </c:pt>
                <c:pt idx="4">
                  <c:v>255</c:v>
                </c:pt>
                <c:pt idx="5">
                  <c:v>377</c:v>
                </c:pt>
                <c:pt idx="6">
                  <c:v>515</c:v>
                </c:pt>
                <c:pt idx="7">
                  <c:v>472</c:v>
                </c:pt>
                <c:pt idx="8">
                  <c:v>471</c:v>
                </c:pt>
                <c:pt idx="9">
                  <c:v>583</c:v>
                </c:pt>
                <c:pt idx="10">
                  <c:v>816</c:v>
                </c:pt>
                <c:pt idx="11">
                  <c:v>724</c:v>
                </c:pt>
                <c:pt idx="12">
                  <c:v>632</c:v>
                </c:pt>
                <c:pt idx="13">
                  <c:v>726</c:v>
                </c:pt>
                <c:pt idx="14">
                  <c:v>997</c:v>
                </c:pt>
                <c:pt idx="15">
                  <c:v>957</c:v>
                </c:pt>
                <c:pt idx="16">
                  <c:v>866</c:v>
                </c:pt>
                <c:pt idx="17">
                  <c:v>911</c:v>
                </c:pt>
                <c:pt idx="18">
                  <c:v>877</c:v>
                </c:pt>
                <c:pt idx="19">
                  <c:v>1127</c:v>
                </c:pt>
                <c:pt idx="20">
                  <c:v>1165</c:v>
                </c:pt>
                <c:pt idx="21">
                  <c:v>1432</c:v>
                </c:pt>
                <c:pt idx="22">
                  <c:v>1172</c:v>
                </c:pt>
                <c:pt idx="23">
                  <c:v>1009</c:v>
                </c:pt>
                <c:pt idx="24">
                  <c:v>1016</c:v>
                </c:pt>
                <c:pt idx="25">
                  <c:v>1076</c:v>
                </c:pt>
                <c:pt idx="26">
                  <c:v>1044</c:v>
                </c:pt>
                <c:pt idx="27">
                  <c:v>1031</c:v>
                </c:pt>
                <c:pt idx="28">
                  <c:v>786</c:v>
                </c:pt>
                <c:pt idx="29">
                  <c:v>857</c:v>
                </c:pt>
                <c:pt idx="30">
                  <c:v>658</c:v>
                </c:pt>
              </c:numCache>
            </c:numRef>
          </c:val>
          <c:smooth val="0"/>
          <c:extLst>
            <c:ext xmlns:c16="http://schemas.microsoft.com/office/drawing/2014/chart" uri="{C3380CC4-5D6E-409C-BE32-E72D297353CC}">
              <c16:uniqueId val="{00000000-F985-421A-AEE9-383CBB043980}"/>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Sheet1!$A$5:$A$36</c:f>
              <c:strCache>
                <c:ptCount val="31"/>
                <c:pt idx="0">
                  <c:v>W22</c:v>
                </c:pt>
                <c:pt idx="1">
                  <c:v>W23</c:v>
                </c:pt>
                <c:pt idx="2">
                  <c:v>W24</c:v>
                </c:pt>
                <c:pt idx="3">
                  <c:v>W25</c:v>
                </c:pt>
                <c:pt idx="4">
                  <c:v>W26</c:v>
                </c:pt>
                <c:pt idx="5">
                  <c:v>W27</c:v>
                </c:pt>
                <c:pt idx="6">
                  <c:v>W28</c:v>
                </c:pt>
                <c:pt idx="7">
                  <c:v>W29</c:v>
                </c:pt>
                <c:pt idx="8">
                  <c:v>W30</c:v>
                </c:pt>
                <c:pt idx="9">
                  <c:v>W31</c:v>
                </c:pt>
                <c:pt idx="10">
                  <c:v>W32</c:v>
                </c:pt>
                <c:pt idx="11">
                  <c:v>W33</c:v>
                </c:pt>
                <c:pt idx="12">
                  <c:v>W34</c:v>
                </c:pt>
                <c:pt idx="13">
                  <c:v>W35</c:v>
                </c:pt>
                <c:pt idx="14">
                  <c:v>W36</c:v>
                </c:pt>
                <c:pt idx="15">
                  <c:v>W37</c:v>
                </c:pt>
                <c:pt idx="16">
                  <c:v>W38</c:v>
                </c:pt>
                <c:pt idx="17">
                  <c:v>W39</c:v>
                </c:pt>
                <c:pt idx="18">
                  <c:v>W40</c:v>
                </c:pt>
                <c:pt idx="19">
                  <c:v>W41</c:v>
                </c:pt>
                <c:pt idx="20">
                  <c:v>W42</c:v>
                </c:pt>
                <c:pt idx="21">
                  <c:v>W43</c:v>
                </c:pt>
                <c:pt idx="22">
                  <c:v>W44</c:v>
                </c:pt>
                <c:pt idx="23">
                  <c:v>W45</c:v>
                </c:pt>
                <c:pt idx="24">
                  <c:v>W46</c:v>
                </c:pt>
                <c:pt idx="25">
                  <c:v>W47</c:v>
                </c:pt>
                <c:pt idx="26">
                  <c:v>W48</c:v>
                </c:pt>
                <c:pt idx="27">
                  <c:v>W49</c:v>
                </c:pt>
                <c:pt idx="28">
                  <c:v>W50</c:v>
                </c:pt>
                <c:pt idx="29">
                  <c:v>W51</c:v>
                </c:pt>
                <c:pt idx="30">
                  <c:v>W52</c:v>
                </c:pt>
              </c:strCache>
            </c:strRef>
          </c:cat>
          <c:val>
            <c:numRef>
              <c:f>Sheet1!$C$5:$C$36</c:f>
              <c:numCache>
                <c:formatCode>General</c:formatCode>
                <c:ptCount val="31"/>
                <c:pt idx="0">
                  <c:v>0.56299999999999994</c:v>
                </c:pt>
                <c:pt idx="1">
                  <c:v>0.328133333333333</c:v>
                </c:pt>
                <c:pt idx="2">
                  <c:v>0.1406</c:v>
                </c:pt>
                <c:pt idx="3">
                  <c:v>0.43726666666666703</c:v>
                </c:pt>
                <c:pt idx="4">
                  <c:v>1.5196666666666701</c:v>
                </c:pt>
                <c:pt idx="5">
                  <c:v>9.6833666666666698</c:v>
                </c:pt>
                <c:pt idx="6">
                  <c:v>7.44546666666667</c:v>
                </c:pt>
                <c:pt idx="7">
                  <c:v>7.22143333333333</c:v>
                </c:pt>
                <c:pt idx="8">
                  <c:v>9.1437333333333299</c:v>
                </c:pt>
                <c:pt idx="9">
                  <c:v>7.5073333333333299</c:v>
                </c:pt>
                <c:pt idx="10">
                  <c:v>9.0572999999999997</c:v>
                </c:pt>
                <c:pt idx="11">
                  <c:v>9.6528666666666698</c:v>
                </c:pt>
                <c:pt idx="12">
                  <c:v>10.058666666666699</c:v>
                </c:pt>
                <c:pt idx="13">
                  <c:v>14.071766666666701</c:v>
                </c:pt>
                <c:pt idx="14">
                  <c:v>17.696000000000002</c:v>
                </c:pt>
                <c:pt idx="15">
                  <c:v>17.412366666666699</c:v>
                </c:pt>
                <c:pt idx="16">
                  <c:v>17.302800000000001</c:v>
                </c:pt>
                <c:pt idx="17">
                  <c:v>10.100766666666701</c:v>
                </c:pt>
                <c:pt idx="18">
                  <c:v>9.0164000000000009</c:v>
                </c:pt>
                <c:pt idx="19">
                  <c:v>11.2337666666667</c:v>
                </c:pt>
                <c:pt idx="20">
                  <c:v>9.9</c:v>
                </c:pt>
                <c:pt idx="21">
                  <c:v>14.0604666666667</c:v>
                </c:pt>
                <c:pt idx="22">
                  <c:v>12.4663</c:v>
                </c:pt>
                <c:pt idx="23">
                  <c:v>11.870566666666701</c:v>
                </c:pt>
                <c:pt idx="24">
                  <c:v>8.5990000000000002</c:v>
                </c:pt>
                <c:pt idx="25">
                  <c:v>9.9278333333333304</c:v>
                </c:pt>
                <c:pt idx="26">
                  <c:v>10.376533333333301</c:v>
                </c:pt>
                <c:pt idx="27">
                  <c:v>10.099933333333301</c:v>
                </c:pt>
                <c:pt idx="28">
                  <c:v>10.817600000000001</c:v>
                </c:pt>
                <c:pt idx="29">
                  <c:v>11.746499999999999</c:v>
                </c:pt>
                <c:pt idx="30">
                  <c:v>11.250999999999999</c:v>
                </c:pt>
              </c:numCache>
            </c:numRef>
          </c:val>
          <c:smooth val="0"/>
          <c:extLst>
            <c:ext xmlns:c16="http://schemas.microsoft.com/office/drawing/2014/chart" uri="{C3380CC4-5D6E-409C-BE32-E72D297353CC}">
              <c16:uniqueId val="{00000001-F985-421A-AEE9-383CBB043980}"/>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'Total Category'!$B$3:$B$9</c:f>
              <c:strCache>
                <c:ptCount val="7"/>
                <c:pt idx="0">
                  <c:v>18-20</c:v>
                </c:pt>
                <c:pt idx="1">
                  <c:v>20-22</c:v>
                </c:pt>
                <c:pt idx="2">
                  <c:v>22-24</c:v>
                </c:pt>
                <c:pt idx="3">
                  <c:v>24-26</c:v>
                </c:pt>
                <c:pt idx="4">
                  <c:v>26-28</c:v>
                </c:pt>
                <c:pt idx="5">
                  <c:v>28-30</c:v>
                </c:pt>
                <c:pt idx="6">
                  <c:v>30-32</c:v>
                </c:pt>
              </c:strCache>
            </c:strRef>
          </c:cat>
          <c:val>
            <c:numRef>
              <c:f>'Total Category'!$C$3:$C$9</c:f>
              <c:numCache>
                <c:formatCode>General</c:formatCode>
                <c:ptCount val="7"/>
                <c:pt idx="0">
                  <c:v>1018</c:v>
                </c:pt>
                <c:pt idx="1">
                  <c:v>2612</c:v>
                </c:pt>
                <c:pt idx="2">
                  <c:v>2039.1669999999999</c:v>
                </c:pt>
                <c:pt idx="3">
                  <c:v>2597.3330000000001</c:v>
                </c:pt>
                <c:pt idx="4">
                  <c:v>1897</c:v>
                </c:pt>
                <c:pt idx="5">
                  <c:v>1551.5</c:v>
                </c:pt>
                <c:pt idx="6">
                  <c:v>2557</c:v>
                </c:pt>
              </c:numCache>
            </c:numRef>
          </c:val>
          <c:extLst>
            <c:ext xmlns:c16="http://schemas.microsoft.com/office/drawing/2014/chart" uri="{C3380CC4-5D6E-409C-BE32-E72D297353CC}">
              <c16:uniqueId val="{00000000-6C2C-4741-A981-7AAA9CB93652}"/>
            </c:ext>
          </c:extLst>
        </c:ser>
        <c:dLbls>
          <c:showLegendKey val="0"/>
          <c:showVal val="0"/>
          <c:showCatName val="0"/>
          <c:showSerName val="0"/>
          <c:showPercent val="0"/>
          <c:showBubbleSize val="0"/>
        </c:dLbls>
        <c:gapWidth val="219"/>
        <c:overlap val="-27"/>
        <c:axId val="522199632"/>
        <c:axId val="696328320"/>
      </c:barChart>
      <c:catAx>
        <c:axId val="522199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9572296121408318"/>
              <c:y val="0.8929570179567853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96328320"/>
        <c:crosses val="autoZero"/>
        <c:auto val="1"/>
        <c:lblAlgn val="ctr"/>
        <c:lblOffset val="100"/>
        <c:noMultiLvlLbl val="0"/>
      </c:catAx>
      <c:valAx>
        <c:axId val="6963283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Average 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2219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PowerPoint]Sheet1!PivotTable8</c:name>
    <c:fmtId val="7"/>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layout>
        <c:manualLayout>
          <c:xMode val="edge"/>
          <c:yMode val="edge"/>
          <c:x val="0.1561161546297475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Sheet1!$B$4</c:f>
              <c:strCache>
                <c:ptCount val="1"/>
                <c:pt idx="0">
                  <c:v>Sum of Units</c:v>
                </c:pt>
              </c:strCache>
            </c:strRef>
          </c:tx>
          <c:spPr>
            <a:ln w="28575" cap="rnd">
              <a:solidFill>
                <a:schemeClr val="accent1"/>
              </a:solidFill>
              <a:round/>
            </a:ln>
            <a:effectLst/>
          </c:spPr>
          <c:marker>
            <c:symbol val="none"/>
          </c:marker>
          <c:cat>
            <c:strRef>
              <c:f>Sheet1!$A$5:$A$23</c:f>
              <c:strCache>
                <c:ptCount val="18"/>
                <c:pt idx="0">
                  <c:v>W35</c:v>
                </c:pt>
                <c:pt idx="1">
                  <c:v>W36</c:v>
                </c:pt>
                <c:pt idx="2">
                  <c:v>W37</c:v>
                </c:pt>
                <c:pt idx="3">
                  <c:v>W38</c:v>
                </c:pt>
                <c:pt idx="4">
                  <c:v>W39</c:v>
                </c:pt>
                <c:pt idx="5">
                  <c:v>W40</c:v>
                </c:pt>
                <c:pt idx="6">
                  <c:v>W41</c:v>
                </c:pt>
                <c:pt idx="7">
                  <c:v>W42</c:v>
                </c:pt>
                <c:pt idx="8">
                  <c:v>W43</c:v>
                </c:pt>
                <c:pt idx="9">
                  <c:v>W44</c:v>
                </c:pt>
                <c:pt idx="10">
                  <c:v>W45</c:v>
                </c:pt>
                <c:pt idx="11">
                  <c:v>W46</c:v>
                </c:pt>
                <c:pt idx="12">
                  <c:v>W47</c:v>
                </c:pt>
                <c:pt idx="13">
                  <c:v>W48</c:v>
                </c:pt>
                <c:pt idx="14">
                  <c:v>W49</c:v>
                </c:pt>
                <c:pt idx="15">
                  <c:v>W50</c:v>
                </c:pt>
                <c:pt idx="16">
                  <c:v>W51</c:v>
                </c:pt>
                <c:pt idx="17">
                  <c:v>W52</c:v>
                </c:pt>
              </c:strCache>
            </c:strRef>
          </c:cat>
          <c:val>
            <c:numRef>
              <c:f>Sheet1!$B$5:$B$23</c:f>
              <c:numCache>
                <c:formatCode>General</c:formatCode>
                <c:ptCount val="18"/>
                <c:pt idx="0">
                  <c:v>1018</c:v>
                </c:pt>
                <c:pt idx="1">
                  <c:v>1492</c:v>
                </c:pt>
                <c:pt idx="2">
                  <c:v>1620</c:v>
                </c:pt>
                <c:pt idx="3">
                  <c:v>1483</c:v>
                </c:pt>
                <c:pt idx="4">
                  <c:v>1587</c:v>
                </c:pt>
                <c:pt idx="5">
                  <c:v>1645</c:v>
                </c:pt>
                <c:pt idx="6">
                  <c:v>1989</c:v>
                </c:pt>
                <c:pt idx="7">
                  <c:v>2205</c:v>
                </c:pt>
                <c:pt idx="8">
                  <c:v>2130</c:v>
                </c:pt>
                <c:pt idx="9">
                  <c:v>2147</c:v>
                </c:pt>
                <c:pt idx="10">
                  <c:v>2767</c:v>
                </c:pt>
                <c:pt idx="11">
                  <c:v>3019</c:v>
                </c:pt>
                <c:pt idx="12">
                  <c:v>2878</c:v>
                </c:pt>
                <c:pt idx="13">
                  <c:v>2569</c:v>
                </c:pt>
                <c:pt idx="14">
                  <c:v>2315</c:v>
                </c:pt>
                <c:pt idx="15">
                  <c:v>2194</c:v>
                </c:pt>
                <c:pt idx="16">
                  <c:v>2005</c:v>
                </c:pt>
                <c:pt idx="17">
                  <c:v>2557</c:v>
                </c:pt>
              </c:numCache>
            </c:numRef>
          </c:val>
          <c:smooth val="0"/>
          <c:extLst>
            <c:ext xmlns:c16="http://schemas.microsoft.com/office/drawing/2014/chart" uri="{C3380CC4-5D6E-409C-BE32-E72D297353CC}">
              <c16:uniqueId val="{00000000-B769-4D8A-A5E2-F5458FE473F2}"/>
            </c:ext>
          </c:extLst>
        </c:ser>
        <c:dLbls>
          <c:showLegendKey val="0"/>
          <c:showVal val="0"/>
          <c:showCatName val="0"/>
          <c:showSerName val="0"/>
          <c:showPercent val="0"/>
          <c:showBubbleSize val="0"/>
        </c:dLbls>
        <c:marker val="1"/>
        <c:smooth val="0"/>
        <c:axId val="417823136"/>
        <c:axId val="679048720"/>
      </c:lineChart>
      <c:lineChart>
        <c:grouping val="standard"/>
        <c:varyColors val="0"/>
        <c:ser>
          <c:idx val="1"/>
          <c:order val="1"/>
          <c:tx>
            <c:strRef>
              <c:f>Sheet1!$C$4</c:f>
              <c:strCache>
                <c:ptCount val="1"/>
                <c:pt idx="0">
                  <c:v>Average of WD</c:v>
                </c:pt>
              </c:strCache>
            </c:strRef>
          </c:tx>
          <c:spPr>
            <a:ln w="28575" cap="rnd">
              <a:solidFill>
                <a:schemeClr val="accent2"/>
              </a:solidFill>
              <a:round/>
            </a:ln>
            <a:effectLst/>
          </c:spPr>
          <c:marker>
            <c:symbol val="none"/>
          </c:marker>
          <c:cat>
            <c:strRef>
              <c:f>Sheet1!$A$5:$A$23</c:f>
              <c:strCache>
                <c:ptCount val="18"/>
                <c:pt idx="0">
                  <c:v>W35</c:v>
                </c:pt>
                <c:pt idx="1">
                  <c:v>W36</c:v>
                </c:pt>
                <c:pt idx="2">
                  <c:v>W37</c:v>
                </c:pt>
                <c:pt idx="3">
                  <c:v>W38</c:v>
                </c:pt>
                <c:pt idx="4">
                  <c:v>W39</c:v>
                </c:pt>
                <c:pt idx="5">
                  <c:v>W40</c:v>
                </c:pt>
                <c:pt idx="6">
                  <c:v>W41</c:v>
                </c:pt>
                <c:pt idx="7">
                  <c:v>W42</c:v>
                </c:pt>
                <c:pt idx="8">
                  <c:v>W43</c:v>
                </c:pt>
                <c:pt idx="9">
                  <c:v>W44</c:v>
                </c:pt>
                <c:pt idx="10">
                  <c:v>W45</c:v>
                </c:pt>
                <c:pt idx="11">
                  <c:v>W46</c:v>
                </c:pt>
                <c:pt idx="12">
                  <c:v>W47</c:v>
                </c:pt>
                <c:pt idx="13">
                  <c:v>W48</c:v>
                </c:pt>
                <c:pt idx="14">
                  <c:v>W49</c:v>
                </c:pt>
                <c:pt idx="15">
                  <c:v>W50</c:v>
                </c:pt>
                <c:pt idx="16">
                  <c:v>W51</c:v>
                </c:pt>
                <c:pt idx="17">
                  <c:v>W52</c:v>
                </c:pt>
              </c:strCache>
            </c:strRef>
          </c:cat>
          <c:val>
            <c:numRef>
              <c:f>Sheet1!$C$5:$C$23</c:f>
              <c:numCache>
                <c:formatCode>General</c:formatCode>
                <c:ptCount val="18"/>
                <c:pt idx="0">
                  <c:v>19.360533333333301</c:v>
                </c:pt>
                <c:pt idx="1">
                  <c:v>27.683800000000002</c:v>
                </c:pt>
                <c:pt idx="2">
                  <c:v>28.6930333333333</c:v>
                </c:pt>
                <c:pt idx="3">
                  <c:v>28.056233333333299</c:v>
                </c:pt>
                <c:pt idx="4">
                  <c:v>23.6</c:v>
                </c:pt>
                <c:pt idx="5">
                  <c:v>22.4393666666667</c:v>
                </c:pt>
                <c:pt idx="6">
                  <c:v>23.036100000000001</c:v>
                </c:pt>
                <c:pt idx="7">
                  <c:v>21.476233333333301</c:v>
                </c:pt>
                <c:pt idx="8">
                  <c:v>22.091833333333302</c:v>
                </c:pt>
                <c:pt idx="9">
                  <c:v>25.6719333333333</c:v>
                </c:pt>
                <c:pt idx="10">
                  <c:v>25.882100000000001</c:v>
                </c:pt>
                <c:pt idx="11">
                  <c:v>20.999133333333301</c:v>
                </c:pt>
                <c:pt idx="12">
                  <c:v>24.775233333333301</c:v>
                </c:pt>
                <c:pt idx="13">
                  <c:v>22.661000000000001</c:v>
                </c:pt>
                <c:pt idx="14">
                  <c:v>22.305099999999999</c:v>
                </c:pt>
                <c:pt idx="15">
                  <c:v>27.473866666666702</c:v>
                </c:pt>
                <c:pt idx="16">
                  <c:v>27.185099999999998</c:v>
                </c:pt>
                <c:pt idx="17">
                  <c:v>30.131333333333298</c:v>
                </c:pt>
              </c:numCache>
            </c:numRef>
          </c:val>
          <c:smooth val="0"/>
          <c:extLst>
            <c:ext xmlns:c16="http://schemas.microsoft.com/office/drawing/2014/chart" uri="{C3380CC4-5D6E-409C-BE32-E72D297353CC}">
              <c16:uniqueId val="{00000001-B769-4D8A-A5E2-F5458FE473F2}"/>
            </c:ext>
          </c:extLst>
        </c:ser>
        <c:dLbls>
          <c:showLegendKey val="0"/>
          <c:showVal val="0"/>
          <c:showCatName val="0"/>
          <c:showSerName val="0"/>
          <c:showPercent val="0"/>
          <c:showBubbleSize val="0"/>
        </c:dLbls>
        <c:marker val="1"/>
        <c:smooth val="0"/>
        <c:axId val="515366416"/>
        <c:axId val="645166960"/>
      </c:lineChart>
      <c:catAx>
        <c:axId val="4178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9048720"/>
        <c:crosses val="autoZero"/>
        <c:auto val="1"/>
        <c:lblAlgn val="ctr"/>
        <c:lblOffset val="100"/>
        <c:noMultiLvlLbl val="0"/>
      </c:catAx>
      <c:valAx>
        <c:axId val="67904872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Units Sold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17823136"/>
        <c:crosses val="autoZero"/>
        <c:crossBetween val="between"/>
      </c:valAx>
      <c:valAx>
        <c:axId val="6451669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15366416"/>
        <c:crosses val="max"/>
        <c:crossBetween val="between"/>
      </c:valAx>
      <c:catAx>
        <c:axId val="515366416"/>
        <c:scaling>
          <c:orientation val="minMax"/>
        </c:scaling>
        <c:delete val="1"/>
        <c:axPos val="b"/>
        <c:numFmt formatCode="General" sourceLinked="1"/>
        <c:majorTickMark val="out"/>
        <c:minorTickMark val="none"/>
        <c:tickLblPos val="nextTo"/>
        <c:crossAx val="6451669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[ADS_WD_ANOVA.xlsx]WD Buckets!PivotTable3</c:name>
    <c:fmtId val="-1"/>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200"/>
              <a:t>Average</a:t>
            </a:r>
            <a:r>
              <a:rPr lang="en-US" sz="1200" baseline="0"/>
              <a:t> unit sales </a:t>
            </a:r>
            <a:r>
              <a:rPr lang="en-US" sz="1200"/>
              <a:t>across weighted distribution range - </a:t>
            </a:r>
            <a:r>
              <a:rPr lang="en-US" sz="1400" b="1"/>
              <a:t>Italy</a:t>
            </a:r>
            <a:endParaRPr lang="en-US" sz="1200" b="1"/>
          </a:p>
        </c:rich>
      </c:tx>
      <c:layout>
        <c:manualLayout>
          <c:xMode val="edge"/>
          <c:yMode val="edge"/>
          <c:x val="0.11751664053866515"/>
          <c:y val="1.823067168397719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9209169643545526"/>
          <c:y val="0.19754755836757684"/>
          <c:w val="0.77200585952558398"/>
          <c:h val="0.57880127116463387"/>
        </c:manualLayout>
      </c:layout>
      <c:barChart>
        <c:barDir val="col"/>
        <c:grouping val="clustered"/>
        <c:varyColors val="0"/>
        <c:ser>
          <c:idx val="0"/>
          <c:order val="0"/>
          <c:tx>
            <c:strRef>
              <c:f>'WD Buckets'!$B$3</c:f>
              <c:strCache>
                <c:ptCount val="1"/>
                <c:pt idx="0">
                  <c:v>Total</c:v>
                </c:pt>
              </c:strCache>
            </c:strRef>
          </c:tx>
          <c:spPr>
            <a:solidFill>
              <a:schemeClr val="accent1"/>
            </a:solidFill>
            <a:ln>
              <a:noFill/>
            </a:ln>
            <a:effectLst/>
          </c:spPr>
          <c:invertIfNegative val="0"/>
          <c:cat>
            <c:strRef>
              <c:f>'WD Buckets'!$A$4:$A$8</c:f>
              <c:strCache>
                <c:ptCount val="4"/>
                <c:pt idx="0">
                  <c:v>4-6</c:v>
                </c:pt>
                <c:pt idx="1">
                  <c:v>6-8</c:v>
                </c:pt>
                <c:pt idx="2">
                  <c:v>8-10</c:v>
                </c:pt>
                <c:pt idx="3">
                  <c:v>10-12</c:v>
                </c:pt>
              </c:strCache>
            </c:strRef>
          </c:cat>
          <c:val>
            <c:numRef>
              <c:f>'WD Buckets'!$B$4:$B$8</c:f>
              <c:numCache>
                <c:formatCode>General</c:formatCode>
                <c:ptCount val="4"/>
                <c:pt idx="0">
                  <c:v>2139.6866666666665</c:v>
                </c:pt>
                <c:pt idx="1">
                  <c:v>2975.5166666666664</c:v>
                </c:pt>
                <c:pt idx="2">
                  <c:v>9046.5714285714294</c:v>
                </c:pt>
                <c:pt idx="3">
                  <c:v>9992.369999999999</c:v>
                </c:pt>
              </c:numCache>
            </c:numRef>
          </c:val>
          <c:extLst>
            <c:ext xmlns:c16="http://schemas.microsoft.com/office/drawing/2014/chart" uri="{C3380CC4-5D6E-409C-BE32-E72D297353CC}">
              <c16:uniqueId val="{00000000-6063-4B5D-AAA1-84C7DC587040}"/>
            </c:ext>
          </c:extLst>
        </c:ser>
        <c:dLbls>
          <c:showLegendKey val="0"/>
          <c:showVal val="0"/>
          <c:showCatName val="0"/>
          <c:showSerName val="0"/>
          <c:showPercent val="0"/>
          <c:showBubbleSize val="0"/>
        </c:dLbls>
        <c:gapWidth val="219"/>
        <c:overlap val="-27"/>
        <c:axId val="1392501951"/>
        <c:axId val="1760788431"/>
      </c:barChart>
      <c:catAx>
        <c:axId val="13925019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5216057156074115"/>
              <c:y val="0.920255022693597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crossAx val="1760788431"/>
        <c:crosses val="autoZero"/>
        <c:auto val="1"/>
        <c:lblAlgn val="ctr"/>
        <c:lblOffset val="100"/>
        <c:noMultiLvlLbl val="0"/>
      </c:catAx>
      <c:valAx>
        <c:axId val="176078843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 sales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925019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 units sold 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136671797738142"/>
          <c:y val="0.12208765871242713"/>
          <c:w val="0.84497876596574006"/>
          <c:h val="0.66876730249046479"/>
        </c:manualLayout>
      </c:layout>
      <c:barChart>
        <c:barDir val="col"/>
        <c:grouping val="clustered"/>
        <c:varyColors val="0"/>
        <c:ser>
          <c:idx val="0"/>
          <c:order val="0"/>
          <c:tx>
            <c:strRef>
              <c:f>'total category'!$C$2</c:f>
              <c:strCache>
                <c:ptCount val="1"/>
                <c:pt idx="0">
                  <c:v>Units Sold</c:v>
                </c:pt>
              </c:strCache>
            </c:strRef>
          </c:tx>
          <c:spPr>
            <a:solidFill>
              <a:schemeClr val="accent1"/>
            </a:solidFill>
            <a:ln>
              <a:noFill/>
            </a:ln>
            <a:effectLst/>
          </c:spPr>
          <c:invertIfNegative val="0"/>
          <c:cat>
            <c:strRef>
              <c:f>'total category'!$B$3:$B$10</c:f>
              <c:strCache>
                <c:ptCount val="8"/>
                <c:pt idx="0">
                  <c:v>(5 - 10)</c:v>
                </c:pt>
                <c:pt idx="1">
                  <c:v>(10 - 15)</c:v>
                </c:pt>
                <c:pt idx="2">
                  <c:v>(15 - 20)</c:v>
                </c:pt>
                <c:pt idx="3">
                  <c:v>(20 - 25)</c:v>
                </c:pt>
                <c:pt idx="4">
                  <c:v>(25 - 30)</c:v>
                </c:pt>
                <c:pt idx="5">
                  <c:v>(30 - 35)</c:v>
                </c:pt>
                <c:pt idx="6">
                  <c:v>(35 - 40)</c:v>
                </c:pt>
                <c:pt idx="7">
                  <c:v>more than 40</c:v>
                </c:pt>
              </c:strCache>
            </c:strRef>
          </c:cat>
          <c:val>
            <c:numRef>
              <c:f>'total category'!$C$3:$C$10</c:f>
              <c:numCache>
                <c:formatCode>General</c:formatCode>
                <c:ptCount val="8"/>
                <c:pt idx="0">
                  <c:v>1449</c:v>
                </c:pt>
                <c:pt idx="1">
                  <c:v>2368</c:v>
                </c:pt>
                <c:pt idx="2">
                  <c:v>2915</c:v>
                </c:pt>
                <c:pt idx="3">
                  <c:v>4385</c:v>
                </c:pt>
                <c:pt idx="4">
                  <c:v>5085</c:v>
                </c:pt>
                <c:pt idx="5">
                  <c:v>6449</c:v>
                </c:pt>
                <c:pt idx="6">
                  <c:v>6481</c:v>
                </c:pt>
                <c:pt idx="7">
                  <c:v>8270</c:v>
                </c:pt>
              </c:numCache>
            </c:numRef>
          </c:val>
          <c:extLst>
            <c:ext xmlns:c16="http://schemas.microsoft.com/office/drawing/2014/chart" uri="{C3380CC4-5D6E-409C-BE32-E72D297353CC}">
              <c16:uniqueId val="{00000000-3FC1-4147-B45D-B294932CA654}"/>
            </c:ext>
          </c:extLst>
        </c:ser>
        <c:dLbls>
          <c:showLegendKey val="0"/>
          <c:showVal val="0"/>
          <c:showCatName val="0"/>
          <c:showSerName val="0"/>
          <c:showPercent val="0"/>
          <c:showBubbleSize val="0"/>
        </c:dLbls>
        <c:gapWidth val="219"/>
        <c:overlap val="-27"/>
        <c:axId val="1784592463"/>
        <c:axId val="1838923535"/>
      </c:barChart>
      <c:catAx>
        <c:axId val="17845924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8923535"/>
        <c:crosses val="autoZero"/>
        <c:auto val="1"/>
        <c:lblAlgn val="ctr"/>
        <c:lblOffset val="100"/>
        <c:noMultiLvlLbl val="0"/>
      </c:catAx>
      <c:valAx>
        <c:axId val="183892353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Sales unit</a:t>
                </a:r>
                <a:r>
                  <a:rPr lang="en-US" baseline="0"/>
                  <a:t> average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84592463"/>
        <c:crosses val="autoZero"/>
        <c:crossBetween val="between"/>
      </c:valAx>
      <c:spPr>
        <a:noFill/>
        <a:ln>
          <a:noFill/>
        </a:ln>
        <a:effectLst/>
      </c:spPr>
    </c:plotArea>
    <c:plotVisOnly val="1"/>
    <c:dispBlanksAs val="gap"/>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[france_totalcategory_ads_unscaled.csv]Sheet1!PivotTable7</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Trend comparison between units sold and weighted distribution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580048181433931"/>
          <c:y val="0.12837472876205602"/>
          <c:w val="0.77163194866216733"/>
          <c:h val="0.61705401121134107"/>
        </c:manualLayout>
      </c:layout>
      <c:lineChart>
        <c:grouping val="standard"/>
        <c:varyColors val="0"/>
        <c:ser>
          <c:idx val="0"/>
          <c:order val="0"/>
          <c:tx>
            <c:strRef>
              <c:f>Sheet1!$B$3</c:f>
              <c:strCache>
                <c:ptCount val="1"/>
                <c:pt idx="0">
                  <c:v>Sum of units_sold</c:v>
                </c:pt>
              </c:strCache>
            </c:strRef>
          </c:tx>
          <c:spPr>
            <a:ln w="28575" cap="rnd">
              <a:solidFill>
                <a:schemeClr val="accent1"/>
              </a:solidFill>
              <a:round/>
            </a:ln>
            <a:effectLst/>
          </c:spPr>
          <c:marker>
            <c:symbol val="none"/>
          </c:marker>
          <c:cat>
            <c:strRef>
              <c:f>Sheet1!$A$4:$A$56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Sheet1!$B$4:$B$56</c:f>
              <c:numCache>
                <c:formatCode>General</c:formatCode>
                <c:ptCount val="52"/>
                <c:pt idx="0">
                  <c:v>996</c:v>
                </c:pt>
                <c:pt idx="1">
                  <c:v>1292</c:v>
                </c:pt>
                <c:pt idx="2">
                  <c:v>1629</c:v>
                </c:pt>
                <c:pt idx="3">
                  <c:v>1533</c:v>
                </c:pt>
                <c:pt idx="4">
                  <c:v>1498</c:v>
                </c:pt>
                <c:pt idx="5">
                  <c:v>1565</c:v>
                </c:pt>
                <c:pt idx="6">
                  <c:v>1431.5</c:v>
                </c:pt>
                <c:pt idx="7">
                  <c:v>1166</c:v>
                </c:pt>
                <c:pt idx="8">
                  <c:v>1046</c:v>
                </c:pt>
                <c:pt idx="9">
                  <c:v>1105</c:v>
                </c:pt>
                <c:pt idx="10">
                  <c:v>965</c:v>
                </c:pt>
                <c:pt idx="11">
                  <c:v>925.7</c:v>
                </c:pt>
                <c:pt idx="12">
                  <c:v>793.2</c:v>
                </c:pt>
                <c:pt idx="13">
                  <c:v>1653.5</c:v>
                </c:pt>
                <c:pt idx="14">
                  <c:v>2245.3000000000002</c:v>
                </c:pt>
                <c:pt idx="15">
                  <c:v>2492.5</c:v>
                </c:pt>
                <c:pt idx="16">
                  <c:v>2404</c:v>
                </c:pt>
                <c:pt idx="17">
                  <c:v>3082.5</c:v>
                </c:pt>
                <c:pt idx="18">
                  <c:v>3260</c:v>
                </c:pt>
                <c:pt idx="19">
                  <c:v>3448</c:v>
                </c:pt>
                <c:pt idx="20">
                  <c:v>3618.9</c:v>
                </c:pt>
                <c:pt idx="21">
                  <c:v>3651</c:v>
                </c:pt>
                <c:pt idx="22">
                  <c:v>4040.4</c:v>
                </c:pt>
                <c:pt idx="23">
                  <c:v>4578</c:v>
                </c:pt>
                <c:pt idx="24">
                  <c:v>4387</c:v>
                </c:pt>
                <c:pt idx="25">
                  <c:v>5206.1000000000004</c:v>
                </c:pt>
                <c:pt idx="26">
                  <c:v>6152.6</c:v>
                </c:pt>
                <c:pt idx="27">
                  <c:v>5532</c:v>
                </c:pt>
                <c:pt idx="28">
                  <c:v>5135</c:v>
                </c:pt>
                <c:pt idx="29">
                  <c:v>5041</c:v>
                </c:pt>
                <c:pt idx="30">
                  <c:v>5282.9</c:v>
                </c:pt>
                <c:pt idx="31">
                  <c:v>4984</c:v>
                </c:pt>
                <c:pt idx="32">
                  <c:v>4384</c:v>
                </c:pt>
                <c:pt idx="33">
                  <c:v>4344</c:v>
                </c:pt>
                <c:pt idx="34">
                  <c:v>4999</c:v>
                </c:pt>
                <c:pt idx="35">
                  <c:v>6066.4</c:v>
                </c:pt>
                <c:pt idx="36">
                  <c:v>5726</c:v>
                </c:pt>
                <c:pt idx="37">
                  <c:v>5600</c:v>
                </c:pt>
                <c:pt idx="38">
                  <c:v>6481.4</c:v>
                </c:pt>
                <c:pt idx="39">
                  <c:v>8498.7999999999993</c:v>
                </c:pt>
                <c:pt idx="40">
                  <c:v>8406.2999999999993</c:v>
                </c:pt>
                <c:pt idx="41">
                  <c:v>8827.1</c:v>
                </c:pt>
                <c:pt idx="42">
                  <c:v>8427.9</c:v>
                </c:pt>
                <c:pt idx="43">
                  <c:v>8319</c:v>
                </c:pt>
                <c:pt idx="44">
                  <c:v>10064</c:v>
                </c:pt>
                <c:pt idx="45">
                  <c:v>9050</c:v>
                </c:pt>
                <c:pt idx="46">
                  <c:v>8761.2000000000007</c:v>
                </c:pt>
                <c:pt idx="47">
                  <c:v>8738.2999999999993</c:v>
                </c:pt>
                <c:pt idx="48">
                  <c:v>8829</c:v>
                </c:pt>
                <c:pt idx="49">
                  <c:v>8906</c:v>
                </c:pt>
                <c:pt idx="50">
                  <c:v>8118.2</c:v>
                </c:pt>
                <c:pt idx="51">
                  <c:v>5767.8</c:v>
                </c:pt>
              </c:numCache>
            </c:numRef>
          </c:val>
          <c:smooth val="0"/>
          <c:extLst>
            <c:ext xmlns:c16="http://schemas.microsoft.com/office/drawing/2014/chart" uri="{C3380CC4-5D6E-409C-BE32-E72D297353CC}">
              <c16:uniqueId val="{00000000-621C-461F-A205-0F45B68A41F9}"/>
            </c:ext>
          </c:extLst>
        </c:ser>
        <c:dLbls>
          <c:showLegendKey val="0"/>
          <c:showVal val="0"/>
          <c:showCatName val="0"/>
          <c:showSerName val="0"/>
          <c:showPercent val="0"/>
          <c:showBubbleSize val="0"/>
        </c:dLbls>
        <c:marker val="1"/>
        <c:smooth val="0"/>
        <c:axId val="1796891151"/>
        <c:axId val="1718799727"/>
      </c:lineChart>
      <c:lineChart>
        <c:grouping val="standard"/>
        <c:varyColors val="0"/>
        <c:ser>
          <c:idx val="1"/>
          <c:order val="1"/>
          <c:tx>
            <c:strRef>
              <c:f>Sheet1!$C$3</c:f>
              <c:strCache>
                <c:ptCount val="1"/>
                <c:pt idx="0">
                  <c:v>Average of weighted_distribution</c:v>
                </c:pt>
              </c:strCache>
            </c:strRef>
          </c:tx>
          <c:spPr>
            <a:ln w="28575" cap="rnd">
              <a:solidFill>
                <a:schemeClr val="accent2"/>
              </a:solidFill>
              <a:round/>
            </a:ln>
            <a:effectLst/>
          </c:spPr>
          <c:marker>
            <c:symbol val="none"/>
          </c:marker>
          <c:cat>
            <c:strRef>
              <c:f>Sheet1!$A$4:$A$56</c:f>
              <c:strCache>
                <c:ptCount val="5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pt idx="22">
                  <c:v>W23</c:v>
                </c:pt>
                <c:pt idx="23">
                  <c:v>W24</c:v>
                </c:pt>
                <c:pt idx="24">
                  <c:v>W25</c:v>
                </c:pt>
                <c:pt idx="25">
                  <c:v>W26</c:v>
                </c:pt>
                <c:pt idx="26">
                  <c:v>W27</c:v>
                </c:pt>
                <c:pt idx="27">
                  <c:v>W28</c:v>
                </c:pt>
                <c:pt idx="28">
                  <c:v>W29</c:v>
                </c:pt>
                <c:pt idx="29">
                  <c:v>W30</c:v>
                </c:pt>
                <c:pt idx="30">
                  <c:v>W31</c:v>
                </c:pt>
                <c:pt idx="31">
                  <c:v>W32</c:v>
                </c:pt>
                <c:pt idx="32">
                  <c:v>W33</c:v>
                </c:pt>
                <c:pt idx="33">
                  <c:v>W34</c:v>
                </c:pt>
                <c:pt idx="34">
                  <c:v>W35</c:v>
                </c:pt>
                <c:pt idx="35">
                  <c:v>W36</c:v>
                </c:pt>
                <c:pt idx="36">
                  <c:v>W37</c:v>
                </c:pt>
                <c:pt idx="37">
                  <c:v>W38</c:v>
                </c:pt>
                <c:pt idx="38">
                  <c:v>W39</c:v>
                </c:pt>
                <c:pt idx="39">
                  <c:v>W40</c:v>
                </c:pt>
                <c:pt idx="40">
                  <c:v>W41</c:v>
                </c:pt>
                <c:pt idx="41">
                  <c:v>W42</c:v>
                </c:pt>
                <c:pt idx="42">
                  <c:v>W43</c:v>
                </c:pt>
                <c:pt idx="43">
                  <c:v>W44</c:v>
                </c:pt>
                <c:pt idx="44">
                  <c:v>W45</c:v>
                </c:pt>
                <c:pt idx="45">
                  <c:v>W46</c:v>
                </c:pt>
                <c:pt idx="46">
                  <c:v>W47</c:v>
                </c:pt>
                <c:pt idx="47">
                  <c:v>W48</c:v>
                </c:pt>
                <c:pt idx="48">
                  <c:v>W49</c:v>
                </c:pt>
                <c:pt idx="49">
                  <c:v>W50</c:v>
                </c:pt>
                <c:pt idx="50">
                  <c:v>W51</c:v>
                </c:pt>
                <c:pt idx="51">
                  <c:v>W52</c:v>
                </c:pt>
              </c:strCache>
            </c:strRef>
          </c:cat>
          <c:val>
            <c:numRef>
              <c:f>Sheet1!$C$4:$C$56</c:f>
              <c:numCache>
                <c:formatCode>General</c:formatCode>
                <c:ptCount val="52"/>
                <c:pt idx="0">
                  <c:v>5.875</c:v>
                </c:pt>
                <c:pt idx="1">
                  <c:v>6.85</c:v>
                </c:pt>
                <c:pt idx="2">
                  <c:v>7.45</c:v>
                </c:pt>
                <c:pt idx="3">
                  <c:v>5.625</c:v>
                </c:pt>
                <c:pt idx="4">
                  <c:v>5.0625</c:v>
                </c:pt>
                <c:pt idx="5">
                  <c:v>5.125</c:v>
                </c:pt>
                <c:pt idx="6">
                  <c:v>5.1041666670000003</c:v>
                </c:pt>
                <c:pt idx="7">
                  <c:v>4.5583333330000002</c:v>
                </c:pt>
                <c:pt idx="8">
                  <c:v>4.25</c:v>
                </c:pt>
                <c:pt idx="9">
                  <c:v>4.55</c:v>
                </c:pt>
                <c:pt idx="10">
                  <c:v>3.9</c:v>
                </c:pt>
                <c:pt idx="11">
                  <c:v>3.15</c:v>
                </c:pt>
                <c:pt idx="12">
                  <c:v>3.266666667</c:v>
                </c:pt>
                <c:pt idx="13">
                  <c:v>7.9249999999999998</c:v>
                </c:pt>
                <c:pt idx="14">
                  <c:v>12.858333330000001</c:v>
                </c:pt>
                <c:pt idx="15">
                  <c:v>14.7</c:v>
                </c:pt>
                <c:pt idx="16">
                  <c:v>15.8</c:v>
                </c:pt>
                <c:pt idx="17">
                  <c:v>16.983333330000001</c:v>
                </c:pt>
                <c:pt idx="18">
                  <c:v>19.149999999999999</c:v>
                </c:pt>
                <c:pt idx="19">
                  <c:v>20.68333333</c:v>
                </c:pt>
                <c:pt idx="20">
                  <c:v>20.983333330000001</c:v>
                </c:pt>
                <c:pt idx="21">
                  <c:v>20.75</c:v>
                </c:pt>
                <c:pt idx="22">
                  <c:v>22.43333333</c:v>
                </c:pt>
                <c:pt idx="23">
                  <c:v>20.125</c:v>
                </c:pt>
                <c:pt idx="24">
                  <c:v>20.916666670000001</c:v>
                </c:pt>
                <c:pt idx="25">
                  <c:v>23.458333329999999</c:v>
                </c:pt>
                <c:pt idx="26">
                  <c:v>24.2</c:v>
                </c:pt>
                <c:pt idx="27">
                  <c:v>27.81666667</c:v>
                </c:pt>
                <c:pt idx="28">
                  <c:v>27.81666667</c:v>
                </c:pt>
                <c:pt idx="29">
                  <c:v>28.166666670000001</c:v>
                </c:pt>
                <c:pt idx="30">
                  <c:v>28.4</c:v>
                </c:pt>
                <c:pt idx="31">
                  <c:v>28.333333329999999</c:v>
                </c:pt>
                <c:pt idx="32">
                  <c:v>27.483333330000001</c:v>
                </c:pt>
                <c:pt idx="33">
                  <c:v>27.68333333</c:v>
                </c:pt>
                <c:pt idx="34">
                  <c:v>28.366666670000001</c:v>
                </c:pt>
                <c:pt idx="35">
                  <c:v>28.56666667</c:v>
                </c:pt>
                <c:pt idx="36">
                  <c:v>39</c:v>
                </c:pt>
                <c:pt idx="37">
                  <c:v>40.688888890000001</c:v>
                </c:pt>
                <c:pt idx="38">
                  <c:v>32.633333329999999</c:v>
                </c:pt>
                <c:pt idx="39">
                  <c:v>35.633333329999999</c:v>
                </c:pt>
                <c:pt idx="40">
                  <c:v>41.475000000000001</c:v>
                </c:pt>
                <c:pt idx="41">
                  <c:v>44.475000000000001</c:v>
                </c:pt>
                <c:pt idx="42">
                  <c:v>47.4</c:v>
                </c:pt>
                <c:pt idx="43">
                  <c:v>46.85</c:v>
                </c:pt>
                <c:pt idx="44">
                  <c:v>49.575000000000003</c:v>
                </c:pt>
                <c:pt idx="45">
                  <c:v>49.325000000000003</c:v>
                </c:pt>
                <c:pt idx="46">
                  <c:v>50.174999999999997</c:v>
                </c:pt>
                <c:pt idx="47">
                  <c:v>50.1</c:v>
                </c:pt>
                <c:pt idx="48">
                  <c:v>53.016666669999999</c:v>
                </c:pt>
                <c:pt idx="49">
                  <c:v>46.116666670000001</c:v>
                </c:pt>
                <c:pt idx="50">
                  <c:v>44.654166670000002</c:v>
                </c:pt>
                <c:pt idx="51">
                  <c:v>39.612499999999997</c:v>
                </c:pt>
              </c:numCache>
            </c:numRef>
          </c:val>
          <c:smooth val="0"/>
          <c:extLst>
            <c:ext xmlns:c16="http://schemas.microsoft.com/office/drawing/2014/chart" uri="{C3380CC4-5D6E-409C-BE32-E72D297353CC}">
              <c16:uniqueId val="{00000001-621C-461F-A205-0F45B68A41F9}"/>
            </c:ext>
          </c:extLst>
        </c:ser>
        <c:dLbls>
          <c:showLegendKey val="0"/>
          <c:showVal val="0"/>
          <c:showCatName val="0"/>
          <c:showSerName val="0"/>
          <c:showPercent val="0"/>
          <c:showBubbleSize val="0"/>
        </c:dLbls>
        <c:marker val="1"/>
        <c:smooth val="0"/>
        <c:axId val="1831278335"/>
        <c:axId val="1838324911"/>
      </c:lineChart>
      <c:catAx>
        <c:axId val="1796891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718799727"/>
        <c:crosses val="autoZero"/>
        <c:auto val="1"/>
        <c:lblAlgn val="ctr"/>
        <c:lblOffset val="100"/>
        <c:noMultiLvlLbl val="0"/>
      </c:catAx>
      <c:valAx>
        <c:axId val="17187997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Sales unit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96891151"/>
        <c:crosses val="autoZero"/>
        <c:crossBetween val="between"/>
      </c:valAx>
      <c:valAx>
        <c:axId val="1838324911"/>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1278335"/>
        <c:crosses val="max"/>
        <c:crossBetween val="between"/>
      </c:valAx>
      <c:catAx>
        <c:axId val="1831278335"/>
        <c:scaling>
          <c:orientation val="minMax"/>
        </c:scaling>
        <c:delete val="1"/>
        <c:axPos val="b"/>
        <c:numFmt formatCode="General" sourceLinked="1"/>
        <c:majorTickMark val="out"/>
        <c:minorTickMark val="none"/>
        <c:tickLblPos val="nextTo"/>
        <c:crossAx val="1838324911"/>
        <c:crosses val="autoZero"/>
        <c:auto val="1"/>
        <c:lblAlgn val="ctr"/>
        <c:lblOffset val="100"/>
        <c:noMultiLvlLbl val="0"/>
      </c:catAx>
      <c:spPr>
        <a:noFill/>
        <a:ln>
          <a:noFill/>
        </a:ln>
        <a:effectLst/>
      </c:spPr>
    </c:plotArea>
    <c:legend>
      <c:legendPos val="r"/>
      <c:layout>
        <c:manualLayout>
          <c:xMode val="edge"/>
          <c:yMode val="edge"/>
          <c:x val="0.23299021021363739"/>
          <c:y val="0.84932699814111934"/>
          <c:w val="0.5928265351857116"/>
          <c:h val="0.111094292832268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[ADS_WD_ANOVA.xlsx]WD Buckets!PivotTable3</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Average</a:t>
            </a:r>
            <a:r>
              <a:rPr lang="en-US" baseline="0"/>
              <a:t> unit sales </a:t>
            </a:r>
            <a:r>
              <a:rPr lang="en-US"/>
              <a:t>across weighted distribution range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'WD Buckets'!$B$3</c:f>
              <c:strCache>
                <c:ptCount val="1"/>
                <c:pt idx="0">
                  <c:v>Total</c:v>
                </c:pt>
              </c:strCache>
            </c:strRef>
          </c:tx>
          <c:spPr>
            <a:solidFill>
              <a:schemeClr val="accent1"/>
            </a:solidFill>
            <a:ln>
              <a:noFill/>
            </a:ln>
            <a:effectLst/>
          </c:spPr>
          <c:invertIfNegative val="0"/>
          <c:cat>
            <c:strRef>
              <c:f>'WD Buckets'!$A$4:$A$8</c:f>
              <c:strCache>
                <c:ptCount val="4"/>
                <c:pt idx="0">
                  <c:v>4-6</c:v>
                </c:pt>
                <c:pt idx="1">
                  <c:v>6-8</c:v>
                </c:pt>
                <c:pt idx="2">
                  <c:v>8-10</c:v>
                </c:pt>
                <c:pt idx="3">
                  <c:v>10-12</c:v>
                </c:pt>
              </c:strCache>
            </c:strRef>
          </c:cat>
          <c:val>
            <c:numRef>
              <c:f>'WD Buckets'!$B$4:$B$8</c:f>
              <c:numCache>
                <c:formatCode>General</c:formatCode>
                <c:ptCount val="4"/>
                <c:pt idx="0">
                  <c:v>2139.6866666666665</c:v>
                </c:pt>
                <c:pt idx="1">
                  <c:v>2975.5166666666664</c:v>
                </c:pt>
                <c:pt idx="2">
                  <c:v>9046.5714285714294</c:v>
                </c:pt>
                <c:pt idx="3">
                  <c:v>9992.369999999999</c:v>
                </c:pt>
              </c:numCache>
            </c:numRef>
          </c:val>
          <c:extLst>
            <c:ext xmlns:c16="http://schemas.microsoft.com/office/drawing/2014/chart" uri="{C3380CC4-5D6E-409C-BE32-E72D297353CC}">
              <c16:uniqueId val="{00000000-3731-4756-B15F-EBC9BB62E094}"/>
            </c:ext>
          </c:extLst>
        </c:ser>
        <c:dLbls>
          <c:showLegendKey val="0"/>
          <c:showVal val="0"/>
          <c:showCatName val="0"/>
          <c:showSerName val="0"/>
          <c:showPercent val="0"/>
          <c:showBubbleSize val="0"/>
        </c:dLbls>
        <c:gapWidth val="219"/>
        <c:overlap val="-27"/>
        <c:axId val="1392501951"/>
        <c:axId val="1760788431"/>
      </c:barChart>
      <c:catAx>
        <c:axId val="13925019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Weighted Distribution Range</a:t>
                </a:r>
              </a:p>
            </c:rich>
          </c:tx>
          <c:layout>
            <c:manualLayout>
              <c:xMode val="edge"/>
              <c:yMode val="edge"/>
              <c:x val="0.3815353599582007"/>
              <c:y val="0.891086053681281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60788431"/>
        <c:crosses val="autoZero"/>
        <c:auto val="1"/>
        <c:lblAlgn val="ctr"/>
        <c:lblOffset val="100"/>
        <c:noMultiLvlLbl val="0"/>
      </c:catAx>
      <c:valAx>
        <c:axId val="176078843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t>Unit sales (average)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925019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F16D48-E0EA-4855-8AD6-928DDE0E2345}" type="doc">
      <dgm:prSet loTypeId="urn:microsoft.com/office/officeart/2005/8/layout/chevron1" loCatId="process" qsTypeId="urn:microsoft.com/office/officeart/2005/8/quickstyle/simple1" qsCatId="simple" csTypeId="urn:microsoft.com/office/officeart/2005/8/colors/colorful3" csCatId="colorful" phldr="1"/>
      <dgm:spPr/>
    </dgm:pt>
    <dgm:pt modelId="{A19F26B0-F087-4137-A5C5-A1FC799BEAA5}">
      <dgm:prSet phldrT="[Text]" custT="1"/>
      <dgm:spPr>
        <a:solidFill>
          <a:schemeClr val="tx1">
            <a:lumMod val="75000"/>
            <a:lumOff val="25000"/>
          </a:schemeClr>
        </a:solidFill>
        <a:ln>
          <a:noFill/>
        </a:ln>
      </dgm:spPr>
      <dgm:t>
        <a:bodyPr/>
        <a:lstStyle/>
        <a:p>
          <a:r>
            <a:rPr lang="en-US" sz="2000"/>
            <a:t>                   Phase 1</a:t>
          </a:r>
        </a:p>
      </dgm:t>
    </dgm:pt>
    <dgm:pt modelId="{67DE7E4E-8CA3-4F45-B861-35D13DC0EB39}" type="parTrans" cxnId="{B5998859-1C30-4C9E-AB2D-6D75AF5B26AD}">
      <dgm:prSet/>
      <dgm:spPr/>
      <dgm:t>
        <a:bodyPr/>
        <a:lstStyle/>
        <a:p>
          <a:endParaRPr lang="en-US"/>
        </a:p>
      </dgm:t>
    </dgm:pt>
    <dgm:pt modelId="{1456B976-9CF7-40CD-8672-7E25D4EC4E5B}" type="sibTrans" cxnId="{B5998859-1C30-4C9E-AB2D-6D75AF5B26AD}">
      <dgm:prSet/>
      <dgm:spPr/>
      <dgm:t>
        <a:bodyPr/>
        <a:lstStyle/>
        <a:p>
          <a:endParaRPr lang="en-US"/>
        </a:p>
      </dgm:t>
    </dgm:pt>
    <dgm:pt modelId="{94FBFBA1-F2AE-4B22-854A-F85C46BA8B32}">
      <dgm:prSet phldrT="[Text]" custT="1"/>
      <dgm:spPr>
        <a:ln>
          <a:noFill/>
        </a:ln>
      </dgm:spPr>
      <dgm:t>
        <a:bodyPr/>
        <a:lstStyle/>
        <a:p>
          <a:r>
            <a:rPr lang="en-US" sz="2000"/>
            <a:t>                          Phase 2</a:t>
          </a:r>
        </a:p>
      </dgm:t>
    </dgm:pt>
    <dgm:pt modelId="{28AAAA2F-4138-4DDA-BAEC-253A9F74E0C2}" type="parTrans" cxnId="{414BC611-6729-4E03-8FBA-370B0132B078}">
      <dgm:prSet/>
      <dgm:spPr/>
      <dgm:t>
        <a:bodyPr/>
        <a:lstStyle/>
        <a:p>
          <a:endParaRPr lang="en-US"/>
        </a:p>
      </dgm:t>
    </dgm:pt>
    <dgm:pt modelId="{6B0F4469-C2C7-42A3-911A-9C8CA69298B5}" type="sibTrans" cxnId="{414BC611-6729-4E03-8FBA-370B0132B078}">
      <dgm:prSet/>
      <dgm:spPr/>
      <dgm:t>
        <a:bodyPr/>
        <a:lstStyle/>
        <a:p>
          <a:endParaRPr lang="en-US"/>
        </a:p>
      </dgm:t>
    </dgm:pt>
    <dgm:pt modelId="{B89A65DD-0028-4B29-B7CA-7FF6E94CB7A1}">
      <dgm:prSet phldrT="[Text]" custT="1"/>
      <dgm:spPr>
        <a:ln>
          <a:noFill/>
        </a:ln>
      </dgm:spPr>
      <dgm:t>
        <a:bodyPr/>
        <a:lstStyle/>
        <a:p>
          <a:r>
            <a:rPr lang="en-US" sz="1200"/>
            <a:t>                                             </a:t>
          </a:r>
          <a:r>
            <a:rPr lang="en-US" sz="2000"/>
            <a:t>Phase 3</a:t>
          </a:r>
          <a:endParaRPr lang="en-US" sz="1200"/>
        </a:p>
      </dgm:t>
    </dgm:pt>
    <dgm:pt modelId="{0FDA10B2-6A34-467F-92D2-BF7454EFEE92}" type="parTrans" cxnId="{1D192D4C-9308-46F7-82CA-8DBB4EE4828F}">
      <dgm:prSet/>
      <dgm:spPr/>
      <dgm:t>
        <a:bodyPr/>
        <a:lstStyle/>
        <a:p>
          <a:endParaRPr lang="en-US"/>
        </a:p>
      </dgm:t>
    </dgm:pt>
    <dgm:pt modelId="{8A37E1D5-0832-4D81-8042-C595D7A5B61B}" type="sibTrans" cxnId="{1D192D4C-9308-46F7-82CA-8DBB4EE4828F}">
      <dgm:prSet/>
      <dgm:spPr/>
      <dgm:t>
        <a:bodyPr/>
        <a:lstStyle/>
        <a:p>
          <a:endParaRPr lang="en-US"/>
        </a:p>
      </dgm:t>
    </dgm:pt>
    <dgm:pt modelId="{0679E171-FE1A-4118-90DA-006BE5802112}" type="pres">
      <dgm:prSet presAssocID="{CEF16D48-E0EA-4855-8AD6-928DDE0E2345}" presName="Name0" presStyleCnt="0">
        <dgm:presLayoutVars>
          <dgm:dir/>
          <dgm:animLvl val="lvl"/>
          <dgm:resizeHandles val="exact"/>
        </dgm:presLayoutVars>
      </dgm:prSet>
      <dgm:spPr/>
    </dgm:pt>
    <dgm:pt modelId="{102E2013-F1C3-4ED0-B1A7-3B75AADC8491}" type="pres">
      <dgm:prSet presAssocID="{A19F26B0-F087-4137-A5C5-A1FC799BEAA5}" presName="parTxOnly" presStyleLbl="node1" presStyleIdx="0" presStyleCnt="3">
        <dgm:presLayoutVars>
          <dgm:chMax val="0"/>
          <dgm:chPref val="0"/>
          <dgm:bulletEnabled val="1"/>
        </dgm:presLayoutVars>
      </dgm:prSet>
      <dgm:spPr/>
    </dgm:pt>
    <dgm:pt modelId="{B1937908-D8E0-4422-9A5E-D239D30A10A9}" type="pres">
      <dgm:prSet presAssocID="{1456B976-9CF7-40CD-8672-7E25D4EC4E5B}" presName="parTxOnlySpace" presStyleCnt="0"/>
      <dgm:spPr/>
    </dgm:pt>
    <dgm:pt modelId="{B06D45CF-6F35-4ADD-99FD-8862115F876C}" type="pres">
      <dgm:prSet presAssocID="{94FBFBA1-F2AE-4B22-854A-F85C46BA8B32}" presName="parTxOnly" presStyleLbl="node1" presStyleIdx="1" presStyleCnt="3">
        <dgm:presLayoutVars>
          <dgm:chMax val="0"/>
          <dgm:chPref val="0"/>
          <dgm:bulletEnabled val="1"/>
        </dgm:presLayoutVars>
      </dgm:prSet>
      <dgm:spPr/>
    </dgm:pt>
    <dgm:pt modelId="{9405E935-DE60-408B-AED1-0FBAF8D75384}" type="pres">
      <dgm:prSet presAssocID="{6B0F4469-C2C7-42A3-911A-9C8CA69298B5}" presName="parTxOnlySpace" presStyleCnt="0"/>
      <dgm:spPr/>
    </dgm:pt>
    <dgm:pt modelId="{3D0DC791-D2BD-4839-8AFF-55A013F35A1A}" type="pres">
      <dgm:prSet presAssocID="{B89A65DD-0028-4B29-B7CA-7FF6E94CB7A1}" presName="parTxOnly" presStyleLbl="node1" presStyleIdx="2" presStyleCnt="3">
        <dgm:presLayoutVars>
          <dgm:chMax val="0"/>
          <dgm:chPref val="0"/>
          <dgm:bulletEnabled val="1"/>
        </dgm:presLayoutVars>
      </dgm:prSet>
      <dgm:spPr/>
    </dgm:pt>
  </dgm:ptLst>
  <dgm:cxnLst>
    <dgm:cxn modelId="{414BC611-6729-4E03-8FBA-370B0132B078}" srcId="{CEF16D48-E0EA-4855-8AD6-928DDE0E2345}" destId="{94FBFBA1-F2AE-4B22-854A-F85C46BA8B32}" srcOrd="1" destOrd="0" parTransId="{28AAAA2F-4138-4DDA-BAEC-253A9F74E0C2}" sibTransId="{6B0F4469-C2C7-42A3-911A-9C8CA69298B5}"/>
    <dgm:cxn modelId="{1D192D4C-9308-46F7-82CA-8DBB4EE4828F}" srcId="{CEF16D48-E0EA-4855-8AD6-928DDE0E2345}" destId="{B89A65DD-0028-4B29-B7CA-7FF6E94CB7A1}" srcOrd="2" destOrd="0" parTransId="{0FDA10B2-6A34-467F-92D2-BF7454EFEE92}" sibTransId="{8A37E1D5-0832-4D81-8042-C595D7A5B61B}"/>
    <dgm:cxn modelId="{1E7D5A55-EFA7-4047-A03B-139C382A3F55}" type="presOf" srcId="{B89A65DD-0028-4B29-B7CA-7FF6E94CB7A1}" destId="{3D0DC791-D2BD-4839-8AFF-55A013F35A1A}" srcOrd="0" destOrd="0" presId="urn:microsoft.com/office/officeart/2005/8/layout/chevron1"/>
    <dgm:cxn modelId="{B5998859-1C30-4C9E-AB2D-6D75AF5B26AD}" srcId="{CEF16D48-E0EA-4855-8AD6-928DDE0E2345}" destId="{A19F26B0-F087-4137-A5C5-A1FC799BEAA5}" srcOrd="0" destOrd="0" parTransId="{67DE7E4E-8CA3-4F45-B861-35D13DC0EB39}" sibTransId="{1456B976-9CF7-40CD-8672-7E25D4EC4E5B}"/>
    <dgm:cxn modelId="{8639DBD0-C35F-4172-A3C0-33FD4A31836B}" type="presOf" srcId="{CEF16D48-E0EA-4855-8AD6-928DDE0E2345}" destId="{0679E171-FE1A-4118-90DA-006BE5802112}" srcOrd="0" destOrd="0" presId="urn:microsoft.com/office/officeart/2005/8/layout/chevron1"/>
    <dgm:cxn modelId="{31D930D7-E470-424B-B538-25804EEF9A50}" type="presOf" srcId="{94FBFBA1-F2AE-4B22-854A-F85C46BA8B32}" destId="{B06D45CF-6F35-4ADD-99FD-8862115F876C}" srcOrd="0" destOrd="0" presId="urn:microsoft.com/office/officeart/2005/8/layout/chevron1"/>
    <dgm:cxn modelId="{35FCE7FB-D246-4EC7-9A05-75CB99F2130C}" type="presOf" srcId="{A19F26B0-F087-4137-A5C5-A1FC799BEAA5}" destId="{102E2013-F1C3-4ED0-B1A7-3B75AADC8491}" srcOrd="0" destOrd="0" presId="urn:microsoft.com/office/officeart/2005/8/layout/chevron1"/>
    <dgm:cxn modelId="{EC5BACC7-42E3-4ECF-B018-88C5713D1075}" type="presParOf" srcId="{0679E171-FE1A-4118-90DA-006BE5802112}" destId="{102E2013-F1C3-4ED0-B1A7-3B75AADC8491}" srcOrd="0" destOrd="0" presId="urn:microsoft.com/office/officeart/2005/8/layout/chevron1"/>
    <dgm:cxn modelId="{B08BF754-9D28-4DA3-94EE-D24010716708}" type="presParOf" srcId="{0679E171-FE1A-4118-90DA-006BE5802112}" destId="{B1937908-D8E0-4422-9A5E-D239D30A10A9}" srcOrd="1" destOrd="0" presId="urn:microsoft.com/office/officeart/2005/8/layout/chevron1"/>
    <dgm:cxn modelId="{26F7F215-9051-4F37-85DB-108833A775F4}" type="presParOf" srcId="{0679E171-FE1A-4118-90DA-006BE5802112}" destId="{B06D45CF-6F35-4ADD-99FD-8862115F876C}" srcOrd="2" destOrd="0" presId="urn:microsoft.com/office/officeart/2005/8/layout/chevron1"/>
    <dgm:cxn modelId="{805411C7-A457-46F5-88A2-1B189EB61957}" type="presParOf" srcId="{0679E171-FE1A-4118-90DA-006BE5802112}" destId="{9405E935-DE60-408B-AED1-0FBAF8D75384}" srcOrd="3" destOrd="0" presId="urn:microsoft.com/office/officeart/2005/8/layout/chevron1"/>
    <dgm:cxn modelId="{6E8D18D7-16DC-4808-BFF4-BF53D1883D75}" type="presParOf" srcId="{0679E171-FE1A-4118-90DA-006BE5802112}" destId="{3D0DC791-D2BD-4839-8AFF-55A013F35A1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E2013-F1C3-4ED0-B1A7-3B75AADC8491}">
      <dsp:nvSpPr>
        <dsp:cNvPr id="0" name=""/>
        <dsp:cNvSpPr/>
      </dsp:nvSpPr>
      <dsp:spPr>
        <a:xfrm>
          <a:off x="3326" y="1936261"/>
          <a:ext cx="4052189" cy="1620875"/>
        </a:xfrm>
        <a:prstGeom prst="chevron">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                   Phase 1</a:t>
          </a:r>
        </a:p>
      </dsp:txBody>
      <dsp:txXfrm>
        <a:off x="813764" y="1936261"/>
        <a:ext cx="2431314" cy="1620875"/>
      </dsp:txXfrm>
    </dsp:sp>
    <dsp:sp modelId="{B06D45CF-6F35-4ADD-99FD-8862115F876C}">
      <dsp:nvSpPr>
        <dsp:cNvPr id="0" name=""/>
        <dsp:cNvSpPr/>
      </dsp:nvSpPr>
      <dsp:spPr>
        <a:xfrm>
          <a:off x="3650296" y="1936261"/>
          <a:ext cx="4052189" cy="1620875"/>
        </a:xfrm>
        <a:prstGeom prst="chevron">
          <a:avLst/>
        </a:prstGeom>
        <a:solidFill>
          <a:schemeClr val="accent3">
            <a:hueOff val="1355300"/>
            <a:satOff val="50000"/>
            <a:lumOff val="-735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                          Phase 2</a:t>
          </a:r>
        </a:p>
      </dsp:txBody>
      <dsp:txXfrm>
        <a:off x="4460734" y="1936261"/>
        <a:ext cx="2431314" cy="1620875"/>
      </dsp:txXfrm>
    </dsp:sp>
    <dsp:sp modelId="{3D0DC791-D2BD-4839-8AFF-55A013F35A1A}">
      <dsp:nvSpPr>
        <dsp:cNvPr id="0" name=""/>
        <dsp:cNvSpPr/>
      </dsp:nvSpPr>
      <dsp:spPr>
        <a:xfrm>
          <a:off x="7297267" y="1936261"/>
          <a:ext cx="4052189" cy="1620875"/>
        </a:xfrm>
        <a:prstGeom prst="chevron">
          <a:avLst/>
        </a:prstGeom>
        <a:solidFill>
          <a:schemeClr val="accent3">
            <a:hueOff val="2710599"/>
            <a:satOff val="100000"/>
            <a:lumOff val="-1470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                                             </a:t>
          </a:r>
          <a:r>
            <a:rPr lang="en-US" sz="2000" kern="1200"/>
            <a:t>Phase 3</a:t>
          </a:r>
          <a:endParaRPr lang="en-US" sz="1200" kern="1200"/>
        </a:p>
      </dsp:txBody>
      <dsp:txXfrm>
        <a:off x="8107705" y="1936261"/>
        <a:ext cx="2431314" cy="16208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0.60206</cdr:x>
      <cdr:y>0.15725</cdr:y>
    </cdr:from>
    <cdr:to>
      <cdr:x>0.91878</cdr:x>
      <cdr:y>0.77384</cdr:y>
    </cdr:to>
    <cdr:sp macro="" textlink="">
      <cdr:nvSpPr>
        <cdr:cNvPr id="2" name="Rectangle 1">
          <a:extLst xmlns:a="http://schemas.openxmlformats.org/drawingml/2006/main">
            <a:ext uri="{FF2B5EF4-FFF2-40B4-BE49-F238E27FC236}">
              <a16:creationId xmlns:a16="http://schemas.microsoft.com/office/drawing/2014/main" id="{E1F92BCB-9188-4FBC-833F-FB485CE5A46B}"/>
            </a:ext>
          </a:extLst>
        </cdr:cNvPr>
        <cdr:cNvSpPr/>
      </cdr:nvSpPr>
      <cdr:spPr>
        <a:xfrm xmlns:a="http://schemas.openxmlformats.org/drawingml/2006/main">
          <a:off x="2411275" y="537757"/>
          <a:ext cx="1268486" cy="2108669"/>
        </a:xfrm>
        <a:prstGeom xmlns:a="http://schemas.openxmlformats.org/drawingml/2006/main" prst="rect">
          <a:avLst/>
        </a:prstGeom>
        <a:noFill xmlns:a="http://schemas.openxmlformats.org/drawingml/2006/main"/>
        <a:ln xmlns:a="http://schemas.openxmlformats.org/drawingml/2006/main" w="12700">
          <a:solidFill>
            <a:schemeClr val="bg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0.21</cdr:x>
      <cdr:y>0.58134</cdr:y>
    </cdr:from>
    <cdr:to>
      <cdr:x>0.54582</cdr:x>
      <cdr:y>0.87146</cdr:y>
    </cdr:to>
    <cdr:sp macro="" textlink="">
      <cdr:nvSpPr>
        <cdr:cNvPr id="3" name="Rectangle 2">
          <a:extLst xmlns:a="http://schemas.openxmlformats.org/drawingml/2006/main">
            <a:ext uri="{FF2B5EF4-FFF2-40B4-BE49-F238E27FC236}">
              <a16:creationId xmlns:a16="http://schemas.microsoft.com/office/drawing/2014/main" id="{1F803F77-601F-4FA8-A887-D8D033272415}"/>
            </a:ext>
          </a:extLst>
        </cdr:cNvPr>
        <cdr:cNvSpPr/>
      </cdr:nvSpPr>
      <cdr:spPr>
        <a:xfrm xmlns:a="http://schemas.openxmlformats.org/drawingml/2006/main">
          <a:off x="852064" y="1437441"/>
          <a:ext cx="1362594" cy="717363"/>
        </a:xfrm>
        <a:prstGeom xmlns:a="http://schemas.openxmlformats.org/drawingml/2006/main" prst="rect">
          <a:avLst/>
        </a:prstGeom>
        <a:noFill xmlns:a="http://schemas.openxmlformats.org/drawingml/2006/main"/>
        <a:ln xmlns:a="http://schemas.openxmlformats.org/drawingml/2006/main" w="12700">
          <a:solidFill>
            <a:schemeClr val="tx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0.60797</cdr:x>
      <cdr:y>0.22679</cdr:y>
    </cdr:from>
    <cdr:to>
      <cdr:x>0.92469</cdr:x>
      <cdr:y>0.84354</cdr:y>
    </cdr:to>
    <cdr:sp macro="" textlink="">
      <cdr:nvSpPr>
        <cdr:cNvPr id="2" name="Rectangle 1">
          <a:extLst xmlns:a="http://schemas.openxmlformats.org/drawingml/2006/main">
            <a:ext uri="{FF2B5EF4-FFF2-40B4-BE49-F238E27FC236}">
              <a16:creationId xmlns:a16="http://schemas.microsoft.com/office/drawing/2014/main" id="{E1F92BCB-9188-4FBC-833F-FB485CE5A46B}"/>
            </a:ext>
          </a:extLst>
        </cdr:cNvPr>
        <cdr:cNvSpPr/>
      </cdr:nvSpPr>
      <cdr:spPr>
        <a:xfrm xmlns:a="http://schemas.openxmlformats.org/drawingml/2006/main">
          <a:off x="3289128" y="747691"/>
          <a:ext cx="1713439" cy="2033342"/>
        </a:xfrm>
        <a:prstGeom xmlns:a="http://schemas.openxmlformats.org/drawingml/2006/main" prst="rect">
          <a:avLst/>
        </a:prstGeom>
        <a:noFill xmlns:a="http://schemas.openxmlformats.org/drawingml/2006/main"/>
        <a:ln xmlns:a="http://schemas.openxmlformats.org/drawingml/2006/main" w="12700">
          <a:solidFill>
            <a:schemeClr val="bg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0.21</cdr:x>
      <cdr:y>0.58134</cdr:y>
    </cdr:from>
    <cdr:to>
      <cdr:x>0.54582</cdr:x>
      <cdr:y>0.87146</cdr:y>
    </cdr:to>
    <cdr:sp macro="" textlink="">
      <cdr:nvSpPr>
        <cdr:cNvPr id="3" name="Rectangle 2">
          <a:extLst xmlns:a="http://schemas.openxmlformats.org/drawingml/2006/main">
            <a:ext uri="{FF2B5EF4-FFF2-40B4-BE49-F238E27FC236}">
              <a16:creationId xmlns:a16="http://schemas.microsoft.com/office/drawing/2014/main" id="{1F803F77-601F-4FA8-A887-D8D033272415}"/>
            </a:ext>
          </a:extLst>
        </cdr:cNvPr>
        <cdr:cNvSpPr/>
      </cdr:nvSpPr>
      <cdr:spPr>
        <a:xfrm xmlns:a="http://schemas.openxmlformats.org/drawingml/2006/main">
          <a:off x="852064" y="1437441"/>
          <a:ext cx="1362594" cy="717363"/>
        </a:xfrm>
        <a:prstGeom xmlns:a="http://schemas.openxmlformats.org/drawingml/2006/main" prst="rect">
          <a:avLst/>
        </a:prstGeom>
        <a:noFill xmlns:a="http://schemas.openxmlformats.org/drawingml/2006/main"/>
        <a:ln xmlns:a="http://schemas.openxmlformats.org/drawingml/2006/main" w="12700">
          <a:solidFill>
            <a:schemeClr val="tx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0.18762</cdr:x>
      <cdr:y>0.56854</cdr:y>
    </cdr:from>
    <cdr:to>
      <cdr:x>0.5065</cdr:x>
      <cdr:y>0.84351</cdr:y>
    </cdr:to>
    <cdr:sp macro="" textlink="">
      <cdr:nvSpPr>
        <cdr:cNvPr id="4" name="Rectangle 3">
          <a:extLst xmlns:a="http://schemas.openxmlformats.org/drawingml/2006/main">
            <a:ext uri="{FF2B5EF4-FFF2-40B4-BE49-F238E27FC236}">
              <a16:creationId xmlns:a16="http://schemas.microsoft.com/office/drawing/2014/main" id="{0A5AE298-54EF-426C-908B-613F2FD5E3F6}"/>
            </a:ext>
          </a:extLst>
        </cdr:cNvPr>
        <cdr:cNvSpPr/>
      </cdr:nvSpPr>
      <cdr:spPr>
        <a:xfrm xmlns:a="http://schemas.openxmlformats.org/drawingml/2006/main">
          <a:off x="1015029" y="1874372"/>
          <a:ext cx="1725106" cy="906546"/>
        </a:xfrm>
        <a:prstGeom xmlns:a="http://schemas.openxmlformats.org/drawingml/2006/main" prst="rect">
          <a:avLst/>
        </a:prstGeom>
        <a:noFill xmlns:a="http://schemas.openxmlformats.org/drawingml/2006/main"/>
        <a:ln xmlns:a="http://schemas.openxmlformats.org/drawingml/2006/main" w="12700">
          <a:solidFill>
            <a:schemeClr val="bg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0.60797</cdr:x>
      <cdr:y>0.27342</cdr:y>
    </cdr:from>
    <cdr:to>
      <cdr:x>0.95195</cdr:x>
      <cdr:y>0.84354</cdr:y>
    </cdr:to>
    <cdr:sp macro="" textlink="">
      <cdr:nvSpPr>
        <cdr:cNvPr id="2" name="Rectangle 1">
          <a:extLst xmlns:a="http://schemas.openxmlformats.org/drawingml/2006/main">
            <a:ext uri="{FF2B5EF4-FFF2-40B4-BE49-F238E27FC236}">
              <a16:creationId xmlns:a16="http://schemas.microsoft.com/office/drawing/2014/main" id="{E1F92BCB-9188-4FBC-833F-FB485CE5A46B}"/>
            </a:ext>
          </a:extLst>
        </cdr:cNvPr>
        <cdr:cNvSpPr/>
      </cdr:nvSpPr>
      <cdr:spPr>
        <a:xfrm xmlns:a="http://schemas.openxmlformats.org/drawingml/2006/main">
          <a:off x="3289128" y="901435"/>
          <a:ext cx="1860887" cy="1879598"/>
        </a:xfrm>
        <a:prstGeom xmlns:a="http://schemas.openxmlformats.org/drawingml/2006/main" prst="rect">
          <a:avLst/>
        </a:prstGeom>
        <a:noFill xmlns:a="http://schemas.openxmlformats.org/drawingml/2006/main"/>
        <a:ln xmlns:a="http://schemas.openxmlformats.org/drawingml/2006/main" w="12700">
          <a:solidFill>
            <a:schemeClr val="bg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0.21</cdr:x>
      <cdr:y>0.58134</cdr:y>
    </cdr:from>
    <cdr:to>
      <cdr:x>0.54582</cdr:x>
      <cdr:y>0.87146</cdr:y>
    </cdr:to>
    <cdr:sp macro="" textlink="">
      <cdr:nvSpPr>
        <cdr:cNvPr id="3" name="Rectangle 2">
          <a:extLst xmlns:a="http://schemas.openxmlformats.org/drawingml/2006/main">
            <a:ext uri="{FF2B5EF4-FFF2-40B4-BE49-F238E27FC236}">
              <a16:creationId xmlns:a16="http://schemas.microsoft.com/office/drawing/2014/main" id="{1F803F77-601F-4FA8-A887-D8D033272415}"/>
            </a:ext>
          </a:extLst>
        </cdr:cNvPr>
        <cdr:cNvSpPr/>
      </cdr:nvSpPr>
      <cdr:spPr>
        <a:xfrm xmlns:a="http://schemas.openxmlformats.org/drawingml/2006/main">
          <a:off x="852064" y="1437441"/>
          <a:ext cx="1362594" cy="717363"/>
        </a:xfrm>
        <a:prstGeom xmlns:a="http://schemas.openxmlformats.org/drawingml/2006/main" prst="rect">
          <a:avLst/>
        </a:prstGeom>
        <a:noFill xmlns:a="http://schemas.openxmlformats.org/drawingml/2006/main"/>
        <a:ln xmlns:a="http://schemas.openxmlformats.org/drawingml/2006/main" w="12700">
          <a:solidFill>
            <a:schemeClr val="tx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0.17961</cdr:x>
      <cdr:y>0.6444</cdr:y>
    </cdr:from>
    <cdr:to>
      <cdr:x>0.52359</cdr:x>
      <cdr:y>0.84351</cdr:y>
    </cdr:to>
    <cdr:sp macro="" textlink="">
      <cdr:nvSpPr>
        <cdr:cNvPr id="4" name="Rectangle 3">
          <a:extLst xmlns:a="http://schemas.openxmlformats.org/drawingml/2006/main">
            <a:ext uri="{FF2B5EF4-FFF2-40B4-BE49-F238E27FC236}">
              <a16:creationId xmlns:a16="http://schemas.microsoft.com/office/drawing/2014/main" id="{0A5AE298-54EF-426C-908B-613F2FD5E3F6}"/>
            </a:ext>
          </a:extLst>
        </cdr:cNvPr>
        <cdr:cNvSpPr/>
      </cdr:nvSpPr>
      <cdr:spPr>
        <a:xfrm xmlns:a="http://schemas.openxmlformats.org/drawingml/2006/main">
          <a:off x="971706" y="2124495"/>
          <a:ext cx="1860887" cy="656423"/>
        </a:xfrm>
        <a:prstGeom xmlns:a="http://schemas.openxmlformats.org/drawingml/2006/main" prst="rect">
          <a:avLst/>
        </a:prstGeom>
        <a:noFill xmlns:a="http://schemas.openxmlformats.org/drawingml/2006/main"/>
        <a:ln xmlns:a="http://schemas.openxmlformats.org/drawingml/2006/main" w="12700">
          <a:solidFill>
            <a:schemeClr val="bg1"/>
          </a:solidFill>
          <a:prstDash val="dash"/>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FD8B8-3BB3-C54A-B2CA-F1C42E4E5299}"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67EE6-DE7F-E944-A788-01650A508A7B}" type="slidenum">
              <a:rPr lang="en-US" smtClean="0"/>
              <a:t>‹#›</a:t>
            </a:fld>
            <a:endParaRPr lang="en-US"/>
          </a:p>
        </p:txBody>
      </p:sp>
    </p:spTree>
    <p:extLst>
      <p:ext uri="{BB962C8B-B14F-4D97-AF65-F5344CB8AC3E}">
        <p14:creationId xmlns:p14="http://schemas.microsoft.com/office/powerpoint/2010/main" val="207206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067EE6-DE7F-E944-A788-01650A508A7B}" type="slidenum">
              <a:rPr lang="en-US" smtClean="0"/>
              <a:t>6</a:t>
            </a:fld>
            <a:endParaRPr lang="en-US"/>
          </a:p>
        </p:txBody>
      </p:sp>
    </p:spTree>
    <p:extLst>
      <p:ext uri="{BB962C8B-B14F-4D97-AF65-F5344CB8AC3E}">
        <p14:creationId xmlns:p14="http://schemas.microsoft.com/office/powerpoint/2010/main" val="522547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84FC18-5160-4670-8CCA-F534DE9C83CA}" type="slidenum">
              <a:rPr lang="en-GB" smtClean="0"/>
              <a:t>41</a:t>
            </a:fld>
            <a:endParaRPr lang="en-GB"/>
          </a:p>
        </p:txBody>
      </p:sp>
    </p:spTree>
    <p:extLst>
      <p:ext uri="{BB962C8B-B14F-4D97-AF65-F5344CB8AC3E}">
        <p14:creationId xmlns:p14="http://schemas.microsoft.com/office/powerpoint/2010/main" val="3976721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84FC18-5160-4670-8CCA-F534DE9C83CA}" type="slidenum">
              <a:rPr lang="en-GB" smtClean="0"/>
              <a:t>42</a:t>
            </a:fld>
            <a:endParaRPr lang="en-GB"/>
          </a:p>
        </p:txBody>
      </p:sp>
    </p:spTree>
    <p:extLst>
      <p:ext uri="{BB962C8B-B14F-4D97-AF65-F5344CB8AC3E}">
        <p14:creationId xmlns:p14="http://schemas.microsoft.com/office/powerpoint/2010/main" val="118721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45</a:t>
            </a:fld>
            <a:endParaRPr lang="en-US"/>
          </a:p>
        </p:txBody>
      </p:sp>
    </p:spTree>
    <p:extLst>
      <p:ext uri="{BB962C8B-B14F-4D97-AF65-F5344CB8AC3E}">
        <p14:creationId xmlns:p14="http://schemas.microsoft.com/office/powerpoint/2010/main" val="74900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46</a:t>
            </a:fld>
            <a:endParaRPr lang="en-US"/>
          </a:p>
        </p:txBody>
      </p:sp>
    </p:spTree>
    <p:extLst>
      <p:ext uri="{BB962C8B-B14F-4D97-AF65-F5344CB8AC3E}">
        <p14:creationId xmlns:p14="http://schemas.microsoft.com/office/powerpoint/2010/main" val="2958288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47</a:t>
            </a:fld>
            <a:endParaRPr lang="en-US"/>
          </a:p>
        </p:txBody>
      </p:sp>
    </p:spTree>
    <p:extLst>
      <p:ext uri="{BB962C8B-B14F-4D97-AF65-F5344CB8AC3E}">
        <p14:creationId xmlns:p14="http://schemas.microsoft.com/office/powerpoint/2010/main" val="179505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3067EE6-DE7F-E944-A788-01650A508A7B}" type="slidenum">
              <a:rPr lang="en-US" smtClean="0"/>
              <a:t>7</a:t>
            </a:fld>
            <a:endParaRPr lang="en-US"/>
          </a:p>
        </p:txBody>
      </p:sp>
    </p:spTree>
    <p:extLst>
      <p:ext uri="{BB962C8B-B14F-4D97-AF65-F5344CB8AC3E}">
        <p14:creationId xmlns:p14="http://schemas.microsoft.com/office/powerpoint/2010/main" val="36506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84FC18-5160-4670-8CCA-F534DE9C83CA}" type="slidenum">
              <a:rPr lang="en-GB" smtClean="0"/>
              <a:t>14</a:t>
            </a:fld>
            <a:endParaRPr lang="en-GB"/>
          </a:p>
        </p:txBody>
      </p:sp>
    </p:spTree>
    <p:extLst>
      <p:ext uri="{BB962C8B-B14F-4D97-AF65-F5344CB8AC3E}">
        <p14:creationId xmlns:p14="http://schemas.microsoft.com/office/powerpoint/2010/main" val="328773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84FC18-5160-4670-8CCA-F534DE9C83CA}" type="slidenum">
              <a:rPr lang="en-GB" smtClean="0"/>
              <a:t>18</a:t>
            </a:fld>
            <a:endParaRPr lang="en-GB"/>
          </a:p>
        </p:txBody>
      </p:sp>
    </p:spTree>
    <p:extLst>
      <p:ext uri="{BB962C8B-B14F-4D97-AF65-F5344CB8AC3E}">
        <p14:creationId xmlns:p14="http://schemas.microsoft.com/office/powerpoint/2010/main" val="336823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84FC18-5160-4670-8CCA-F534DE9C83CA}" type="slidenum">
              <a:rPr lang="en-GB" smtClean="0"/>
              <a:t>22</a:t>
            </a:fld>
            <a:endParaRPr lang="en-GB"/>
          </a:p>
        </p:txBody>
      </p:sp>
    </p:spTree>
    <p:extLst>
      <p:ext uri="{BB962C8B-B14F-4D97-AF65-F5344CB8AC3E}">
        <p14:creationId xmlns:p14="http://schemas.microsoft.com/office/powerpoint/2010/main" val="340204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24</a:t>
            </a:fld>
            <a:endParaRPr lang="en-US"/>
          </a:p>
        </p:txBody>
      </p:sp>
    </p:spTree>
    <p:extLst>
      <p:ext uri="{BB962C8B-B14F-4D97-AF65-F5344CB8AC3E}">
        <p14:creationId xmlns:p14="http://schemas.microsoft.com/office/powerpoint/2010/main" val="566782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28</a:t>
            </a:fld>
            <a:endParaRPr lang="en-US"/>
          </a:p>
        </p:txBody>
      </p:sp>
    </p:spTree>
    <p:extLst>
      <p:ext uri="{BB962C8B-B14F-4D97-AF65-F5344CB8AC3E}">
        <p14:creationId xmlns:p14="http://schemas.microsoft.com/office/powerpoint/2010/main" val="3776779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31</a:t>
            </a:fld>
            <a:endParaRPr lang="en-US"/>
          </a:p>
        </p:txBody>
      </p:sp>
    </p:spTree>
    <p:extLst>
      <p:ext uri="{BB962C8B-B14F-4D97-AF65-F5344CB8AC3E}">
        <p14:creationId xmlns:p14="http://schemas.microsoft.com/office/powerpoint/2010/main" val="148054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67EE6-DE7F-E944-A788-01650A508A7B}" type="slidenum">
              <a:rPr lang="en-US" smtClean="0"/>
              <a:t>32</a:t>
            </a:fld>
            <a:endParaRPr lang="en-US"/>
          </a:p>
        </p:txBody>
      </p:sp>
    </p:spTree>
    <p:extLst>
      <p:ext uri="{BB962C8B-B14F-4D97-AF65-F5344CB8AC3E}">
        <p14:creationId xmlns:p14="http://schemas.microsoft.com/office/powerpoint/2010/main" val="93173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 - Title Slides - With Number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E15409F-5B6A-BA47-A5BD-BE9A128AE70D}"/>
              </a:ext>
            </a:extLst>
          </p:cNvPr>
          <p:cNvSpPr>
            <a:spLocks noGrp="1"/>
          </p:cNvSpPr>
          <p:nvPr>
            <p:ph type="body" sz="quarter" idx="10" hasCustomPrompt="1"/>
          </p:nvPr>
        </p:nvSpPr>
        <p:spPr>
          <a:xfrm>
            <a:off x="3666569" y="1909829"/>
            <a:ext cx="4858871" cy="1980859"/>
          </a:xfrm>
          <a:prstGeom prst="rect">
            <a:avLst/>
          </a:prstGeom>
        </p:spPr>
        <p:txBody>
          <a:bodyPr anchor="ctr"/>
          <a:lstStyle>
            <a:lvl1pPr marL="0" indent="0" algn="ctr">
              <a:buNone/>
              <a:defRPr sz="23898" b="1" i="0">
                <a:solidFill>
                  <a:schemeClr val="bg1"/>
                </a:solidFill>
                <a:latin typeface="Helvetica Neue LT Pro 75" panose="020B0604020202020204" pitchFamily="34" charset="77"/>
                <a:ea typeface="Helvetica Neue Condensed" panose="02000503000000020004" pitchFamily="2" charset="0"/>
                <a:cs typeface="Helvetica Neue Condensed" panose="02000503000000020004" pitchFamily="2" charset="0"/>
              </a:defRPr>
            </a:lvl1pPr>
          </a:lstStyle>
          <a:p>
            <a:pPr lvl="0"/>
            <a:r>
              <a:rPr lang="en-US"/>
              <a:t>1</a:t>
            </a:r>
          </a:p>
        </p:txBody>
      </p:sp>
      <p:sp>
        <p:nvSpPr>
          <p:cNvPr id="9" name="Text Placeholder 7">
            <a:extLst>
              <a:ext uri="{FF2B5EF4-FFF2-40B4-BE49-F238E27FC236}">
                <a16:creationId xmlns:a16="http://schemas.microsoft.com/office/drawing/2014/main" id="{4342046E-9EC6-6541-82E0-C191510840C9}"/>
              </a:ext>
            </a:extLst>
          </p:cNvPr>
          <p:cNvSpPr>
            <a:spLocks noGrp="1"/>
          </p:cNvSpPr>
          <p:nvPr>
            <p:ph type="body" sz="quarter" idx="11" hasCustomPrompt="1"/>
          </p:nvPr>
        </p:nvSpPr>
        <p:spPr>
          <a:xfrm>
            <a:off x="1667437" y="4042616"/>
            <a:ext cx="8857131" cy="1506538"/>
          </a:xfrm>
          <a:prstGeom prst="rect">
            <a:avLst/>
          </a:prstGeom>
        </p:spPr>
        <p:txBody>
          <a:bodyPr anchor="ctr"/>
          <a:lstStyle>
            <a:lvl1pPr marL="0" indent="0" algn="ctr">
              <a:buNone/>
              <a:defRPr sz="80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Introduction</a:t>
            </a:r>
          </a:p>
        </p:txBody>
      </p:sp>
    </p:spTree>
    <p:extLst>
      <p:ext uri="{BB962C8B-B14F-4D97-AF65-F5344CB8AC3E}">
        <p14:creationId xmlns:p14="http://schemas.microsoft.com/office/powerpoint/2010/main" val="244230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1 - Colour Slides - With Tex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5E348B00-85DE-FB45-993D-907152D11A9C}"/>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7054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A34997FE-D8BF-9D48-AA88-4F63AEA06E01}"/>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solidFill>
                  <a:schemeClr val="bg1"/>
                </a:solidFill>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37750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1 - Colour Slides - With Text">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3EE1DB38-CFB4-F74B-A689-E425E37E4550}"/>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2090195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0D029DBC-B0B5-0F41-BAD0-05A80AA98BF9}"/>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solidFill>
                  <a:schemeClr val="bg1"/>
                </a:solidFill>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1558387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1 - 2 Colour Blocks - with text">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52CDD5D9-CCF3-C24F-9D57-8721E2953E6B}"/>
              </a:ext>
            </a:extLst>
          </p:cNvPr>
          <p:cNvSpPr>
            <a:spLocks noGrp="1"/>
          </p:cNvSpPr>
          <p:nvPr>
            <p:ph type="body" sz="quarter" idx="10" hasCustomPrompt="1"/>
          </p:nvPr>
        </p:nvSpPr>
        <p:spPr>
          <a:xfrm>
            <a:off x="367554"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8" name="Text Placeholder 10">
            <a:extLst>
              <a:ext uri="{FF2B5EF4-FFF2-40B4-BE49-F238E27FC236}">
                <a16:creationId xmlns:a16="http://schemas.microsoft.com/office/drawing/2014/main" id="{554F834C-347F-B542-8467-F7061848BE48}"/>
              </a:ext>
            </a:extLst>
          </p:cNvPr>
          <p:cNvSpPr>
            <a:spLocks noGrp="1"/>
          </p:cNvSpPr>
          <p:nvPr>
            <p:ph type="body" sz="quarter" idx="11" hasCustomPrompt="1"/>
          </p:nvPr>
        </p:nvSpPr>
        <p:spPr>
          <a:xfrm>
            <a:off x="6490448"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10" name="Text Placeholder 9">
            <a:extLst>
              <a:ext uri="{FF2B5EF4-FFF2-40B4-BE49-F238E27FC236}">
                <a16:creationId xmlns:a16="http://schemas.microsoft.com/office/drawing/2014/main" id="{55A7C444-0809-6D40-B66A-CCE54F096CCA}"/>
              </a:ext>
            </a:extLst>
          </p:cNvPr>
          <p:cNvSpPr>
            <a:spLocks noGrp="1"/>
          </p:cNvSpPr>
          <p:nvPr>
            <p:ph type="body" sz="quarter" idx="12" hasCustomPrompt="1"/>
          </p:nvPr>
        </p:nvSpPr>
        <p:spPr>
          <a:xfrm>
            <a:off x="368300" y="528638"/>
            <a:ext cx="8497888" cy="1811337"/>
          </a:xfrm>
          <a:prstGeom prst="rect">
            <a:avLst/>
          </a:prstGeom>
        </p:spPr>
        <p:txBody>
          <a:bodyPr anchor="ctr"/>
          <a:lstStyle>
            <a:lvl1pPr marL="0" indent="0">
              <a:buNone/>
              <a:defRPr sz="3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main title goes here</a:t>
            </a:r>
          </a:p>
        </p:txBody>
      </p:sp>
    </p:spTree>
    <p:extLst>
      <p:ext uri="{BB962C8B-B14F-4D97-AF65-F5344CB8AC3E}">
        <p14:creationId xmlns:p14="http://schemas.microsoft.com/office/powerpoint/2010/main" val="2268701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2 - 2 Colour Blocks - with image">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12703D18-6BE0-2142-9999-6FB69249DE24}"/>
              </a:ext>
            </a:extLst>
          </p:cNvPr>
          <p:cNvSpPr>
            <a:spLocks noGrp="1"/>
          </p:cNvSpPr>
          <p:nvPr>
            <p:ph type="body" sz="quarter" idx="10" hasCustomPrompt="1"/>
          </p:nvPr>
        </p:nvSpPr>
        <p:spPr>
          <a:xfrm>
            <a:off x="367554"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4" name="Text Placeholder 9">
            <a:extLst>
              <a:ext uri="{FF2B5EF4-FFF2-40B4-BE49-F238E27FC236}">
                <a16:creationId xmlns:a16="http://schemas.microsoft.com/office/drawing/2014/main" id="{6C23455C-D0C4-0F48-8871-6413B891B868}"/>
              </a:ext>
            </a:extLst>
          </p:cNvPr>
          <p:cNvSpPr>
            <a:spLocks noGrp="1"/>
          </p:cNvSpPr>
          <p:nvPr>
            <p:ph type="body" sz="quarter" idx="12" hasCustomPrompt="1"/>
          </p:nvPr>
        </p:nvSpPr>
        <p:spPr>
          <a:xfrm>
            <a:off x="368300" y="528638"/>
            <a:ext cx="8497888" cy="1811337"/>
          </a:xfrm>
          <a:prstGeom prst="rect">
            <a:avLst/>
          </a:prstGeom>
        </p:spPr>
        <p:txBody>
          <a:bodyPr anchor="ctr"/>
          <a:lstStyle>
            <a:lvl1pPr marL="0" indent="0">
              <a:buNone/>
              <a:defRPr sz="3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main title goes here</a:t>
            </a:r>
          </a:p>
        </p:txBody>
      </p:sp>
      <p:sp>
        <p:nvSpPr>
          <p:cNvPr id="6" name="Picture Placeholder 5">
            <a:extLst>
              <a:ext uri="{FF2B5EF4-FFF2-40B4-BE49-F238E27FC236}">
                <a16:creationId xmlns:a16="http://schemas.microsoft.com/office/drawing/2014/main" id="{0047AF2B-281D-7F4E-AA78-8C21C38B28F3}"/>
              </a:ext>
            </a:extLst>
          </p:cNvPr>
          <p:cNvSpPr>
            <a:spLocks noGrp="1"/>
          </p:cNvSpPr>
          <p:nvPr>
            <p:ph type="pic" sz="quarter" idx="13"/>
          </p:nvPr>
        </p:nvSpPr>
        <p:spPr>
          <a:xfrm>
            <a:off x="6096000" y="2809702"/>
            <a:ext cx="6096000" cy="4048298"/>
          </a:xfrm>
          <a:prstGeom prst="rect">
            <a:avLst/>
          </a:prstGeom>
        </p:spPr>
        <p:txBody>
          <a:bodyPr/>
          <a:lstStyle/>
          <a:p>
            <a:endParaRPr lang="en-US"/>
          </a:p>
        </p:txBody>
      </p:sp>
    </p:spTree>
    <p:extLst>
      <p:ext uri="{BB962C8B-B14F-4D97-AF65-F5344CB8AC3E}">
        <p14:creationId xmlns:p14="http://schemas.microsoft.com/office/powerpoint/2010/main" val="2321519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1 - 2 Colour Blocks - with text and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CA800-2AC9-8A4F-A745-8BD401B2E1D4}"/>
              </a:ext>
            </a:extLst>
          </p:cNvPr>
          <p:cNvPicPr>
            <a:picLocks noChangeAspect="1"/>
          </p:cNvPicPr>
          <p:nvPr userDrawn="1"/>
        </p:nvPicPr>
        <p:blipFill>
          <a:blip r:embed="rId2"/>
          <a:stretch>
            <a:fillRect/>
          </a:stretch>
        </p:blipFill>
        <p:spPr>
          <a:xfrm>
            <a:off x="406400" y="0"/>
            <a:ext cx="1325820" cy="858982"/>
          </a:xfrm>
          <a:prstGeom prst="rect">
            <a:avLst/>
          </a:prstGeom>
        </p:spPr>
      </p:pic>
      <p:sp>
        <p:nvSpPr>
          <p:cNvPr id="4" name="Text Placeholder 10">
            <a:extLst>
              <a:ext uri="{FF2B5EF4-FFF2-40B4-BE49-F238E27FC236}">
                <a16:creationId xmlns:a16="http://schemas.microsoft.com/office/drawing/2014/main" id="{EF737FE1-B4B8-1245-B11A-8E7FA83A4E5D}"/>
              </a:ext>
            </a:extLst>
          </p:cNvPr>
          <p:cNvSpPr>
            <a:spLocks noGrp="1"/>
          </p:cNvSpPr>
          <p:nvPr>
            <p:ph type="body" sz="quarter" idx="10" hasCustomPrompt="1"/>
          </p:nvPr>
        </p:nvSpPr>
        <p:spPr>
          <a:xfrm>
            <a:off x="367554"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5" name="Text Placeholder 10">
            <a:extLst>
              <a:ext uri="{FF2B5EF4-FFF2-40B4-BE49-F238E27FC236}">
                <a16:creationId xmlns:a16="http://schemas.microsoft.com/office/drawing/2014/main" id="{0E0D809C-0626-6B4B-B72D-C3C861DC794D}"/>
              </a:ext>
            </a:extLst>
          </p:cNvPr>
          <p:cNvSpPr>
            <a:spLocks noGrp="1"/>
          </p:cNvSpPr>
          <p:nvPr>
            <p:ph type="body" sz="quarter" idx="11" hasCustomPrompt="1"/>
          </p:nvPr>
        </p:nvSpPr>
        <p:spPr>
          <a:xfrm>
            <a:off x="6490448"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6" name="Text Placeholder 9">
            <a:extLst>
              <a:ext uri="{FF2B5EF4-FFF2-40B4-BE49-F238E27FC236}">
                <a16:creationId xmlns:a16="http://schemas.microsoft.com/office/drawing/2014/main" id="{20F74BD6-0793-6741-8CD7-94643658BDAB}"/>
              </a:ext>
            </a:extLst>
          </p:cNvPr>
          <p:cNvSpPr>
            <a:spLocks noGrp="1"/>
          </p:cNvSpPr>
          <p:nvPr>
            <p:ph type="body" sz="quarter" idx="12" hasCustomPrompt="1"/>
          </p:nvPr>
        </p:nvSpPr>
        <p:spPr>
          <a:xfrm>
            <a:off x="368300" y="1159933"/>
            <a:ext cx="8497888" cy="1180042"/>
          </a:xfrm>
          <a:prstGeom prst="rect">
            <a:avLst/>
          </a:prstGeom>
        </p:spPr>
        <p:txBody>
          <a:bodyPr anchor="ctr"/>
          <a:lstStyle>
            <a:lvl1pPr marL="0" indent="0">
              <a:buNone/>
              <a:defRPr sz="3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main title goes here</a:t>
            </a:r>
          </a:p>
        </p:txBody>
      </p:sp>
    </p:spTree>
    <p:extLst>
      <p:ext uri="{BB962C8B-B14F-4D97-AF65-F5344CB8AC3E}">
        <p14:creationId xmlns:p14="http://schemas.microsoft.com/office/powerpoint/2010/main" val="100720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2 - 2 Colour Blocks - with image and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0124B-E7CF-5C4B-97FB-52753CECB8B2}"/>
              </a:ext>
            </a:extLst>
          </p:cNvPr>
          <p:cNvPicPr>
            <a:picLocks noChangeAspect="1"/>
          </p:cNvPicPr>
          <p:nvPr userDrawn="1"/>
        </p:nvPicPr>
        <p:blipFill>
          <a:blip r:embed="rId2"/>
          <a:stretch>
            <a:fillRect/>
          </a:stretch>
        </p:blipFill>
        <p:spPr>
          <a:xfrm>
            <a:off x="406400" y="0"/>
            <a:ext cx="1325820" cy="858982"/>
          </a:xfrm>
          <a:prstGeom prst="rect">
            <a:avLst/>
          </a:prstGeom>
        </p:spPr>
      </p:pic>
      <p:sp>
        <p:nvSpPr>
          <p:cNvPr id="4" name="Text Placeholder 10">
            <a:extLst>
              <a:ext uri="{FF2B5EF4-FFF2-40B4-BE49-F238E27FC236}">
                <a16:creationId xmlns:a16="http://schemas.microsoft.com/office/drawing/2014/main" id="{5317D315-5B13-A841-8962-38EA2482BDA2}"/>
              </a:ext>
            </a:extLst>
          </p:cNvPr>
          <p:cNvSpPr>
            <a:spLocks noGrp="1"/>
          </p:cNvSpPr>
          <p:nvPr>
            <p:ph type="body" sz="quarter" idx="10" hasCustomPrompt="1"/>
          </p:nvPr>
        </p:nvSpPr>
        <p:spPr>
          <a:xfrm>
            <a:off x="367554" y="3429000"/>
            <a:ext cx="5307106" cy="264468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5" name="Text Placeholder 9">
            <a:extLst>
              <a:ext uri="{FF2B5EF4-FFF2-40B4-BE49-F238E27FC236}">
                <a16:creationId xmlns:a16="http://schemas.microsoft.com/office/drawing/2014/main" id="{0D5130C4-19AB-4149-97FA-39AF19ADFDBA}"/>
              </a:ext>
            </a:extLst>
          </p:cNvPr>
          <p:cNvSpPr>
            <a:spLocks noGrp="1"/>
          </p:cNvSpPr>
          <p:nvPr>
            <p:ph type="body" sz="quarter" idx="12" hasCustomPrompt="1"/>
          </p:nvPr>
        </p:nvSpPr>
        <p:spPr>
          <a:xfrm>
            <a:off x="368300" y="1100667"/>
            <a:ext cx="8497888" cy="1239308"/>
          </a:xfrm>
          <a:prstGeom prst="rect">
            <a:avLst/>
          </a:prstGeom>
        </p:spPr>
        <p:txBody>
          <a:bodyPr anchor="ctr"/>
          <a:lstStyle>
            <a:lvl1pPr marL="0" indent="0">
              <a:buNone/>
              <a:defRPr sz="3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main title goes here</a:t>
            </a:r>
          </a:p>
        </p:txBody>
      </p:sp>
      <p:sp>
        <p:nvSpPr>
          <p:cNvPr id="6" name="Picture Placeholder 5">
            <a:extLst>
              <a:ext uri="{FF2B5EF4-FFF2-40B4-BE49-F238E27FC236}">
                <a16:creationId xmlns:a16="http://schemas.microsoft.com/office/drawing/2014/main" id="{46E3DA12-35EC-2D43-813D-0DD7EA0D461A}"/>
              </a:ext>
            </a:extLst>
          </p:cNvPr>
          <p:cNvSpPr>
            <a:spLocks noGrp="1"/>
          </p:cNvSpPr>
          <p:nvPr>
            <p:ph type="pic" sz="quarter" idx="13"/>
          </p:nvPr>
        </p:nvSpPr>
        <p:spPr>
          <a:xfrm>
            <a:off x="6096000" y="2809702"/>
            <a:ext cx="6096000" cy="4048298"/>
          </a:xfrm>
          <a:prstGeom prst="rect">
            <a:avLst/>
          </a:prstGeom>
        </p:spPr>
        <p:txBody>
          <a:bodyPr/>
          <a:lstStyle/>
          <a:p>
            <a:endParaRPr lang="en-US"/>
          </a:p>
        </p:txBody>
      </p:sp>
    </p:spTree>
    <p:extLst>
      <p:ext uri="{BB962C8B-B14F-4D97-AF65-F5344CB8AC3E}">
        <p14:creationId xmlns:p14="http://schemas.microsoft.com/office/powerpoint/2010/main" val="3130409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1 - 3 Colour Blocks - with text">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E618843E-43AC-C748-A805-C4F4A794D850}"/>
              </a:ext>
            </a:extLst>
          </p:cNvPr>
          <p:cNvSpPr>
            <a:spLocks noGrp="1"/>
          </p:cNvSpPr>
          <p:nvPr>
            <p:ph type="body" sz="quarter" idx="10" hasCustomPrompt="1"/>
          </p:nvPr>
        </p:nvSpPr>
        <p:spPr>
          <a:xfrm>
            <a:off x="367554" y="3119718"/>
            <a:ext cx="3263152" cy="338875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8" name="Text Placeholder 10">
            <a:extLst>
              <a:ext uri="{FF2B5EF4-FFF2-40B4-BE49-F238E27FC236}">
                <a16:creationId xmlns:a16="http://schemas.microsoft.com/office/drawing/2014/main" id="{C7DAAD1A-F3EA-9E4E-94A7-A2B0D8CEF6AE}"/>
              </a:ext>
            </a:extLst>
          </p:cNvPr>
          <p:cNvSpPr>
            <a:spLocks noGrp="1"/>
          </p:cNvSpPr>
          <p:nvPr>
            <p:ph type="body" sz="quarter" idx="11" hasCustomPrompt="1"/>
          </p:nvPr>
        </p:nvSpPr>
        <p:spPr>
          <a:xfrm>
            <a:off x="4446495" y="3119718"/>
            <a:ext cx="3263152" cy="338875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9" name="Text Placeholder 10">
            <a:extLst>
              <a:ext uri="{FF2B5EF4-FFF2-40B4-BE49-F238E27FC236}">
                <a16:creationId xmlns:a16="http://schemas.microsoft.com/office/drawing/2014/main" id="{11D2DA22-5A3C-2E4C-A100-42867FE89154}"/>
              </a:ext>
            </a:extLst>
          </p:cNvPr>
          <p:cNvSpPr>
            <a:spLocks noGrp="1"/>
          </p:cNvSpPr>
          <p:nvPr>
            <p:ph type="body" sz="quarter" idx="12" hasCustomPrompt="1"/>
          </p:nvPr>
        </p:nvSpPr>
        <p:spPr>
          <a:xfrm>
            <a:off x="8561295" y="3119718"/>
            <a:ext cx="3263152" cy="3388752"/>
          </a:xfrm>
          <a:prstGeom prst="rect">
            <a:avLst/>
          </a:prstGeom>
        </p:spPr>
        <p:txBody>
          <a:bodyPr anchor="ctr"/>
          <a:lstStyle>
            <a:lvl1pPr marL="0" indent="0" algn="ctr">
              <a:buNone/>
              <a:defRPr lang="en-GB" sz="1400" b="0" i="0" smtClean="0">
                <a:effectLst/>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a:t>
            </a:r>
            <a:r>
              <a:rPr lang="en-US" err="1"/>
              <a:t>cras</a:t>
            </a:r>
            <a:r>
              <a:rPr lang="en-US"/>
              <a:t>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
        <p:nvSpPr>
          <p:cNvPr id="10" name="Text Placeholder 9">
            <a:extLst>
              <a:ext uri="{FF2B5EF4-FFF2-40B4-BE49-F238E27FC236}">
                <a16:creationId xmlns:a16="http://schemas.microsoft.com/office/drawing/2014/main" id="{26BB8ADA-0DD8-9C49-8D81-6877A042F5A8}"/>
              </a:ext>
            </a:extLst>
          </p:cNvPr>
          <p:cNvSpPr>
            <a:spLocks noGrp="1"/>
          </p:cNvSpPr>
          <p:nvPr>
            <p:ph type="body" sz="quarter" idx="13" hasCustomPrompt="1"/>
          </p:nvPr>
        </p:nvSpPr>
        <p:spPr>
          <a:xfrm>
            <a:off x="368300" y="528638"/>
            <a:ext cx="8497888" cy="1811337"/>
          </a:xfrm>
          <a:prstGeom prst="rect">
            <a:avLst/>
          </a:prstGeom>
        </p:spPr>
        <p:txBody>
          <a:bodyPr anchor="ctr"/>
          <a:lstStyle>
            <a:lvl1pPr marL="0" indent="0">
              <a:buNone/>
              <a:defRPr sz="3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main title goes here</a:t>
            </a:r>
          </a:p>
        </p:txBody>
      </p:sp>
    </p:spTree>
    <p:extLst>
      <p:ext uri="{BB962C8B-B14F-4D97-AF65-F5344CB8AC3E}">
        <p14:creationId xmlns:p14="http://schemas.microsoft.com/office/powerpoint/2010/main" val="2665504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3DA3BCD4-24A3-1448-9E95-AAFDD82E594D}"/>
              </a:ext>
            </a:extLst>
          </p:cNvPr>
          <p:cNvSpPr>
            <a:spLocks noGrp="1"/>
          </p:cNvSpPr>
          <p:nvPr>
            <p:ph type="chart" sz="quarter" idx="11"/>
          </p:nvPr>
        </p:nvSpPr>
        <p:spPr>
          <a:xfrm>
            <a:off x="5854705" y="379413"/>
            <a:ext cx="5961063" cy="6056312"/>
          </a:xfrm>
          <a:prstGeom prst="rect">
            <a:avLst/>
          </a:prstGeom>
        </p:spPr>
        <p:txBody>
          <a:bodyPr/>
          <a:lstStyle/>
          <a:p>
            <a:endParaRPr lang="en-US"/>
          </a:p>
        </p:txBody>
      </p:sp>
      <p:sp>
        <p:nvSpPr>
          <p:cNvPr id="4" name="Text Placeholder 7">
            <a:extLst>
              <a:ext uri="{FF2B5EF4-FFF2-40B4-BE49-F238E27FC236}">
                <a16:creationId xmlns:a16="http://schemas.microsoft.com/office/drawing/2014/main" id="{818176E8-B901-3E43-9210-B6FD88EE2CEE}"/>
              </a:ext>
            </a:extLst>
          </p:cNvPr>
          <p:cNvSpPr>
            <a:spLocks noGrp="1"/>
          </p:cNvSpPr>
          <p:nvPr>
            <p:ph type="body" sz="quarter" idx="10" hasCustomPrompt="1"/>
          </p:nvPr>
        </p:nvSpPr>
        <p:spPr>
          <a:xfrm>
            <a:off x="514167" y="904585"/>
            <a:ext cx="4914900"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76315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 - Title Slides - No Numbers">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19EA3EEF-78A3-6640-97DF-C438AF8C000B}"/>
              </a:ext>
            </a:extLst>
          </p:cNvPr>
          <p:cNvSpPr>
            <a:spLocks noGrp="1"/>
          </p:cNvSpPr>
          <p:nvPr>
            <p:ph type="body" sz="quarter" idx="11" hasCustomPrompt="1"/>
          </p:nvPr>
        </p:nvSpPr>
        <p:spPr>
          <a:xfrm>
            <a:off x="1667435" y="1586753"/>
            <a:ext cx="8857130" cy="3684494"/>
          </a:xfrm>
          <a:prstGeom prst="rect">
            <a:avLst/>
          </a:prstGeom>
        </p:spPr>
        <p:txBody>
          <a:bodyPr anchor="ctr"/>
          <a:lstStyle>
            <a:lvl1pPr marL="0" indent="0" algn="ctr">
              <a:buNone/>
              <a:defRPr sz="80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Brand Story</a:t>
            </a:r>
          </a:p>
        </p:txBody>
      </p:sp>
    </p:spTree>
    <p:extLst>
      <p:ext uri="{BB962C8B-B14F-4D97-AF65-F5344CB8AC3E}">
        <p14:creationId xmlns:p14="http://schemas.microsoft.com/office/powerpoint/2010/main" val="2575825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B7127C-1C7B-8F46-954A-E0E010FBCECD}"/>
              </a:ext>
            </a:extLst>
          </p:cNvPr>
          <p:cNvSpPr/>
          <p:nvPr userDrawn="1"/>
        </p:nvSpPr>
        <p:spPr>
          <a:xfrm>
            <a:off x="5854703" y="0"/>
            <a:ext cx="6337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Chart Placeholder 15">
            <a:extLst>
              <a:ext uri="{FF2B5EF4-FFF2-40B4-BE49-F238E27FC236}">
                <a16:creationId xmlns:a16="http://schemas.microsoft.com/office/drawing/2014/main" id="{9A144431-3ED8-454E-B928-395279F6D140}"/>
              </a:ext>
            </a:extLst>
          </p:cNvPr>
          <p:cNvSpPr>
            <a:spLocks noGrp="1"/>
          </p:cNvSpPr>
          <p:nvPr>
            <p:ph type="chart" sz="quarter" idx="11"/>
          </p:nvPr>
        </p:nvSpPr>
        <p:spPr>
          <a:xfrm>
            <a:off x="6227185" y="388122"/>
            <a:ext cx="5588583" cy="6056312"/>
          </a:xfrm>
          <a:prstGeom prst="rect">
            <a:avLst/>
          </a:prstGeom>
        </p:spPr>
        <p:txBody>
          <a:bodyPr/>
          <a:lstStyle/>
          <a:p>
            <a:endParaRPr lang="en-US"/>
          </a:p>
        </p:txBody>
      </p:sp>
      <p:sp>
        <p:nvSpPr>
          <p:cNvPr id="6" name="Text Placeholder 7">
            <a:extLst>
              <a:ext uri="{FF2B5EF4-FFF2-40B4-BE49-F238E27FC236}">
                <a16:creationId xmlns:a16="http://schemas.microsoft.com/office/drawing/2014/main" id="{0178F355-544A-284F-8315-93ED58F15129}"/>
              </a:ext>
            </a:extLst>
          </p:cNvPr>
          <p:cNvSpPr>
            <a:spLocks noGrp="1"/>
          </p:cNvSpPr>
          <p:nvPr>
            <p:ph type="body" sz="quarter" idx="10" hasCustomPrompt="1"/>
          </p:nvPr>
        </p:nvSpPr>
        <p:spPr>
          <a:xfrm>
            <a:off x="514167" y="904585"/>
            <a:ext cx="4914900"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579340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0A666E-F760-514D-9ED0-3DA85A096ED5}"/>
              </a:ext>
            </a:extLst>
          </p:cNvPr>
          <p:cNvSpPr/>
          <p:nvPr userDrawn="1"/>
        </p:nvSpPr>
        <p:spPr>
          <a:xfrm>
            <a:off x="5854703" y="0"/>
            <a:ext cx="6337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a:extLst>
              <a:ext uri="{FF2B5EF4-FFF2-40B4-BE49-F238E27FC236}">
                <a16:creationId xmlns:a16="http://schemas.microsoft.com/office/drawing/2014/main" id="{6A847E65-DA59-C541-8E96-DD7AB27E99F2}"/>
              </a:ext>
            </a:extLst>
          </p:cNvPr>
          <p:cNvSpPr>
            <a:spLocks noGrp="1"/>
          </p:cNvSpPr>
          <p:nvPr>
            <p:ph type="body" sz="quarter" idx="11" hasCustomPrompt="1"/>
          </p:nvPr>
        </p:nvSpPr>
        <p:spPr>
          <a:xfrm>
            <a:off x="6296029" y="498475"/>
            <a:ext cx="5591175" cy="5948624"/>
          </a:xfrm>
          <a:prstGeom prst="rect">
            <a:avLst/>
          </a:prstGeom>
        </p:spPr>
        <p:txBody>
          <a:bodyPr anchor="ctr"/>
          <a:lstStyle>
            <a:lvl1pPr marL="0" indent="0" algn="ctr">
              <a:buNone/>
              <a:defRPr b="1" i="0">
                <a:latin typeface="Helvetica Neue LT Pro 75" panose="020B0604020202020204" pitchFamily="34" charset="77"/>
              </a:defRPr>
            </a:lvl1pPr>
          </a:lstStyle>
          <a:p>
            <a:pPr lvl="0"/>
            <a:r>
              <a:rPr lang="en-US"/>
              <a:t>images to go in this space</a:t>
            </a:r>
          </a:p>
        </p:txBody>
      </p:sp>
    </p:spTree>
    <p:extLst>
      <p:ext uri="{BB962C8B-B14F-4D97-AF65-F5344CB8AC3E}">
        <p14:creationId xmlns:p14="http://schemas.microsoft.com/office/powerpoint/2010/main" val="2957852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239C38-AE74-7A43-BE08-F82CC3257AEC}"/>
              </a:ext>
            </a:extLst>
          </p:cNvPr>
          <p:cNvSpPr>
            <a:spLocks noGrp="1"/>
          </p:cNvSpPr>
          <p:nvPr>
            <p:ph type="title" hasCustomPrompt="1"/>
          </p:nvPr>
        </p:nvSpPr>
        <p:spPr>
          <a:xfrm>
            <a:off x="738187" y="0"/>
            <a:ext cx="3932237" cy="968709"/>
          </a:xfrm>
          <a:prstGeom prst="rect">
            <a:avLst/>
          </a:prstGeom>
        </p:spPr>
        <p:txBody>
          <a:bodyPr anchor="b"/>
          <a:lstStyle>
            <a:lvl1pPr>
              <a:defRPr sz="32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r>
              <a:rPr lang="en-US"/>
              <a:t>title page w/graph</a:t>
            </a:r>
          </a:p>
        </p:txBody>
      </p:sp>
      <p:cxnSp>
        <p:nvCxnSpPr>
          <p:cNvPr id="7" name="Straight Arrow Connector 6">
            <a:extLst>
              <a:ext uri="{FF2B5EF4-FFF2-40B4-BE49-F238E27FC236}">
                <a16:creationId xmlns:a16="http://schemas.microsoft.com/office/drawing/2014/main" id="{DEC2892A-01EC-0747-8713-D6A8FD8C71D8}"/>
              </a:ext>
            </a:extLst>
          </p:cNvPr>
          <p:cNvCxnSpPr>
            <a:cxnSpLocks/>
          </p:cNvCxnSpPr>
          <p:nvPr userDrawn="1"/>
        </p:nvCxnSpPr>
        <p:spPr>
          <a:xfrm flipV="1">
            <a:off x="6096000" y="968709"/>
            <a:ext cx="0" cy="501226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009E32E-F013-FA4F-B985-9CF217245505}"/>
              </a:ext>
            </a:extLst>
          </p:cNvPr>
          <p:cNvCxnSpPr>
            <a:cxnSpLocks/>
          </p:cNvCxnSpPr>
          <p:nvPr userDrawn="1"/>
        </p:nvCxnSpPr>
        <p:spPr>
          <a:xfrm>
            <a:off x="738187" y="3651955"/>
            <a:ext cx="10641016" cy="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41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0CF5A85-FCA5-1D4E-A5A8-A773C8FC1A00}"/>
              </a:ext>
            </a:extLst>
          </p:cNvPr>
          <p:cNvSpPr/>
          <p:nvPr userDrawn="1"/>
        </p:nvSpPr>
        <p:spPr>
          <a:xfrm>
            <a:off x="5854703" y="0"/>
            <a:ext cx="6337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Date Placeholder 3">
            <a:extLst>
              <a:ext uri="{FF2B5EF4-FFF2-40B4-BE49-F238E27FC236}">
                <a16:creationId xmlns:a16="http://schemas.microsoft.com/office/drawing/2014/main" id="{32F11F17-7097-BF41-9B09-85B0EA7AB897}"/>
              </a:ext>
            </a:extLst>
          </p:cNvPr>
          <p:cNvSpPr txBox="1">
            <a:spLocks/>
          </p:cNvSpPr>
          <p:nvPr userDrawn="1"/>
        </p:nvSpPr>
        <p:spPr>
          <a:xfrm>
            <a:off x="6283319" y="6356356"/>
            <a:ext cx="5696480" cy="365125"/>
          </a:xfrm>
          <a:prstGeom prst="rect">
            <a:avLst/>
          </a:prstGeom>
        </p:spPr>
        <p:txBody>
          <a:bodyPr/>
          <a:lstStyle>
            <a:defPPr>
              <a:defRPr lang="en-US"/>
            </a:defPPr>
            <a:lvl1pPr marL="0" algn="l" defTabSz="914400" rtl="0" eaLnBrk="1" latinLnBrk="0" hangingPunct="1">
              <a:defRPr sz="1000" b="0" i="0" kern="1200">
                <a:solidFill>
                  <a:schemeClr val="tx1"/>
                </a:solidFill>
                <a:latin typeface="Sentinel Light" panose="020000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solidFill>
              </a:rPr>
              <a:t>*Source: Lorem ipsum dolor et dolor</a:t>
            </a:r>
          </a:p>
        </p:txBody>
      </p:sp>
      <p:sp>
        <p:nvSpPr>
          <p:cNvPr id="10" name="Rectangle 9">
            <a:extLst>
              <a:ext uri="{FF2B5EF4-FFF2-40B4-BE49-F238E27FC236}">
                <a16:creationId xmlns:a16="http://schemas.microsoft.com/office/drawing/2014/main" id="{79A8D5CD-59B0-064D-BBF6-C94B49F70622}"/>
              </a:ext>
            </a:extLst>
          </p:cNvPr>
          <p:cNvSpPr/>
          <p:nvPr userDrawn="1"/>
        </p:nvSpPr>
        <p:spPr>
          <a:xfrm>
            <a:off x="6548560" y="4420155"/>
            <a:ext cx="1481192" cy="1628154"/>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cxnSp>
        <p:nvCxnSpPr>
          <p:cNvPr id="11" name="Straight Connector 10">
            <a:extLst>
              <a:ext uri="{FF2B5EF4-FFF2-40B4-BE49-F238E27FC236}">
                <a16:creationId xmlns:a16="http://schemas.microsoft.com/office/drawing/2014/main" id="{40114996-ED84-DE4F-9642-2193B1F06FA1}"/>
              </a:ext>
            </a:extLst>
          </p:cNvPr>
          <p:cNvCxnSpPr/>
          <p:nvPr userDrawn="1"/>
        </p:nvCxnSpPr>
        <p:spPr>
          <a:xfrm>
            <a:off x="6548564" y="4420155"/>
            <a:ext cx="1481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0B9D7A4-AC91-9D40-8DB0-FB5AFCBAA85D}"/>
              </a:ext>
            </a:extLst>
          </p:cNvPr>
          <p:cNvSpPr/>
          <p:nvPr userDrawn="1"/>
        </p:nvSpPr>
        <p:spPr>
          <a:xfrm>
            <a:off x="8352025" y="1721559"/>
            <a:ext cx="1481192" cy="4326749"/>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cxnSp>
        <p:nvCxnSpPr>
          <p:cNvPr id="13" name="Straight Connector 12">
            <a:extLst>
              <a:ext uri="{FF2B5EF4-FFF2-40B4-BE49-F238E27FC236}">
                <a16:creationId xmlns:a16="http://schemas.microsoft.com/office/drawing/2014/main" id="{36A8A02C-01AD-0B4E-98CA-CC0925D56B62}"/>
              </a:ext>
            </a:extLst>
          </p:cNvPr>
          <p:cNvCxnSpPr/>
          <p:nvPr userDrawn="1"/>
        </p:nvCxnSpPr>
        <p:spPr>
          <a:xfrm>
            <a:off x="8352028" y="1721559"/>
            <a:ext cx="1481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CC06314-FBFD-EF4D-B459-B30C4572E90B}"/>
              </a:ext>
            </a:extLst>
          </p:cNvPr>
          <p:cNvSpPr/>
          <p:nvPr userDrawn="1"/>
        </p:nvSpPr>
        <p:spPr>
          <a:xfrm>
            <a:off x="10155488" y="3706476"/>
            <a:ext cx="1481192" cy="2341832"/>
          </a:xfrm>
          <a:prstGeom prst="rect">
            <a:avLst/>
          </a:prstGeom>
          <a:no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cxnSp>
        <p:nvCxnSpPr>
          <p:cNvPr id="15" name="Straight Connector 14">
            <a:extLst>
              <a:ext uri="{FF2B5EF4-FFF2-40B4-BE49-F238E27FC236}">
                <a16:creationId xmlns:a16="http://schemas.microsoft.com/office/drawing/2014/main" id="{E9925B82-19E3-B046-B818-46EB2CE674C8}"/>
              </a:ext>
            </a:extLst>
          </p:cNvPr>
          <p:cNvCxnSpPr/>
          <p:nvPr userDrawn="1"/>
        </p:nvCxnSpPr>
        <p:spPr>
          <a:xfrm>
            <a:off x="10155492" y="3706476"/>
            <a:ext cx="1481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30151B63-B7C8-244C-A697-BF21A605C1A7}"/>
              </a:ext>
            </a:extLst>
          </p:cNvPr>
          <p:cNvSpPr>
            <a:spLocks noGrp="1"/>
          </p:cNvSpPr>
          <p:nvPr>
            <p:ph type="body" sz="quarter" idx="16" hasCustomPrompt="1"/>
          </p:nvPr>
        </p:nvSpPr>
        <p:spPr>
          <a:xfrm>
            <a:off x="8470771" y="1882589"/>
            <a:ext cx="1223028" cy="739588"/>
          </a:xfrm>
          <a:prstGeom prst="rect">
            <a:avLst/>
          </a:prstGeom>
        </p:spPr>
        <p:txBody>
          <a:bodyPr>
            <a:normAutofit/>
          </a:bodyPr>
          <a:lstStyle>
            <a:lvl1pPr marL="0" indent="0">
              <a:buNone/>
              <a:defRPr sz="2000" b="0" i="0">
                <a:solidFill>
                  <a:schemeClr val="tx1"/>
                </a:solidFill>
                <a:latin typeface="Helvetica Neue LT Pro 55 Roman" panose="020B0604020202020204" pitchFamily="34" charset="77"/>
              </a:defRPr>
            </a:lvl1pPr>
          </a:lstStyle>
          <a:p>
            <a:pPr lvl="0"/>
            <a:r>
              <a:rPr lang="en-US"/>
              <a:t>lorem</a:t>
            </a:r>
            <a:br>
              <a:rPr lang="en-US"/>
            </a:br>
            <a:r>
              <a:rPr lang="en-US"/>
              <a:t>ipsum</a:t>
            </a:r>
          </a:p>
        </p:txBody>
      </p:sp>
      <p:sp>
        <p:nvSpPr>
          <p:cNvPr id="17" name="Text Placeholder 7">
            <a:extLst>
              <a:ext uri="{FF2B5EF4-FFF2-40B4-BE49-F238E27FC236}">
                <a16:creationId xmlns:a16="http://schemas.microsoft.com/office/drawing/2014/main" id="{56F5BF23-B08D-DE42-A0CB-884BC33DDE14}"/>
              </a:ext>
            </a:extLst>
          </p:cNvPr>
          <p:cNvSpPr>
            <a:spLocks noGrp="1"/>
          </p:cNvSpPr>
          <p:nvPr>
            <p:ph type="body" sz="quarter" idx="21" hasCustomPrompt="1"/>
          </p:nvPr>
        </p:nvSpPr>
        <p:spPr>
          <a:xfrm>
            <a:off x="8470771" y="5311594"/>
            <a:ext cx="1223028" cy="739589"/>
          </a:xfrm>
          <a:prstGeom prst="rect">
            <a:avLst/>
          </a:prstGeom>
        </p:spPr>
        <p:txBody>
          <a:bodyPr>
            <a:noAutofit/>
          </a:bodyPr>
          <a:lstStyle>
            <a:lvl1pPr marL="0" indent="0">
              <a:buNone/>
              <a:defRPr sz="5400" b="1" i="0">
                <a:solidFill>
                  <a:schemeClr val="tx1"/>
                </a:solidFill>
                <a:latin typeface="Helvetica Neue LT Pro 75" panose="020B0604020202020204" pitchFamily="34" charset="77"/>
              </a:defRPr>
            </a:lvl1pPr>
          </a:lstStyle>
          <a:p>
            <a:pPr lvl="0"/>
            <a:r>
              <a:rPr lang="en-US"/>
              <a:t>1</a:t>
            </a:r>
          </a:p>
        </p:txBody>
      </p:sp>
      <p:sp>
        <p:nvSpPr>
          <p:cNvPr id="18" name="Text Placeholder 7">
            <a:extLst>
              <a:ext uri="{FF2B5EF4-FFF2-40B4-BE49-F238E27FC236}">
                <a16:creationId xmlns:a16="http://schemas.microsoft.com/office/drawing/2014/main" id="{3ADF0D62-D23D-AB4F-A622-0E653DF22E82}"/>
              </a:ext>
            </a:extLst>
          </p:cNvPr>
          <p:cNvSpPr>
            <a:spLocks noGrp="1"/>
          </p:cNvSpPr>
          <p:nvPr>
            <p:ph type="body" sz="quarter" idx="15" hasCustomPrompt="1"/>
          </p:nvPr>
        </p:nvSpPr>
        <p:spPr>
          <a:xfrm>
            <a:off x="6668867" y="4558554"/>
            <a:ext cx="1223028" cy="739588"/>
          </a:xfrm>
          <a:prstGeom prst="rect">
            <a:avLst/>
          </a:prstGeom>
        </p:spPr>
        <p:txBody>
          <a:bodyPr>
            <a:normAutofit/>
          </a:bodyPr>
          <a:lstStyle>
            <a:lvl1pPr marL="0" indent="0">
              <a:buNone/>
              <a:defRPr sz="2000" b="0" i="0">
                <a:solidFill>
                  <a:schemeClr val="tx1"/>
                </a:solidFill>
                <a:latin typeface="Helvetica Neue LT Pro 55 Roman" panose="020B0604020202020204" pitchFamily="34" charset="77"/>
              </a:defRPr>
            </a:lvl1pPr>
          </a:lstStyle>
          <a:p>
            <a:pPr lvl="0"/>
            <a:r>
              <a:rPr lang="en-US"/>
              <a:t>lorem</a:t>
            </a:r>
            <a:br>
              <a:rPr lang="en-US"/>
            </a:br>
            <a:r>
              <a:rPr lang="en-US"/>
              <a:t>ipsum</a:t>
            </a:r>
          </a:p>
        </p:txBody>
      </p:sp>
      <p:sp>
        <p:nvSpPr>
          <p:cNvPr id="19" name="Text Placeholder 7">
            <a:extLst>
              <a:ext uri="{FF2B5EF4-FFF2-40B4-BE49-F238E27FC236}">
                <a16:creationId xmlns:a16="http://schemas.microsoft.com/office/drawing/2014/main" id="{FFB64E4D-EBD5-B541-A2A9-65A0A8C0F071}"/>
              </a:ext>
            </a:extLst>
          </p:cNvPr>
          <p:cNvSpPr>
            <a:spLocks noGrp="1"/>
          </p:cNvSpPr>
          <p:nvPr>
            <p:ph type="body" sz="quarter" idx="17" hasCustomPrompt="1"/>
          </p:nvPr>
        </p:nvSpPr>
        <p:spPr>
          <a:xfrm>
            <a:off x="10259230" y="3859307"/>
            <a:ext cx="1223028" cy="739588"/>
          </a:xfrm>
          <a:prstGeom prst="rect">
            <a:avLst/>
          </a:prstGeom>
        </p:spPr>
        <p:txBody>
          <a:bodyPr>
            <a:normAutofit/>
          </a:bodyPr>
          <a:lstStyle>
            <a:lvl1pPr marL="0" indent="0">
              <a:buNone/>
              <a:defRPr sz="2000" b="0" i="0">
                <a:solidFill>
                  <a:schemeClr val="tx1"/>
                </a:solidFill>
                <a:latin typeface="Helvetica Neue LT Pro 55 Roman" panose="020B0604020202020204" pitchFamily="34" charset="77"/>
              </a:defRPr>
            </a:lvl1pPr>
          </a:lstStyle>
          <a:p>
            <a:pPr lvl="0"/>
            <a:r>
              <a:rPr lang="en-US"/>
              <a:t>lorem</a:t>
            </a:r>
            <a:br>
              <a:rPr lang="en-US"/>
            </a:br>
            <a:r>
              <a:rPr lang="en-US"/>
              <a:t>ipsum</a:t>
            </a:r>
          </a:p>
        </p:txBody>
      </p:sp>
      <p:sp>
        <p:nvSpPr>
          <p:cNvPr id="20" name="Text Placeholder 7">
            <a:extLst>
              <a:ext uri="{FF2B5EF4-FFF2-40B4-BE49-F238E27FC236}">
                <a16:creationId xmlns:a16="http://schemas.microsoft.com/office/drawing/2014/main" id="{B27992DC-A853-9D47-91D2-00E4CD89251A}"/>
              </a:ext>
            </a:extLst>
          </p:cNvPr>
          <p:cNvSpPr>
            <a:spLocks noGrp="1"/>
          </p:cNvSpPr>
          <p:nvPr>
            <p:ph type="body" sz="quarter" idx="20" hasCustomPrompt="1"/>
          </p:nvPr>
        </p:nvSpPr>
        <p:spPr>
          <a:xfrm>
            <a:off x="6655419" y="5311594"/>
            <a:ext cx="1223028" cy="739589"/>
          </a:xfrm>
          <a:prstGeom prst="rect">
            <a:avLst/>
          </a:prstGeom>
        </p:spPr>
        <p:txBody>
          <a:bodyPr>
            <a:noAutofit/>
          </a:bodyPr>
          <a:lstStyle>
            <a:lvl1pPr marL="0" indent="0">
              <a:buNone/>
              <a:defRPr sz="5400" b="1" i="0">
                <a:solidFill>
                  <a:schemeClr val="tx1"/>
                </a:solidFill>
                <a:latin typeface="Helvetica Neue LT Pro 75" panose="020B0604020202020204" pitchFamily="34" charset="77"/>
              </a:defRPr>
            </a:lvl1pPr>
          </a:lstStyle>
          <a:p>
            <a:pPr lvl="0"/>
            <a:r>
              <a:rPr lang="en-US"/>
              <a:t>3</a:t>
            </a:r>
          </a:p>
        </p:txBody>
      </p:sp>
      <p:sp>
        <p:nvSpPr>
          <p:cNvPr id="21" name="Text Placeholder 7">
            <a:extLst>
              <a:ext uri="{FF2B5EF4-FFF2-40B4-BE49-F238E27FC236}">
                <a16:creationId xmlns:a16="http://schemas.microsoft.com/office/drawing/2014/main" id="{FF823FFD-C9AF-3049-87E0-E679C22F6A6B}"/>
              </a:ext>
            </a:extLst>
          </p:cNvPr>
          <p:cNvSpPr>
            <a:spLocks noGrp="1"/>
          </p:cNvSpPr>
          <p:nvPr>
            <p:ph type="body" sz="quarter" idx="22" hasCustomPrompt="1"/>
          </p:nvPr>
        </p:nvSpPr>
        <p:spPr>
          <a:xfrm>
            <a:off x="10286123" y="5311594"/>
            <a:ext cx="1223028" cy="739589"/>
          </a:xfrm>
          <a:prstGeom prst="rect">
            <a:avLst/>
          </a:prstGeom>
        </p:spPr>
        <p:txBody>
          <a:bodyPr>
            <a:noAutofit/>
          </a:bodyPr>
          <a:lstStyle>
            <a:lvl1pPr marL="0" indent="0">
              <a:buNone/>
              <a:defRPr sz="5400" b="1">
                <a:solidFill>
                  <a:schemeClr val="tx1"/>
                </a:solidFill>
                <a:latin typeface="Helvetica Neue LT Pro 55 Roman" panose="020B0604020202020204" pitchFamily="34" charset="77"/>
              </a:defRPr>
            </a:lvl1pPr>
          </a:lstStyle>
          <a:p>
            <a:pPr lvl="0"/>
            <a:r>
              <a:rPr lang="en-US"/>
              <a:t>2</a:t>
            </a:r>
          </a:p>
        </p:txBody>
      </p:sp>
      <p:sp>
        <p:nvSpPr>
          <p:cNvPr id="22" name="Text Placeholder 7">
            <a:extLst>
              <a:ext uri="{FF2B5EF4-FFF2-40B4-BE49-F238E27FC236}">
                <a16:creationId xmlns:a16="http://schemas.microsoft.com/office/drawing/2014/main" id="{EA2F9104-973C-534F-B61D-C967EDD1E3D2}"/>
              </a:ext>
            </a:extLst>
          </p:cNvPr>
          <p:cNvSpPr>
            <a:spLocks noGrp="1"/>
          </p:cNvSpPr>
          <p:nvPr>
            <p:ph type="body" sz="quarter" idx="10" hasCustomPrompt="1"/>
          </p:nvPr>
        </p:nvSpPr>
        <p:spPr>
          <a:xfrm>
            <a:off x="514167" y="904585"/>
            <a:ext cx="4914900"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1513141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D649D9-7D97-0748-A8EF-C9C4CEE3CBA2}"/>
              </a:ext>
            </a:extLst>
          </p:cNvPr>
          <p:cNvSpPr>
            <a:spLocks noGrp="1"/>
          </p:cNvSpPr>
          <p:nvPr>
            <p:ph type="body" sz="quarter" idx="10" hasCustomPrompt="1"/>
          </p:nvPr>
        </p:nvSpPr>
        <p:spPr>
          <a:xfrm>
            <a:off x="4435477" y="2670175"/>
            <a:ext cx="3321051" cy="1517650"/>
          </a:xfrm>
          <a:prstGeom prst="rect">
            <a:avLst/>
          </a:prstGeom>
        </p:spPr>
        <p:txBody>
          <a:bodyPr anchor="ctr"/>
          <a:lstStyle>
            <a:lvl1pPr marL="0" indent="0" algn="ctr">
              <a:buNone/>
              <a:defRPr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Big and bold title goes in here</a:t>
            </a:r>
          </a:p>
        </p:txBody>
      </p:sp>
      <p:sp>
        <p:nvSpPr>
          <p:cNvPr id="9" name="Text Placeholder 7">
            <a:extLst>
              <a:ext uri="{FF2B5EF4-FFF2-40B4-BE49-F238E27FC236}">
                <a16:creationId xmlns:a16="http://schemas.microsoft.com/office/drawing/2014/main" id="{FBF33801-A50D-BA4E-A3FE-8DB2C8C0F29D}"/>
              </a:ext>
            </a:extLst>
          </p:cNvPr>
          <p:cNvSpPr>
            <a:spLocks noGrp="1"/>
          </p:cNvSpPr>
          <p:nvPr>
            <p:ph type="body" sz="quarter" idx="11" hasCustomPrompt="1"/>
          </p:nvPr>
        </p:nvSpPr>
        <p:spPr>
          <a:xfrm>
            <a:off x="326461" y="2670175"/>
            <a:ext cx="3321051" cy="1517650"/>
          </a:xfrm>
          <a:prstGeom prst="rect">
            <a:avLst/>
          </a:prstGeom>
        </p:spPr>
        <p:txBody>
          <a:bodyPr anchor="ctr"/>
          <a:lstStyle>
            <a:lvl1pPr marL="0" indent="0" algn="ctr">
              <a:buNone/>
              <a:defRPr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Big and bold title goes in here</a:t>
            </a:r>
          </a:p>
        </p:txBody>
      </p:sp>
      <p:sp>
        <p:nvSpPr>
          <p:cNvPr id="10" name="Text Placeholder 7">
            <a:extLst>
              <a:ext uri="{FF2B5EF4-FFF2-40B4-BE49-F238E27FC236}">
                <a16:creationId xmlns:a16="http://schemas.microsoft.com/office/drawing/2014/main" id="{EE7B1D41-A589-C044-A940-0F0E34721F24}"/>
              </a:ext>
            </a:extLst>
          </p:cNvPr>
          <p:cNvSpPr>
            <a:spLocks noGrp="1"/>
          </p:cNvSpPr>
          <p:nvPr>
            <p:ph type="body" sz="quarter" idx="12" hasCustomPrompt="1"/>
          </p:nvPr>
        </p:nvSpPr>
        <p:spPr>
          <a:xfrm>
            <a:off x="8579213" y="2670175"/>
            <a:ext cx="3321051" cy="1517650"/>
          </a:xfrm>
          <a:prstGeom prst="rect">
            <a:avLst/>
          </a:prstGeom>
        </p:spPr>
        <p:txBody>
          <a:bodyPr anchor="ctr"/>
          <a:lstStyle>
            <a:lvl1pPr marL="0" indent="0" algn="ctr">
              <a:buNone/>
              <a:defRPr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Big and bold title goes in here</a:t>
            </a:r>
          </a:p>
        </p:txBody>
      </p:sp>
      <p:sp>
        <p:nvSpPr>
          <p:cNvPr id="11" name="Text Placeholder 7">
            <a:extLst>
              <a:ext uri="{FF2B5EF4-FFF2-40B4-BE49-F238E27FC236}">
                <a16:creationId xmlns:a16="http://schemas.microsoft.com/office/drawing/2014/main" id="{5D3839B2-6D96-5A4F-865B-EBF3B2D55CA3}"/>
              </a:ext>
            </a:extLst>
          </p:cNvPr>
          <p:cNvSpPr>
            <a:spLocks noGrp="1"/>
          </p:cNvSpPr>
          <p:nvPr>
            <p:ph type="body" sz="quarter" idx="13" hasCustomPrompt="1"/>
          </p:nvPr>
        </p:nvSpPr>
        <p:spPr>
          <a:xfrm>
            <a:off x="4435477" y="355243"/>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2" name="Text Placeholder 7">
            <a:extLst>
              <a:ext uri="{FF2B5EF4-FFF2-40B4-BE49-F238E27FC236}">
                <a16:creationId xmlns:a16="http://schemas.microsoft.com/office/drawing/2014/main" id="{3106EC8B-9775-3A40-8E46-EB50D89C1B34}"/>
              </a:ext>
            </a:extLst>
          </p:cNvPr>
          <p:cNvSpPr>
            <a:spLocks noGrp="1"/>
          </p:cNvSpPr>
          <p:nvPr>
            <p:ph type="body" sz="quarter" idx="14" hasCustomPrompt="1"/>
          </p:nvPr>
        </p:nvSpPr>
        <p:spPr>
          <a:xfrm>
            <a:off x="8579213" y="355243"/>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3" name="Text Placeholder 7">
            <a:extLst>
              <a:ext uri="{FF2B5EF4-FFF2-40B4-BE49-F238E27FC236}">
                <a16:creationId xmlns:a16="http://schemas.microsoft.com/office/drawing/2014/main" id="{57EA76F9-A8C7-F14C-B6D7-64FD8FF191A4}"/>
              </a:ext>
            </a:extLst>
          </p:cNvPr>
          <p:cNvSpPr>
            <a:spLocks noGrp="1"/>
          </p:cNvSpPr>
          <p:nvPr>
            <p:ph type="body" sz="quarter" idx="15" hasCustomPrompt="1"/>
          </p:nvPr>
        </p:nvSpPr>
        <p:spPr>
          <a:xfrm>
            <a:off x="349613" y="355243"/>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7">
            <a:extLst>
              <a:ext uri="{FF2B5EF4-FFF2-40B4-BE49-F238E27FC236}">
                <a16:creationId xmlns:a16="http://schemas.microsoft.com/office/drawing/2014/main" id="{2CB5477D-5A35-9C47-AADF-546DC8C96281}"/>
              </a:ext>
            </a:extLst>
          </p:cNvPr>
          <p:cNvSpPr>
            <a:spLocks noGrp="1"/>
          </p:cNvSpPr>
          <p:nvPr>
            <p:ph type="body" sz="quarter" idx="16" hasCustomPrompt="1"/>
          </p:nvPr>
        </p:nvSpPr>
        <p:spPr>
          <a:xfrm>
            <a:off x="4435477" y="4603152"/>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7">
            <a:extLst>
              <a:ext uri="{FF2B5EF4-FFF2-40B4-BE49-F238E27FC236}">
                <a16:creationId xmlns:a16="http://schemas.microsoft.com/office/drawing/2014/main" id="{21BD5BB3-AC14-2E4A-A012-932D4BA2152F}"/>
              </a:ext>
            </a:extLst>
          </p:cNvPr>
          <p:cNvSpPr>
            <a:spLocks noGrp="1"/>
          </p:cNvSpPr>
          <p:nvPr>
            <p:ph type="body" sz="quarter" idx="17" hasCustomPrompt="1"/>
          </p:nvPr>
        </p:nvSpPr>
        <p:spPr>
          <a:xfrm>
            <a:off x="8579213" y="4603152"/>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6" name="Text Placeholder 7">
            <a:extLst>
              <a:ext uri="{FF2B5EF4-FFF2-40B4-BE49-F238E27FC236}">
                <a16:creationId xmlns:a16="http://schemas.microsoft.com/office/drawing/2014/main" id="{788BF4C7-0ABB-2F4C-8A11-802AA5F2188B}"/>
              </a:ext>
            </a:extLst>
          </p:cNvPr>
          <p:cNvSpPr>
            <a:spLocks noGrp="1"/>
          </p:cNvSpPr>
          <p:nvPr>
            <p:ph type="body" sz="quarter" idx="18" hasCustomPrompt="1"/>
          </p:nvPr>
        </p:nvSpPr>
        <p:spPr>
          <a:xfrm>
            <a:off x="349613" y="4603152"/>
            <a:ext cx="3321051" cy="2005997"/>
          </a:xfrm>
          <a:prstGeom prst="rect">
            <a:avLst/>
          </a:prstGeom>
        </p:spPr>
        <p:txBody>
          <a:bodyPr anchor="ctr"/>
          <a:lstStyle>
            <a:lvl1pPr marL="0" marR="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912040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with 4 stats">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860E216-56E7-1847-8860-C463A87122D0}"/>
              </a:ext>
            </a:extLst>
          </p:cNvPr>
          <p:cNvSpPr>
            <a:spLocks noGrp="1"/>
          </p:cNvSpPr>
          <p:nvPr>
            <p:ph type="body" sz="quarter" idx="10"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8" name="Text Placeholder 7">
            <a:extLst>
              <a:ext uri="{FF2B5EF4-FFF2-40B4-BE49-F238E27FC236}">
                <a16:creationId xmlns:a16="http://schemas.microsoft.com/office/drawing/2014/main" id="{FCA4D6CB-A5B8-A047-B5C9-9B1361E5699B}"/>
              </a:ext>
            </a:extLst>
          </p:cNvPr>
          <p:cNvSpPr>
            <a:spLocks noGrp="1"/>
          </p:cNvSpPr>
          <p:nvPr>
            <p:ph type="body" sz="quarter" idx="11" hasCustomPrompt="1"/>
          </p:nvPr>
        </p:nvSpPr>
        <p:spPr>
          <a:xfrm>
            <a:off x="4486275"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9" name="Text Placeholder 7">
            <a:extLst>
              <a:ext uri="{FF2B5EF4-FFF2-40B4-BE49-F238E27FC236}">
                <a16:creationId xmlns:a16="http://schemas.microsoft.com/office/drawing/2014/main" id="{1A390CEC-B873-1B47-8785-BB3958A0C697}"/>
              </a:ext>
            </a:extLst>
          </p:cNvPr>
          <p:cNvSpPr>
            <a:spLocks noGrp="1"/>
          </p:cNvSpPr>
          <p:nvPr>
            <p:ph type="body" sz="quarter" idx="12" hasCustomPrompt="1"/>
          </p:nvPr>
        </p:nvSpPr>
        <p:spPr>
          <a:xfrm>
            <a:off x="8543927"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0" name="Text Placeholder 7">
            <a:extLst>
              <a:ext uri="{FF2B5EF4-FFF2-40B4-BE49-F238E27FC236}">
                <a16:creationId xmlns:a16="http://schemas.microsoft.com/office/drawing/2014/main" id="{EFF86C0E-764E-DC4C-B0A7-5AF0502AF4D3}"/>
              </a:ext>
            </a:extLst>
          </p:cNvPr>
          <p:cNvSpPr>
            <a:spLocks noGrp="1"/>
          </p:cNvSpPr>
          <p:nvPr>
            <p:ph type="body" sz="quarter" idx="13" hasCustomPrompt="1"/>
          </p:nvPr>
        </p:nvSpPr>
        <p:spPr>
          <a:xfrm>
            <a:off x="4486275"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1" name="Text Placeholder 7">
            <a:extLst>
              <a:ext uri="{FF2B5EF4-FFF2-40B4-BE49-F238E27FC236}">
                <a16:creationId xmlns:a16="http://schemas.microsoft.com/office/drawing/2014/main" id="{0EA1EE03-D9C3-0748-9B6C-DB1611DCB263}"/>
              </a:ext>
            </a:extLst>
          </p:cNvPr>
          <p:cNvSpPr>
            <a:spLocks noGrp="1"/>
          </p:cNvSpPr>
          <p:nvPr>
            <p:ph type="body" sz="quarter" idx="14" hasCustomPrompt="1"/>
          </p:nvPr>
        </p:nvSpPr>
        <p:spPr>
          <a:xfrm>
            <a:off x="8543927"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Tree>
    <p:extLst>
      <p:ext uri="{BB962C8B-B14F-4D97-AF65-F5344CB8AC3E}">
        <p14:creationId xmlns:p14="http://schemas.microsoft.com/office/powerpoint/2010/main" val="29045596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with 2 stats and 2 images v1">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33CDB61-0CF2-354A-84FF-1E39FE0F7849}"/>
              </a:ext>
            </a:extLst>
          </p:cNvPr>
          <p:cNvSpPr>
            <a:spLocks noGrp="1"/>
          </p:cNvSpPr>
          <p:nvPr>
            <p:ph type="body" sz="quarter" idx="10"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8" name="Text Placeholder 7">
            <a:extLst>
              <a:ext uri="{FF2B5EF4-FFF2-40B4-BE49-F238E27FC236}">
                <a16:creationId xmlns:a16="http://schemas.microsoft.com/office/drawing/2014/main" id="{D2AC29C9-7D40-FD4E-958C-12BCBD5BF54C}"/>
              </a:ext>
            </a:extLst>
          </p:cNvPr>
          <p:cNvSpPr>
            <a:spLocks noGrp="1"/>
          </p:cNvSpPr>
          <p:nvPr>
            <p:ph type="body" sz="quarter" idx="11" hasCustomPrompt="1"/>
          </p:nvPr>
        </p:nvSpPr>
        <p:spPr>
          <a:xfrm>
            <a:off x="4486275"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9" name="Text Placeholder 7">
            <a:extLst>
              <a:ext uri="{FF2B5EF4-FFF2-40B4-BE49-F238E27FC236}">
                <a16:creationId xmlns:a16="http://schemas.microsoft.com/office/drawing/2014/main" id="{E254DA5C-2999-AA4D-A210-608963E1A7AE}"/>
              </a:ext>
            </a:extLst>
          </p:cNvPr>
          <p:cNvSpPr>
            <a:spLocks noGrp="1"/>
          </p:cNvSpPr>
          <p:nvPr>
            <p:ph type="body" sz="quarter" idx="14" hasCustomPrompt="1"/>
          </p:nvPr>
        </p:nvSpPr>
        <p:spPr>
          <a:xfrm>
            <a:off x="8543927"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1" name="Picture Placeholder 10">
            <a:extLst>
              <a:ext uri="{FF2B5EF4-FFF2-40B4-BE49-F238E27FC236}">
                <a16:creationId xmlns:a16="http://schemas.microsoft.com/office/drawing/2014/main" id="{7A6788EF-250B-1C42-A35E-03A076D5F833}"/>
              </a:ext>
            </a:extLst>
          </p:cNvPr>
          <p:cNvSpPr>
            <a:spLocks noGrp="1"/>
          </p:cNvSpPr>
          <p:nvPr>
            <p:ph type="pic" sz="quarter" idx="15"/>
          </p:nvPr>
        </p:nvSpPr>
        <p:spPr>
          <a:xfrm>
            <a:off x="4086225" y="3429000"/>
            <a:ext cx="4043363" cy="3429000"/>
          </a:xfrm>
          <a:prstGeom prst="rect">
            <a:avLst/>
          </a:prstGeom>
        </p:spPr>
        <p:txBody>
          <a:bodyPr/>
          <a:lstStyle/>
          <a:p>
            <a:endParaRPr lang="en-US"/>
          </a:p>
        </p:txBody>
      </p:sp>
      <p:sp>
        <p:nvSpPr>
          <p:cNvPr id="12" name="Picture Placeholder 10">
            <a:extLst>
              <a:ext uri="{FF2B5EF4-FFF2-40B4-BE49-F238E27FC236}">
                <a16:creationId xmlns:a16="http://schemas.microsoft.com/office/drawing/2014/main" id="{3B0E2616-CBB7-D749-A7C6-7969D1E46176}"/>
              </a:ext>
            </a:extLst>
          </p:cNvPr>
          <p:cNvSpPr>
            <a:spLocks noGrp="1"/>
          </p:cNvSpPr>
          <p:nvPr>
            <p:ph type="pic" sz="quarter" idx="16"/>
          </p:nvPr>
        </p:nvSpPr>
        <p:spPr>
          <a:xfrm>
            <a:off x="8143877" y="-14288"/>
            <a:ext cx="4043363" cy="3429000"/>
          </a:xfrm>
          <a:prstGeom prst="rect">
            <a:avLst/>
          </a:prstGeom>
        </p:spPr>
        <p:txBody>
          <a:bodyPr/>
          <a:lstStyle/>
          <a:p>
            <a:endParaRPr lang="en-US"/>
          </a:p>
        </p:txBody>
      </p:sp>
    </p:spTree>
    <p:extLst>
      <p:ext uri="{BB962C8B-B14F-4D97-AF65-F5344CB8AC3E}">
        <p14:creationId xmlns:p14="http://schemas.microsoft.com/office/powerpoint/2010/main" val="427753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2 stats and 2 images v2">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78098E36-C15D-134D-8768-D3451C4D7C55}"/>
              </a:ext>
            </a:extLst>
          </p:cNvPr>
          <p:cNvSpPr>
            <a:spLocks noGrp="1"/>
          </p:cNvSpPr>
          <p:nvPr>
            <p:ph type="body" sz="quarter" idx="10"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8" name="Text Placeholder 7">
            <a:extLst>
              <a:ext uri="{FF2B5EF4-FFF2-40B4-BE49-F238E27FC236}">
                <a16:creationId xmlns:a16="http://schemas.microsoft.com/office/drawing/2014/main" id="{71E7CA06-F5AC-DA44-B1EF-8356C0F61201}"/>
              </a:ext>
            </a:extLst>
          </p:cNvPr>
          <p:cNvSpPr>
            <a:spLocks noGrp="1"/>
          </p:cNvSpPr>
          <p:nvPr>
            <p:ph type="body" sz="quarter" idx="11" hasCustomPrompt="1"/>
          </p:nvPr>
        </p:nvSpPr>
        <p:spPr>
          <a:xfrm>
            <a:off x="4486275"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9" name="Text Placeholder 7">
            <a:extLst>
              <a:ext uri="{FF2B5EF4-FFF2-40B4-BE49-F238E27FC236}">
                <a16:creationId xmlns:a16="http://schemas.microsoft.com/office/drawing/2014/main" id="{F4A7CAF6-C30E-BA4A-856A-ECD431E98C00}"/>
              </a:ext>
            </a:extLst>
          </p:cNvPr>
          <p:cNvSpPr>
            <a:spLocks noGrp="1"/>
          </p:cNvSpPr>
          <p:nvPr>
            <p:ph type="body" sz="quarter" idx="13" hasCustomPrompt="1"/>
          </p:nvPr>
        </p:nvSpPr>
        <p:spPr>
          <a:xfrm>
            <a:off x="4486275"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1" name="Picture Placeholder 10">
            <a:extLst>
              <a:ext uri="{FF2B5EF4-FFF2-40B4-BE49-F238E27FC236}">
                <a16:creationId xmlns:a16="http://schemas.microsoft.com/office/drawing/2014/main" id="{6F677C08-56BF-9644-9AA8-313B0DC492FC}"/>
              </a:ext>
            </a:extLst>
          </p:cNvPr>
          <p:cNvSpPr>
            <a:spLocks noGrp="1"/>
          </p:cNvSpPr>
          <p:nvPr>
            <p:ph type="pic" sz="quarter" idx="14"/>
          </p:nvPr>
        </p:nvSpPr>
        <p:spPr>
          <a:xfrm>
            <a:off x="8143876" y="0"/>
            <a:ext cx="4048125" cy="6858000"/>
          </a:xfrm>
          <a:prstGeom prst="rect">
            <a:avLst/>
          </a:prstGeom>
        </p:spPr>
        <p:txBody>
          <a:bodyPr/>
          <a:lstStyle/>
          <a:p>
            <a:endParaRPr lang="en-US"/>
          </a:p>
        </p:txBody>
      </p:sp>
    </p:spTree>
    <p:extLst>
      <p:ext uri="{BB962C8B-B14F-4D97-AF65-F5344CB8AC3E}">
        <p14:creationId xmlns:p14="http://schemas.microsoft.com/office/powerpoint/2010/main" val="3077894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2A878FF-7AB9-9B4A-8228-0A62F6BFD244}"/>
              </a:ext>
            </a:extLst>
          </p:cNvPr>
          <p:cNvSpPr>
            <a:spLocks noGrp="1"/>
          </p:cNvSpPr>
          <p:nvPr>
            <p:ph type="body" sz="quarter" idx="17" hasCustomPrompt="1"/>
          </p:nvPr>
        </p:nvSpPr>
        <p:spPr>
          <a:xfrm>
            <a:off x="4500565"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8" name="Text Placeholder 15">
            <a:extLst>
              <a:ext uri="{FF2B5EF4-FFF2-40B4-BE49-F238E27FC236}">
                <a16:creationId xmlns:a16="http://schemas.microsoft.com/office/drawing/2014/main" id="{1F21309D-2BEB-3F47-9B17-6094A44605E9}"/>
              </a:ext>
            </a:extLst>
          </p:cNvPr>
          <p:cNvSpPr>
            <a:spLocks noGrp="1"/>
          </p:cNvSpPr>
          <p:nvPr>
            <p:ph type="body" sz="quarter" idx="18" hasCustomPrompt="1"/>
          </p:nvPr>
        </p:nvSpPr>
        <p:spPr>
          <a:xfrm>
            <a:off x="4500565"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11">
            <a:extLst>
              <a:ext uri="{FF2B5EF4-FFF2-40B4-BE49-F238E27FC236}">
                <a16:creationId xmlns:a16="http://schemas.microsoft.com/office/drawing/2014/main" id="{0BBBA6A5-BCB0-2149-8F70-6372F2C1A3CF}"/>
              </a:ext>
            </a:extLst>
          </p:cNvPr>
          <p:cNvSpPr>
            <a:spLocks noGrp="1"/>
          </p:cNvSpPr>
          <p:nvPr>
            <p:ph type="body" sz="quarter" idx="19" hasCustomPrompt="1"/>
          </p:nvPr>
        </p:nvSpPr>
        <p:spPr>
          <a:xfrm>
            <a:off x="8601077"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10" name="Text Placeholder 15">
            <a:extLst>
              <a:ext uri="{FF2B5EF4-FFF2-40B4-BE49-F238E27FC236}">
                <a16:creationId xmlns:a16="http://schemas.microsoft.com/office/drawing/2014/main" id="{9DD722C7-6070-EC44-A9C2-B776989BB6F8}"/>
              </a:ext>
            </a:extLst>
          </p:cNvPr>
          <p:cNvSpPr>
            <a:spLocks noGrp="1"/>
          </p:cNvSpPr>
          <p:nvPr>
            <p:ph type="body" sz="quarter" idx="20" hasCustomPrompt="1"/>
          </p:nvPr>
        </p:nvSpPr>
        <p:spPr>
          <a:xfrm>
            <a:off x="8601077"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7">
            <a:extLst>
              <a:ext uri="{FF2B5EF4-FFF2-40B4-BE49-F238E27FC236}">
                <a16:creationId xmlns:a16="http://schemas.microsoft.com/office/drawing/2014/main" id="{A0620F4F-86C9-074A-8BE8-256C02EF3AB8}"/>
              </a:ext>
            </a:extLst>
          </p:cNvPr>
          <p:cNvSpPr>
            <a:spLocks noGrp="1"/>
          </p:cNvSpPr>
          <p:nvPr>
            <p:ph type="body" sz="quarter" idx="11"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3564689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5B07E60-4478-4B43-9F7D-EB48A92A71F6}"/>
              </a:ext>
            </a:extLst>
          </p:cNvPr>
          <p:cNvSpPr>
            <a:spLocks noGrp="1"/>
          </p:cNvSpPr>
          <p:nvPr>
            <p:ph type="pic" sz="quarter" idx="10"/>
          </p:nvPr>
        </p:nvSpPr>
        <p:spPr>
          <a:xfrm>
            <a:off x="4086229" y="0"/>
            <a:ext cx="8105775" cy="6858000"/>
          </a:xfrm>
          <a:prstGeom prst="rect">
            <a:avLst/>
          </a:prstGeom>
        </p:spPr>
        <p:txBody>
          <a:bodyPr/>
          <a:lstStyle/>
          <a:p>
            <a:endParaRPr lang="en-US"/>
          </a:p>
        </p:txBody>
      </p:sp>
      <p:sp>
        <p:nvSpPr>
          <p:cNvPr id="9" name="Text Placeholder 7">
            <a:extLst>
              <a:ext uri="{FF2B5EF4-FFF2-40B4-BE49-F238E27FC236}">
                <a16:creationId xmlns:a16="http://schemas.microsoft.com/office/drawing/2014/main" id="{7899B309-53BF-4A4A-B8D1-F4DE072C5F7B}"/>
              </a:ext>
            </a:extLst>
          </p:cNvPr>
          <p:cNvSpPr>
            <a:spLocks noGrp="1"/>
          </p:cNvSpPr>
          <p:nvPr>
            <p:ph type="body" sz="quarter" idx="11"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107466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 - Title Slides - Subtitle">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D56BA0E7-21A1-C544-834B-18EEE8C8E05A}"/>
              </a:ext>
            </a:extLst>
          </p:cNvPr>
          <p:cNvSpPr>
            <a:spLocks noGrp="1"/>
          </p:cNvSpPr>
          <p:nvPr>
            <p:ph type="body" sz="quarter" idx="11" hasCustomPrompt="1"/>
          </p:nvPr>
        </p:nvSpPr>
        <p:spPr>
          <a:xfrm>
            <a:off x="1667435" y="1586753"/>
            <a:ext cx="8857130" cy="1842247"/>
          </a:xfrm>
          <a:prstGeom prst="rect">
            <a:avLst/>
          </a:prstGeom>
        </p:spPr>
        <p:txBody>
          <a:bodyPr anchor="ctr"/>
          <a:lstStyle>
            <a:lvl1pPr marL="0" indent="0" algn="ctr">
              <a:buNone/>
              <a:defRPr sz="80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Brand Story</a:t>
            </a:r>
          </a:p>
        </p:txBody>
      </p:sp>
      <p:sp>
        <p:nvSpPr>
          <p:cNvPr id="4" name="Text Placeholder 7">
            <a:extLst>
              <a:ext uri="{FF2B5EF4-FFF2-40B4-BE49-F238E27FC236}">
                <a16:creationId xmlns:a16="http://schemas.microsoft.com/office/drawing/2014/main" id="{303D316D-B370-7C4D-A94F-8C12D1CD5582}"/>
              </a:ext>
            </a:extLst>
          </p:cNvPr>
          <p:cNvSpPr>
            <a:spLocks noGrp="1"/>
          </p:cNvSpPr>
          <p:nvPr>
            <p:ph type="body" sz="quarter" idx="12" hasCustomPrompt="1"/>
          </p:nvPr>
        </p:nvSpPr>
        <p:spPr>
          <a:xfrm>
            <a:off x="1667435" y="3451411"/>
            <a:ext cx="8857130" cy="1842247"/>
          </a:xfrm>
          <a:prstGeom prst="rect">
            <a:avLst/>
          </a:prstGeom>
        </p:spPr>
        <p:txBody>
          <a:bodyPr anchor="ctr"/>
          <a:lstStyle>
            <a:lvl1pPr marL="0" indent="0" algn="ctr">
              <a:buNone/>
              <a:defRPr sz="3200" b="1" i="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stStyle>
          <a:p>
            <a:pPr lvl="0"/>
            <a:r>
              <a:rPr lang="en-US"/>
              <a:t>Subtitle goes here</a:t>
            </a:r>
          </a:p>
        </p:txBody>
      </p:sp>
    </p:spTree>
    <p:extLst>
      <p:ext uri="{BB962C8B-B14F-4D97-AF65-F5344CB8AC3E}">
        <p14:creationId xmlns:p14="http://schemas.microsoft.com/office/powerpoint/2010/main" val="4286893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37CB9BC8-D3C3-D14E-9822-F3DB7364B8F1}"/>
              </a:ext>
            </a:extLst>
          </p:cNvPr>
          <p:cNvSpPr>
            <a:spLocks noGrp="1"/>
          </p:cNvSpPr>
          <p:nvPr>
            <p:ph type="pic" sz="quarter" idx="10"/>
          </p:nvPr>
        </p:nvSpPr>
        <p:spPr>
          <a:xfrm>
            <a:off x="4086229" y="0"/>
            <a:ext cx="8105775" cy="6858000"/>
          </a:xfrm>
          <a:prstGeom prst="rect">
            <a:avLst/>
          </a:prstGeom>
        </p:spPr>
        <p:txBody>
          <a:bodyPr/>
          <a:lstStyle/>
          <a:p>
            <a:endParaRPr lang="en-US"/>
          </a:p>
        </p:txBody>
      </p:sp>
      <p:sp>
        <p:nvSpPr>
          <p:cNvPr id="4" name="Text Placeholder 7">
            <a:extLst>
              <a:ext uri="{FF2B5EF4-FFF2-40B4-BE49-F238E27FC236}">
                <a16:creationId xmlns:a16="http://schemas.microsoft.com/office/drawing/2014/main" id="{6B5916E8-F91D-3449-B8D4-D56B5158F270}"/>
              </a:ext>
            </a:extLst>
          </p:cNvPr>
          <p:cNvSpPr>
            <a:spLocks noGrp="1"/>
          </p:cNvSpPr>
          <p:nvPr>
            <p:ph type="body" sz="quarter" idx="11" hasCustomPrompt="1"/>
          </p:nvPr>
        </p:nvSpPr>
        <p:spPr>
          <a:xfrm>
            <a:off x="406400" y="1558636"/>
            <a:ext cx="3351213" cy="4402776"/>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pic>
        <p:nvPicPr>
          <p:cNvPr id="5" name="Picture 4">
            <a:extLst>
              <a:ext uri="{FF2B5EF4-FFF2-40B4-BE49-F238E27FC236}">
                <a16:creationId xmlns:a16="http://schemas.microsoft.com/office/drawing/2014/main" id="{29EA6384-8707-4A4C-BDAB-BB61183973EA}"/>
              </a:ext>
            </a:extLst>
          </p:cNvPr>
          <p:cNvPicPr>
            <a:picLocks noChangeAspect="1"/>
          </p:cNvPicPr>
          <p:nvPr userDrawn="1"/>
        </p:nvPicPr>
        <p:blipFill>
          <a:blip r:embed="rId2"/>
          <a:stretch>
            <a:fillRect/>
          </a:stretch>
        </p:blipFill>
        <p:spPr>
          <a:xfrm>
            <a:off x="406403" y="0"/>
            <a:ext cx="1325820" cy="858982"/>
          </a:xfrm>
          <a:prstGeom prst="rect">
            <a:avLst/>
          </a:prstGeom>
        </p:spPr>
      </p:pic>
    </p:spTree>
    <p:extLst>
      <p:ext uri="{BB962C8B-B14F-4D97-AF65-F5344CB8AC3E}">
        <p14:creationId xmlns:p14="http://schemas.microsoft.com/office/powerpoint/2010/main" val="1946940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7C81F83-A6CE-3A48-ADBB-46B9DC2AAAC9}"/>
              </a:ext>
            </a:extLst>
          </p:cNvPr>
          <p:cNvSpPr>
            <a:spLocks noGrp="1"/>
          </p:cNvSpPr>
          <p:nvPr>
            <p:ph type="pic" sz="quarter" idx="10"/>
          </p:nvPr>
        </p:nvSpPr>
        <p:spPr>
          <a:xfrm>
            <a:off x="4086229" y="0"/>
            <a:ext cx="8105775" cy="6858000"/>
          </a:xfrm>
          <a:prstGeom prst="rect">
            <a:avLst/>
          </a:prstGeom>
        </p:spPr>
        <p:txBody>
          <a:bodyPr/>
          <a:lstStyle/>
          <a:p>
            <a:endParaRPr lang="en-US"/>
          </a:p>
        </p:txBody>
      </p:sp>
      <p:sp>
        <p:nvSpPr>
          <p:cNvPr id="8" name="Text Placeholder 11">
            <a:extLst>
              <a:ext uri="{FF2B5EF4-FFF2-40B4-BE49-F238E27FC236}">
                <a16:creationId xmlns:a16="http://schemas.microsoft.com/office/drawing/2014/main" id="{7AC53E47-6F75-BE48-A9EF-13A911A69926}"/>
              </a:ext>
            </a:extLst>
          </p:cNvPr>
          <p:cNvSpPr>
            <a:spLocks noGrp="1"/>
          </p:cNvSpPr>
          <p:nvPr>
            <p:ph type="body" sz="quarter" idx="17" hasCustomPrompt="1"/>
          </p:nvPr>
        </p:nvSpPr>
        <p:spPr>
          <a:xfrm>
            <a:off x="452441"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9" name="Text Placeholder 15">
            <a:extLst>
              <a:ext uri="{FF2B5EF4-FFF2-40B4-BE49-F238E27FC236}">
                <a16:creationId xmlns:a16="http://schemas.microsoft.com/office/drawing/2014/main" id="{1D9D3CEE-6866-5B4D-8B4F-DA4606852ABE}"/>
              </a:ext>
            </a:extLst>
          </p:cNvPr>
          <p:cNvSpPr>
            <a:spLocks noGrp="1"/>
          </p:cNvSpPr>
          <p:nvPr>
            <p:ph type="body" sz="quarter" idx="18" hasCustomPrompt="1"/>
          </p:nvPr>
        </p:nvSpPr>
        <p:spPr>
          <a:xfrm>
            <a:off x="452441"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3883756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AE68180B-4EE4-A14D-AE4A-4B93830CDDD8}"/>
              </a:ext>
            </a:extLst>
          </p:cNvPr>
          <p:cNvSpPr>
            <a:spLocks noGrp="1"/>
          </p:cNvSpPr>
          <p:nvPr>
            <p:ph type="body" sz="quarter" idx="17" hasCustomPrompt="1"/>
          </p:nvPr>
        </p:nvSpPr>
        <p:spPr>
          <a:xfrm>
            <a:off x="452441"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5" name="Text Placeholder 15">
            <a:extLst>
              <a:ext uri="{FF2B5EF4-FFF2-40B4-BE49-F238E27FC236}">
                <a16:creationId xmlns:a16="http://schemas.microsoft.com/office/drawing/2014/main" id="{79C4BA35-FFE6-7F4D-B0A4-732D38139440}"/>
              </a:ext>
            </a:extLst>
          </p:cNvPr>
          <p:cNvSpPr>
            <a:spLocks noGrp="1"/>
          </p:cNvSpPr>
          <p:nvPr>
            <p:ph type="body" sz="quarter" idx="18" hasCustomPrompt="1"/>
          </p:nvPr>
        </p:nvSpPr>
        <p:spPr>
          <a:xfrm>
            <a:off x="452441"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7" name="Chart Placeholder 6">
            <a:extLst>
              <a:ext uri="{FF2B5EF4-FFF2-40B4-BE49-F238E27FC236}">
                <a16:creationId xmlns:a16="http://schemas.microsoft.com/office/drawing/2014/main" id="{3F190FAE-FDDF-7348-A65A-79731CA924C3}"/>
              </a:ext>
            </a:extLst>
          </p:cNvPr>
          <p:cNvSpPr>
            <a:spLocks noGrp="1"/>
          </p:cNvSpPr>
          <p:nvPr>
            <p:ph type="chart" sz="quarter" idx="19"/>
          </p:nvPr>
        </p:nvSpPr>
        <p:spPr>
          <a:xfrm>
            <a:off x="4103688" y="0"/>
            <a:ext cx="8088312" cy="6858000"/>
          </a:xfrm>
          <a:prstGeom prst="rect">
            <a:avLst/>
          </a:prstGeom>
        </p:spPr>
        <p:txBody>
          <a:bodyPr/>
          <a:lstStyle/>
          <a:p>
            <a:endParaRPr lang="en-US"/>
          </a:p>
        </p:txBody>
      </p:sp>
    </p:spTree>
    <p:extLst>
      <p:ext uri="{BB962C8B-B14F-4D97-AF65-F5344CB8AC3E}">
        <p14:creationId xmlns:p14="http://schemas.microsoft.com/office/powerpoint/2010/main" val="3064864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FC72E128-A786-B340-A11F-4FB5E79E3BA1}"/>
              </a:ext>
            </a:extLst>
          </p:cNvPr>
          <p:cNvSpPr>
            <a:spLocks noGrp="1"/>
          </p:cNvSpPr>
          <p:nvPr>
            <p:ph type="body" sz="quarter" idx="17" hasCustomPrompt="1"/>
          </p:nvPr>
        </p:nvSpPr>
        <p:spPr>
          <a:xfrm>
            <a:off x="452441"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4" name="Text Placeholder 15">
            <a:extLst>
              <a:ext uri="{FF2B5EF4-FFF2-40B4-BE49-F238E27FC236}">
                <a16:creationId xmlns:a16="http://schemas.microsoft.com/office/drawing/2014/main" id="{725D985E-9B8A-FC4F-A5FA-D7C73EB2BF4C}"/>
              </a:ext>
            </a:extLst>
          </p:cNvPr>
          <p:cNvSpPr>
            <a:spLocks noGrp="1"/>
          </p:cNvSpPr>
          <p:nvPr>
            <p:ph type="body" sz="quarter" idx="18" hasCustomPrompt="1"/>
          </p:nvPr>
        </p:nvSpPr>
        <p:spPr>
          <a:xfrm>
            <a:off x="452441"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5" name="Text Placeholder 7">
            <a:extLst>
              <a:ext uri="{FF2B5EF4-FFF2-40B4-BE49-F238E27FC236}">
                <a16:creationId xmlns:a16="http://schemas.microsoft.com/office/drawing/2014/main" id="{A079CA32-905B-6544-BB86-CF10CE0C501B}"/>
              </a:ext>
            </a:extLst>
          </p:cNvPr>
          <p:cNvSpPr>
            <a:spLocks noGrp="1"/>
          </p:cNvSpPr>
          <p:nvPr>
            <p:ph type="body" sz="quarter" idx="11" hasCustomPrompt="1"/>
          </p:nvPr>
        </p:nvSpPr>
        <p:spPr>
          <a:xfrm>
            <a:off x="4714875" y="904585"/>
            <a:ext cx="6858000" cy="5056827"/>
          </a:xfrm>
          <a:prstGeom prst="rect">
            <a:avLst/>
          </a:prstGeom>
        </p:spPr>
        <p:txBody>
          <a:bodyPr anchor="ctr"/>
          <a:lstStyle>
            <a:lvl1pPr marL="0" indent="0" algn="ctr">
              <a:lnSpc>
                <a:spcPct val="100000"/>
              </a:lnSpc>
              <a:spcBef>
                <a:spcPts val="0"/>
              </a:spcBef>
              <a:buFont typeface="Arial" panose="020B0604020202020204" pitchFamily="34" charset="0"/>
              <a:buNone/>
              <a:defRPr sz="8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1997813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2A878FF-7AB9-9B4A-8228-0A62F6BFD244}"/>
              </a:ext>
            </a:extLst>
          </p:cNvPr>
          <p:cNvSpPr>
            <a:spLocks noGrp="1"/>
          </p:cNvSpPr>
          <p:nvPr>
            <p:ph type="body" sz="quarter" idx="17" hasCustomPrompt="1"/>
          </p:nvPr>
        </p:nvSpPr>
        <p:spPr>
          <a:xfrm>
            <a:off x="4500565"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8" name="Text Placeholder 15">
            <a:extLst>
              <a:ext uri="{FF2B5EF4-FFF2-40B4-BE49-F238E27FC236}">
                <a16:creationId xmlns:a16="http://schemas.microsoft.com/office/drawing/2014/main" id="{1F21309D-2BEB-3F47-9B17-6094A44605E9}"/>
              </a:ext>
            </a:extLst>
          </p:cNvPr>
          <p:cNvSpPr>
            <a:spLocks noGrp="1"/>
          </p:cNvSpPr>
          <p:nvPr>
            <p:ph type="body" sz="quarter" idx="18" hasCustomPrompt="1"/>
          </p:nvPr>
        </p:nvSpPr>
        <p:spPr>
          <a:xfrm>
            <a:off x="4500565"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11">
            <a:extLst>
              <a:ext uri="{FF2B5EF4-FFF2-40B4-BE49-F238E27FC236}">
                <a16:creationId xmlns:a16="http://schemas.microsoft.com/office/drawing/2014/main" id="{0BBBA6A5-BCB0-2149-8F70-6372F2C1A3CF}"/>
              </a:ext>
            </a:extLst>
          </p:cNvPr>
          <p:cNvSpPr>
            <a:spLocks noGrp="1"/>
          </p:cNvSpPr>
          <p:nvPr>
            <p:ph type="body" sz="quarter" idx="19" hasCustomPrompt="1"/>
          </p:nvPr>
        </p:nvSpPr>
        <p:spPr>
          <a:xfrm>
            <a:off x="8601077"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10" name="Text Placeholder 15">
            <a:extLst>
              <a:ext uri="{FF2B5EF4-FFF2-40B4-BE49-F238E27FC236}">
                <a16:creationId xmlns:a16="http://schemas.microsoft.com/office/drawing/2014/main" id="{9DD722C7-6070-EC44-A9C2-B776989BB6F8}"/>
              </a:ext>
            </a:extLst>
          </p:cNvPr>
          <p:cNvSpPr>
            <a:spLocks noGrp="1"/>
          </p:cNvSpPr>
          <p:nvPr>
            <p:ph type="body" sz="quarter" idx="20" hasCustomPrompt="1"/>
          </p:nvPr>
        </p:nvSpPr>
        <p:spPr>
          <a:xfrm>
            <a:off x="8601077"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7">
            <a:extLst>
              <a:ext uri="{FF2B5EF4-FFF2-40B4-BE49-F238E27FC236}">
                <a16:creationId xmlns:a16="http://schemas.microsoft.com/office/drawing/2014/main" id="{A0620F4F-86C9-074A-8BE8-256C02EF3AB8}"/>
              </a:ext>
            </a:extLst>
          </p:cNvPr>
          <p:cNvSpPr>
            <a:spLocks noGrp="1"/>
          </p:cNvSpPr>
          <p:nvPr>
            <p:ph type="body" sz="quarter" idx="11"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34156395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tatement with 4 stats">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860E216-56E7-1847-8860-C463A87122D0}"/>
              </a:ext>
            </a:extLst>
          </p:cNvPr>
          <p:cNvSpPr>
            <a:spLocks noGrp="1"/>
          </p:cNvSpPr>
          <p:nvPr>
            <p:ph type="body" sz="quarter" idx="10"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8" name="Text Placeholder 7">
            <a:extLst>
              <a:ext uri="{FF2B5EF4-FFF2-40B4-BE49-F238E27FC236}">
                <a16:creationId xmlns:a16="http://schemas.microsoft.com/office/drawing/2014/main" id="{FCA4D6CB-A5B8-A047-B5C9-9B1361E5699B}"/>
              </a:ext>
            </a:extLst>
          </p:cNvPr>
          <p:cNvSpPr>
            <a:spLocks noGrp="1"/>
          </p:cNvSpPr>
          <p:nvPr>
            <p:ph type="body" sz="quarter" idx="11" hasCustomPrompt="1"/>
          </p:nvPr>
        </p:nvSpPr>
        <p:spPr>
          <a:xfrm>
            <a:off x="4486275"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9" name="Text Placeholder 7">
            <a:extLst>
              <a:ext uri="{FF2B5EF4-FFF2-40B4-BE49-F238E27FC236}">
                <a16:creationId xmlns:a16="http://schemas.microsoft.com/office/drawing/2014/main" id="{1A390CEC-B873-1B47-8785-BB3958A0C697}"/>
              </a:ext>
            </a:extLst>
          </p:cNvPr>
          <p:cNvSpPr>
            <a:spLocks noGrp="1"/>
          </p:cNvSpPr>
          <p:nvPr>
            <p:ph type="body" sz="quarter" idx="12" hasCustomPrompt="1"/>
          </p:nvPr>
        </p:nvSpPr>
        <p:spPr>
          <a:xfrm>
            <a:off x="8543927" y="371481"/>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0" name="Text Placeholder 7">
            <a:extLst>
              <a:ext uri="{FF2B5EF4-FFF2-40B4-BE49-F238E27FC236}">
                <a16:creationId xmlns:a16="http://schemas.microsoft.com/office/drawing/2014/main" id="{EFF86C0E-764E-DC4C-B0A7-5AF0502AF4D3}"/>
              </a:ext>
            </a:extLst>
          </p:cNvPr>
          <p:cNvSpPr>
            <a:spLocks noGrp="1"/>
          </p:cNvSpPr>
          <p:nvPr>
            <p:ph type="body" sz="quarter" idx="13" hasCustomPrompt="1"/>
          </p:nvPr>
        </p:nvSpPr>
        <p:spPr>
          <a:xfrm>
            <a:off x="4486275"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
        <p:nvSpPr>
          <p:cNvPr id="11" name="Text Placeholder 7">
            <a:extLst>
              <a:ext uri="{FF2B5EF4-FFF2-40B4-BE49-F238E27FC236}">
                <a16:creationId xmlns:a16="http://schemas.microsoft.com/office/drawing/2014/main" id="{0EA1EE03-D9C3-0748-9B6C-DB1611DCB263}"/>
              </a:ext>
            </a:extLst>
          </p:cNvPr>
          <p:cNvSpPr>
            <a:spLocks noGrp="1"/>
          </p:cNvSpPr>
          <p:nvPr>
            <p:ph type="body" sz="quarter" idx="14" hasCustomPrompt="1"/>
          </p:nvPr>
        </p:nvSpPr>
        <p:spPr>
          <a:xfrm>
            <a:off x="8543927" y="3829056"/>
            <a:ext cx="3328988" cy="2657475"/>
          </a:xfrm>
          <a:prstGeom prst="rect">
            <a:avLst/>
          </a:prstGeom>
        </p:spPr>
        <p:txBody>
          <a:bodyPr anchor="ctr"/>
          <a:lstStyle>
            <a:lvl1pPr marL="0" indent="0" algn="ctr">
              <a:lnSpc>
                <a:spcPct val="100000"/>
              </a:lnSpc>
              <a:spcBef>
                <a:spcPts val="0"/>
              </a:spcBef>
              <a:buFont typeface="Arial" panose="020B0604020202020204" pitchFamily="34" charset="0"/>
              <a:buNone/>
              <a:defRPr sz="40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Bold stat goes in here</a:t>
            </a:r>
          </a:p>
        </p:txBody>
      </p:sp>
    </p:spTree>
    <p:extLst>
      <p:ext uri="{BB962C8B-B14F-4D97-AF65-F5344CB8AC3E}">
        <p14:creationId xmlns:p14="http://schemas.microsoft.com/office/powerpoint/2010/main" val="2062514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2A878FF-7AB9-9B4A-8228-0A62F6BFD244}"/>
              </a:ext>
            </a:extLst>
          </p:cNvPr>
          <p:cNvSpPr>
            <a:spLocks noGrp="1"/>
          </p:cNvSpPr>
          <p:nvPr>
            <p:ph type="body" sz="quarter" idx="17" hasCustomPrompt="1"/>
          </p:nvPr>
        </p:nvSpPr>
        <p:spPr>
          <a:xfrm>
            <a:off x="4500565"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8" name="Text Placeholder 15">
            <a:extLst>
              <a:ext uri="{FF2B5EF4-FFF2-40B4-BE49-F238E27FC236}">
                <a16:creationId xmlns:a16="http://schemas.microsoft.com/office/drawing/2014/main" id="{1F21309D-2BEB-3F47-9B17-6094A44605E9}"/>
              </a:ext>
            </a:extLst>
          </p:cNvPr>
          <p:cNvSpPr>
            <a:spLocks noGrp="1"/>
          </p:cNvSpPr>
          <p:nvPr>
            <p:ph type="body" sz="quarter" idx="18" hasCustomPrompt="1"/>
          </p:nvPr>
        </p:nvSpPr>
        <p:spPr>
          <a:xfrm>
            <a:off x="4500565"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11">
            <a:extLst>
              <a:ext uri="{FF2B5EF4-FFF2-40B4-BE49-F238E27FC236}">
                <a16:creationId xmlns:a16="http://schemas.microsoft.com/office/drawing/2014/main" id="{0BBBA6A5-BCB0-2149-8F70-6372F2C1A3CF}"/>
              </a:ext>
            </a:extLst>
          </p:cNvPr>
          <p:cNvSpPr>
            <a:spLocks noGrp="1"/>
          </p:cNvSpPr>
          <p:nvPr>
            <p:ph type="body" sz="quarter" idx="19" hasCustomPrompt="1"/>
          </p:nvPr>
        </p:nvSpPr>
        <p:spPr>
          <a:xfrm>
            <a:off x="8601077"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10" name="Text Placeholder 15">
            <a:extLst>
              <a:ext uri="{FF2B5EF4-FFF2-40B4-BE49-F238E27FC236}">
                <a16:creationId xmlns:a16="http://schemas.microsoft.com/office/drawing/2014/main" id="{9DD722C7-6070-EC44-A9C2-B776989BB6F8}"/>
              </a:ext>
            </a:extLst>
          </p:cNvPr>
          <p:cNvSpPr>
            <a:spLocks noGrp="1"/>
          </p:cNvSpPr>
          <p:nvPr>
            <p:ph type="body" sz="quarter" idx="20" hasCustomPrompt="1"/>
          </p:nvPr>
        </p:nvSpPr>
        <p:spPr>
          <a:xfrm>
            <a:off x="8601077"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7">
            <a:extLst>
              <a:ext uri="{FF2B5EF4-FFF2-40B4-BE49-F238E27FC236}">
                <a16:creationId xmlns:a16="http://schemas.microsoft.com/office/drawing/2014/main" id="{A0620F4F-86C9-074A-8BE8-256C02EF3AB8}"/>
              </a:ext>
            </a:extLst>
          </p:cNvPr>
          <p:cNvSpPr>
            <a:spLocks noGrp="1"/>
          </p:cNvSpPr>
          <p:nvPr>
            <p:ph type="body" sz="quarter" idx="11"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37716634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2CE8B4D2-22A3-4642-B7B8-FD3D53A66276}"/>
              </a:ext>
            </a:extLst>
          </p:cNvPr>
          <p:cNvSpPr>
            <a:spLocks noGrp="1"/>
          </p:cNvSpPr>
          <p:nvPr>
            <p:ph type="body" sz="quarter" idx="17" hasCustomPrompt="1"/>
          </p:nvPr>
        </p:nvSpPr>
        <p:spPr>
          <a:xfrm>
            <a:off x="4500565"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4" name="Text Placeholder 15">
            <a:extLst>
              <a:ext uri="{FF2B5EF4-FFF2-40B4-BE49-F238E27FC236}">
                <a16:creationId xmlns:a16="http://schemas.microsoft.com/office/drawing/2014/main" id="{87BADA87-6D83-2349-84CC-82DAD2562E9F}"/>
              </a:ext>
            </a:extLst>
          </p:cNvPr>
          <p:cNvSpPr>
            <a:spLocks noGrp="1"/>
          </p:cNvSpPr>
          <p:nvPr>
            <p:ph type="body" sz="quarter" idx="18" hasCustomPrompt="1"/>
          </p:nvPr>
        </p:nvSpPr>
        <p:spPr>
          <a:xfrm>
            <a:off x="4500565"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5" name="Text Placeholder 11">
            <a:extLst>
              <a:ext uri="{FF2B5EF4-FFF2-40B4-BE49-F238E27FC236}">
                <a16:creationId xmlns:a16="http://schemas.microsoft.com/office/drawing/2014/main" id="{1F19FEA6-8C27-FE49-9957-6943110F795C}"/>
              </a:ext>
            </a:extLst>
          </p:cNvPr>
          <p:cNvSpPr>
            <a:spLocks noGrp="1"/>
          </p:cNvSpPr>
          <p:nvPr>
            <p:ph type="body" sz="quarter" idx="19" hasCustomPrompt="1"/>
          </p:nvPr>
        </p:nvSpPr>
        <p:spPr>
          <a:xfrm>
            <a:off x="8601077" y="1770063"/>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6" name="Text Placeholder 15">
            <a:extLst>
              <a:ext uri="{FF2B5EF4-FFF2-40B4-BE49-F238E27FC236}">
                <a16:creationId xmlns:a16="http://schemas.microsoft.com/office/drawing/2014/main" id="{B82EB4F9-F7E4-0D44-A559-326C61D02598}"/>
              </a:ext>
            </a:extLst>
          </p:cNvPr>
          <p:cNvSpPr>
            <a:spLocks noGrp="1"/>
          </p:cNvSpPr>
          <p:nvPr>
            <p:ph type="body" sz="quarter" idx="20" hasCustomPrompt="1"/>
          </p:nvPr>
        </p:nvSpPr>
        <p:spPr>
          <a:xfrm>
            <a:off x="8601077" y="2838450"/>
            <a:ext cx="3190875" cy="3090862"/>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7" name="Text Placeholder 7">
            <a:extLst>
              <a:ext uri="{FF2B5EF4-FFF2-40B4-BE49-F238E27FC236}">
                <a16:creationId xmlns:a16="http://schemas.microsoft.com/office/drawing/2014/main" id="{559A4DC9-051B-E540-86F8-6EBEDC925B1C}"/>
              </a:ext>
            </a:extLst>
          </p:cNvPr>
          <p:cNvSpPr>
            <a:spLocks noGrp="1"/>
          </p:cNvSpPr>
          <p:nvPr>
            <p:ph type="body" sz="quarter" idx="11" hasCustomPrompt="1"/>
          </p:nvPr>
        </p:nvSpPr>
        <p:spPr>
          <a:xfrm>
            <a:off x="428627" y="1770062"/>
            <a:ext cx="3328988" cy="4191350"/>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pic>
        <p:nvPicPr>
          <p:cNvPr id="8" name="Picture 7">
            <a:extLst>
              <a:ext uri="{FF2B5EF4-FFF2-40B4-BE49-F238E27FC236}">
                <a16:creationId xmlns:a16="http://schemas.microsoft.com/office/drawing/2014/main" id="{9572E6AF-2E84-4640-8F6A-D0B5384F6B4D}"/>
              </a:ext>
            </a:extLst>
          </p:cNvPr>
          <p:cNvPicPr>
            <a:picLocks noChangeAspect="1"/>
          </p:cNvPicPr>
          <p:nvPr userDrawn="1"/>
        </p:nvPicPr>
        <p:blipFill>
          <a:blip r:embed="rId2"/>
          <a:stretch>
            <a:fillRect/>
          </a:stretch>
        </p:blipFill>
        <p:spPr>
          <a:xfrm>
            <a:off x="406403" y="0"/>
            <a:ext cx="1325820" cy="858982"/>
          </a:xfrm>
          <a:prstGeom prst="rect">
            <a:avLst/>
          </a:prstGeom>
        </p:spPr>
      </p:pic>
    </p:spTree>
    <p:extLst>
      <p:ext uri="{BB962C8B-B14F-4D97-AF65-F5344CB8AC3E}">
        <p14:creationId xmlns:p14="http://schemas.microsoft.com/office/powerpoint/2010/main" val="171097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CA89F4FB-6562-B54F-B9D7-3C0CF37BE92A}"/>
              </a:ext>
            </a:extLst>
          </p:cNvPr>
          <p:cNvSpPr>
            <a:spLocks noGrp="1"/>
          </p:cNvSpPr>
          <p:nvPr>
            <p:ph type="body" sz="quarter" idx="11" hasCustomPrompt="1"/>
          </p:nvPr>
        </p:nvSpPr>
        <p:spPr>
          <a:xfrm>
            <a:off x="4286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4" name="Text Placeholder 7">
            <a:extLst>
              <a:ext uri="{FF2B5EF4-FFF2-40B4-BE49-F238E27FC236}">
                <a16:creationId xmlns:a16="http://schemas.microsoft.com/office/drawing/2014/main" id="{F191BD98-F204-C840-BDF8-B2DE4566C634}"/>
              </a:ext>
            </a:extLst>
          </p:cNvPr>
          <p:cNvSpPr>
            <a:spLocks noGrp="1"/>
          </p:cNvSpPr>
          <p:nvPr>
            <p:ph type="body" sz="quarter" idx="12" hasCustomPrompt="1"/>
          </p:nvPr>
        </p:nvSpPr>
        <p:spPr>
          <a:xfrm>
            <a:off x="4457703"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5" name="Text Placeholder 7">
            <a:extLst>
              <a:ext uri="{FF2B5EF4-FFF2-40B4-BE49-F238E27FC236}">
                <a16:creationId xmlns:a16="http://schemas.microsoft.com/office/drawing/2014/main" id="{B9D8D3FA-6559-6448-A1BB-F3D012FAC8A0}"/>
              </a:ext>
            </a:extLst>
          </p:cNvPr>
          <p:cNvSpPr>
            <a:spLocks noGrp="1"/>
          </p:cNvSpPr>
          <p:nvPr>
            <p:ph type="body" sz="quarter" idx="13" hasCustomPrompt="1"/>
          </p:nvPr>
        </p:nvSpPr>
        <p:spPr>
          <a:xfrm>
            <a:off x="8543927" y="904585"/>
            <a:ext cx="3328988" cy="5056827"/>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7379938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55A8A759-54D9-1145-80BC-9858CC6455D6}"/>
              </a:ext>
            </a:extLst>
          </p:cNvPr>
          <p:cNvSpPr>
            <a:spLocks noGrp="1"/>
          </p:cNvSpPr>
          <p:nvPr>
            <p:ph type="body" sz="quarter" idx="11" hasCustomPrompt="1"/>
          </p:nvPr>
        </p:nvSpPr>
        <p:spPr>
          <a:xfrm>
            <a:off x="428627" y="1770062"/>
            <a:ext cx="3328988" cy="4191350"/>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pic>
        <p:nvPicPr>
          <p:cNvPr id="4" name="Picture 3">
            <a:extLst>
              <a:ext uri="{FF2B5EF4-FFF2-40B4-BE49-F238E27FC236}">
                <a16:creationId xmlns:a16="http://schemas.microsoft.com/office/drawing/2014/main" id="{359B8A86-1B3E-974A-8DD3-1E0679F2DB11}"/>
              </a:ext>
            </a:extLst>
          </p:cNvPr>
          <p:cNvPicPr>
            <a:picLocks noChangeAspect="1"/>
          </p:cNvPicPr>
          <p:nvPr userDrawn="1"/>
        </p:nvPicPr>
        <p:blipFill>
          <a:blip r:embed="rId2"/>
          <a:stretch>
            <a:fillRect/>
          </a:stretch>
        </p:blipFill>
        <p:spPr>
          <a:xfrm>
            <a:off x="406403" y="0"/>
            <a:ext cx="1325820" cy="858982"/>
          </a:xfrm>
          <a:prstGeom prst="rect">
            <a:avLst/>
          </a:prstGeom>
        </p:spPr>
      </p:pic>
      <p:sp>
        <p:nvSpPr>
          <p:cNvPr id="5" name="Text Placeholder 7">
            <a:extLst>
              <a:ext uri="{FF2B5EF4-FFF2-40B4-BE49-F238E27FC236}">
                <a16:creationId xmlns:a16="http://schemas.microsoft.com/office/drawing/2014/main" id="{E0EE54B6-0E1F-3847-943F-9B51E427ECEB}"/>
              </a:ext>
            </a:extLst>
          </p:cNvPr>
          <p:cNvSpPr>
            <a:spLocks noGrp="1"/>
          </p:cNvSpPr>
          <p:nvPr>
            <p:ph type="body" sz="quarter" idx="12" hasCustomPrompt="1"/>
          </p:nvPr>
        </p:nvSpPr>
        <p:spPr>
          <a:xfrm>
            <a:off x="4429127" y="1770062"/>
            <a:ext cx="3328988" cy="4191350"/>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
        <p:nvSpPr>
          <p:cNvPr id="6" name="Text Placeholder 7">
            <a:extLst>
              <a:ext uri="{FF2B5EF4-FFF2-40B4-BE49-F238E27FC236}">
                <a16:creationId xmlns:a16="http://schemas.microsoft.com/office/drawing/2014/main" id="{B53E28EA-D80B-9F41-B16B-1896CF61FF50}"/>
              </a:ext>
            </a:extLst>
          </p:cNvPr>
          <p:cNvSpPr>
            <a:spLocks noGrp="1"/>
          </p:cNvSpPr>
          <p:nvPr>
            <p:ph type="body" sz="quarter" idx="13" hasCustomPrompt="1"/>
          </p:nvPr>
        </p:nvSpPr>
        <p:spPr>
          <a:xfrm>
            <a:off x="8523143" y="1770062"/>
            <a:ext cx="3328988" cy="4191350"/>
          </a:xfrm>
          <a:prstGeom prst="rect">
            <a:avLst/>
          </a:prstGeom>
        </p:spPr>
        <p:txBody>
          <a:bodyPr anchor="ctr"/>
          <a:lstStyle>
            <a:lvl1pPr marL="0" indent="0">
              <a:lnSpc>
                <a:spcPct val="100000"/>
              </a:lnSpc>
              <a:spcBef>
                <a:spcPts val="0"/>
              </a:spcBef>
              <a:buFont typeface="Arial" panose="020B0604020202020204" pitchFamily="34" charset="0"/>
              <a:buNone/>
              <a:defRPr sz="4800" b="1" i="0" spc="-151">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178" indent="0">
              <a:buNone/>
              <a:defRPr>
                <a:ln>
                  <a:noFill/>
                </a:ln>
                <a:solidFill>
                  <a:schemeClr val="bg1"/>
                </a:solidFill>
              </a:defRPr>
            </a:lvl2pPr>
            <a:lvl3pPr marL="914354" indent="0">
              <a:buNone/>
              <a:defRPr>
                <a:ln>
                  <a:noFill/>
                </a:ln>
                <a:solidFill>
                  <a:schemeClr val="bg1"/>
                </a:solidFill>
              </a:defRPr>
            </a:lvl3pPr>
            <a:lvl4pPr marL="1371532" indent="0">
              <a:buNone/>
              <a:defRPr>
                <a:ln>
                  <a:noFill/>
                </a:ln>
                <a:solidFill>
                  <a:schemeClr val="bg1"/>
                </a:solidFill>
              </a:defRPr>
            </a:lvl4pPr>
            <a:lvl5pPr marL="1828709" indent="0">
              <a:buNone/>
              <a:defRPr>
                <a:ln>
                  <a:noFill/>
                </a:ln>
                <a:solidFill>
                  <a:schemeClr val="bg1"/>
                </a:solidFill>
              </a:defRPr>
            </a:lvl5pPr>
          </a:lstStyle>
          <a:p>
            <a:pPr lvl="0"/>
            <a:r>
              <a:rPr lang="en-US"/>
              <a:t>big and bold statement goes here</a:t>
            </a:r>
          </a:p>
        </p:txBody>
      </p:sp>
    </p:spTree>
    <p:extLst>
      <p:ext uri="{BB962C8B-B14F-4D97-AF65-F5344CB8AC3E}">
        <p14:creationId xmlns:p14="http://schemas.microsoft.com/office/powerpoint/2010/main" val="356582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527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070ECF74-7EAC-6F46-A607-AD24F39C33C0}"/>
              </a:ext>
            </a:extLst>
          </p:cNvPr>
          <p:cNvSpPr>
            <a:spLocks noGrp="1"/>
          </p:cNvSpPr>
          <p:nvPr>
            <p:ph type="body" sz="quarter" idx="17" hasCustomPrompt="1"/>
          </p:nvPr>
        </p:nvSpPr>
        <p:spPr>
          <a:xfrm>
            <a:off x="4500565" y="3230570"/>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4" name="Text Placeholder 15">
            <a:extLst>
              <a:ext uri="{FF2B5EF4-FFF2-40B4-BE49-F238E27FC236}">
                <a16:creationId xmlns:a16="http://schemas.microsoft.com/office/drawing/2014/main" id="{7E8611A7-2D65-FF43-B489-5C2ABB32FC98}"/>
              </a:ext>
            </a:extLst>
          </p:cNvPr>
          <p:cNvSpPr>
            <a:spLocks noGrp="1"/>
          </p:cNvSpPr>
          <p:nvPr>
            <p:ph type="body" sz="quarter" idx="18" hasCustomPrompt="1"/>
          </p:nvPr>
        </p:nvSpPr>
        <p:spPr>
          <a:xfrm>
            <a:off x="4500565" y="4298960"/>
            <a:ext cx="3190875" cy="2105025"/>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5" name="Text Placeholder 11">
            <a:extLst>
              <a:ext uri="{FF2B5EF4-FFF2-40B4-BE49-F238E27FC236}">
                <a16:creationId xmlns:a16="http://schemas.microsoft.com/office/drawing/2014/main" id="{F5E1C93C-950D-F041-8693-815C55FA05D5}"/>
              </a:ext>
            </a:extLst>
          </p:cNvPr>
          <p:cNvSpPr>
            <a:spLocks noGrp="1"/>
          </p:cNvSpPr>
          <p:nvPr>
            <p:ph type="body" sz="quarter" idx="19" hasCustomPrompt="1"/>
          </p:nvPr>
        </p:nvSpPr>
        <p:spPr>
          <a:xfrm>
            <a:off x="428625" y="3230570"/>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6" name="Text Placeholder 15">
            <a:extLst>
              <a:ext uri="{FF2B5EF4-FFF2-40B4-BE49-F238E27FC236}">
                <a16:creationId xmlns:a16="http://schemas.microsoft.com/office/drawing/2014/main" id="{C5899F03-B76F-654B-A576-A64430552D4B}"/>
              </a:ext>
            </a:extLst>
          </p:cNvPr>
          <p:cNvSpPr>
            <a:spLocks noGrp="1"/>
          </p:cNvSpPr>
          <p:nvPr>
            <p:ph type="body" sz="quarter" idx="20" hasCustomPrompt="1"/>
          </p:nvPr>
        </p:nvSpPr>
        <p:spPr>
          <a:xfrm>
            <a:off x="428625" y="4298960"/>
            <a:ext cx="3190875" cy="2105025"/>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7" name="Text Placeholder 11">
            <a:extLst>
              <a:ext uri="{FF2B5EF4-FFF2-40B4-BE49-F238E27FC236}">
                <a16:creationId xmlns:a16="http://schemas.microsoft.com/office/drawing/2014/main" id="{10419512-E0F5-C747-B6AA-E4A4E4264743}"/>
              </a:ext>
            </a:extLst>
          </p:cNvPr>
          <p:cNvSpPr>
            <a:spLocks noGrp="1"/>
          </p:cNvSpPr>
          <p:nvPr>
            <p:ph type="body" sz="quarter" idx="21" hasCustomPrompt="1"/>
          </p:nvPr>
        </p:nvSpPr>
        <p:spPr>
          <a:xfrm>
            <a:off x="8643937" y="3230570"/>
            <a:ext cx="3190875" cy="625475"/>
          </a:xfrm>
          <a:prstGeom prst="rect">
            <a:avLst/>
          </a:prstGeom>
        </p:spPr>
        <p:txBody>
          <a:bodyPr anchor="ctr"/>
          <a:lstStyle>
            <a:lvl1pPr marL="0" indent="0">
              <a:buNone/>
              <a:defRPr b="1" i="0">
                <a:solidFill>
                  <a:schemeClr val="bg1"/>
                </a:solidFill>
                <a:latin typeface="Helvetica Neue LT Pro 75" panose="020B0604020202020204"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 goes here</a:t>
            </a:r>
          </a:p>
        </p:txBody>
      </p:sp>
      <p:sp>
        <p:nvSpPr>
          <p:cNvPr id="8" name="Text Placeholder 15">
            <a:extLst>
              <a:ext uri="{FF2B5EF4-FFF2-40B4-BE49-F238E27FC236}">
                <a16:creationId xmlns:a16="http://schemas.microsoft.com/office/drawing/2014/main" id="{E4629708-5B85-5F4F-A730-5A206C6ACA3C}"/>
              </a:ext>
            </a:extLst>
          </p:cNvPr>
          <p:cNvSpPr>
            <a:spLocks noGrp="1"/>
          </p:cNvSpPr>
          <p:nvPr>
            <p:ph type="body" sz="quarter" idx="22" hasCustomPrompt="1"/>
          </p:nvPr>
        </p:nvSpPr>
        <p:spPr>
          <a:xfrm>
            <a:off x="8643937" y="4298960"/>
            <a:ext cx="3190875" cy="2105025"/>
          </a:xfrm>
          <a:prstGeom prst="rect">
            <a:avLst/>
          </a:prstGeom>
        </p:spPr>
        <p:txBody>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bg1"/>
                </a:solidFill>
                <a:latin typeface="Helvetica Neue LT Pro 55 Roman" panose="020B0604020202020204" pitchFamily="34" charset="77"/>
              </a:defRPr>
            </a:lvl1pPr>
            <a:lvl2pPr marL="457178" indent="0" algn="l">
              <a:buNone/>
              <a:defRPr b="0" i="0">
                <a:solidFill>
                  <a:schemeClr val="bg1"/>
                </a:solidFill>
                <a:latin typeface="Helvetica Neue LT Pro 55 Roman" panose="020B0604020202020204" pitchFamily="34" charset="77"/>
              </a:defRPr>
            </a:lvl2pPr>
            <a:lvl3pPr marL="914354" indent="0" algn="l">
              <a:buNone/>
              <a:defRPr b="0" i="0">
                <a:solidFill>
                  <a:schemeClr val="bg1"/>
                </a:solidFill>
                <a:latin typeface="Helvetica Neue LT Pro 55 Roman" panose="020B0604020202020204" pitchFamily="34" charset="77"/>
              </a:defRPr>
            </a:lvl3pPr>
            <a:lvl4pPr marL="1371532" indent="0" algn="l">
              <a:buNone/>
              <a:defRPr b="0" i="0">
                <a:solidFill>
                  <a:schemeClr val="bg1"/>
                </a:solidFill>
                <a:latin typeface="Helvetica Neue LT Pro 55 Roman" panose="020B0604020202020204" pitchFamily="34" charset="77"/>
              </a:defRPr>
            </a:lvl4pPr>
            <a:lvl5pPr marL="1828709" indent="0" algn="l">
              <a:buNone/>
              <a:defRPr b="0" i="0">
                <a:solidFill>
                  <a:schemeClr val="bg1"/>
                </a:solidFill>
                <a:latin typeface="Helvetica Neue LT Pro 55 Roman" panose="020B0604020202020204" pitchFamily="34" charset="77"/>
              </a:defRPr>
            </a:lvl5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Lorem </a:t>
            </a:r>
            <a:r>
              <a:rPr lang="en-US" err="1"/>
              <a:t>ipsim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7">
            <a:extLst>
              <a:ext uri="{FF2B5EF4-FFF2-40B4-BE49-F238E27FC236}">
                <a16:creationId xmlns:a16="http://schemas.microsoft.com/office/drawing/2014/main" id="{77BBE137-C010-4546-AB8B-8194E27F39D5}"/>
              </a:ext>
            </a:extLst>
          </p:cNvPr>
          <p:cNvSpPr>
            <a:spLocks noGrp="1"/>
          </p:cNvSpPr>
          <p:nvPr>
            <p:ph type="body" sz="quarter" idx="10" hasCustomPrompt="1"/>
          </p:nvPr>
        </p:nvSpPr>
        <p:spPr>
          <a:xfrm>
            <a:off x="428625" y="635344"/>
            <a:ext cx="3190875" cy="1980859"/>
          </a:xfrm>
          <a:prstGeom prst="rect">
            <a:avLst/>
          </a:prstGeom>
        </p:spPr>
        <p:txBody>
          <a:bodyPr anchor="ctr"/>
          <a:lstStyle>
            <a:lvl1pPr marL="0" indent="0" algn="ctr">
              <a:buNone/>
              <a:defRPr sz="20000" b="1" i="0">
                <a:solidFill>
                  <a:schemeClr val="bg1"/>
                </a:solidFill>
                <a:latin typeface="Helvetica Neue LT Pro 75" panose="020B0604020202020204" pitchFamily="34" charset="77"/>
                <a:ea typeface="Helvetica Neue Condensed" panose="02000503000000020004" pitchFamily="2" charset="0"/>
                <a:cs typeface="Helvetica Neue Condensed" panose="02000503000000020004" pitchFamily="2" charset="0"/>
              </a:defRPr>
            </a:lvl1pPr>
          </a:lstStyle>
          <a:p>
            <a:pPr lvl="0"/>
            <a:r>
              <a:rPr lang="en-US"/>
              <a:t>1</a:t>
            </a:r>
          </a:p>
        </p:txBody>
      </p:sp>
      <p:sp>
        <p:nvSpPr>
          <p:cNvPr id="10" name="Text Placeholder 7">
            <a:extLst>
              <a:ext uri="{FF2B5EF4-FFF2-40B4-BE49-F238E27FC236}">
                <a16:creationId xmlns:a16="http://schemas.microsoft.com/office/drawing/2014/main" id="{F0CBEE31-D43D-6746-97CA-B18D6FAB2655}"/>
              </a:ext>
            </a:extLst>
          </p:cNvPr>
          <p:cNvSpPr>
            <a:spLocks noGrp="1"/>
          </p:cNvSpPr>
          <p:nvPr>
            <p:ph type="body" sz="quarter" idx="23" hasCustomPrompt="1"/>
          </p:nvPr>
        </p:nvSpPr>
        <p:spPr>
          <a:xfrm>
            <a:off x="4529137" y="635344"/>
            <a:ext cx="3190875" cy="1980859"/>
          </a:xfrm>
          <a:prstGeom prst="rect">
            <a:avLst/>
          </a:prstGeom>
        </p:spPr>
        <p:txBody>
          <a:bodyPr anchor="ctr"/>
          <a:lstStyle>
            <a:lvl1pPr marL="0" indent="0" algn="ctr">
              <a:buNone/>
              <a:defRPr sz="20000" b="1" i="0">
                <a:solidFill>
                  <a:schemeClr val="bg1"/>
                </a:solidFill>
                <a:latin typeface="Helvetica Neue LT Pro 75" panose="020B0604020202020204" pitchFamily="34" charset="77"/>
                <a:ea typeface="Helvetica Neue Condensed" panose="02000503000000020004" pitchFamily="2" charset="0"/>
                <a:cs typeface="Helvetica Neue Condensed" panose="02000503000000020004" pitchFamily="2" charset="0"/>
              </a:defRPr>
            </a:lvl1pPr>
          </a:lstStyle>
          <a:p>
            <a:pPr lvl="0"/>
            <a:r>
              <a:rPr lang="en-US"/>
              <a:t>2</a:t>
            </a:r>
          </a:p>
        </p:txBody>
      </p:sp>
      <p:sp>
        <p:nvSpPr>
          <p:cNvPr id="11" name="Text Placeholder 7">
            <a:extLst>
              <a:ext uri="{FF2B5EF4-FFF2-40B4-BE49-F238E27FC236}">
                <a16:creationId xmlns:a16="http://schemas.microsoft.com/office/drawing/2014/main" id="{2B8248D9-08C6-7149-B995-97C8DD26699D}"/>
              </a:ext>
            </a:extLst>
          </p:cNvPr>
          <p:cNvSpPr>
            <a:spLocks noGrp="1"/>
          </p:cNvSpPr>
          <p:nvPr>
            <p:ph type="body" sz="quarter" idx="24" hasCustomPrompt="1"/>
          </p:nvPr>
        </p:nvSpPr>
        <p:spPr>
          <a:xfrm>
            <a:off x="8643937" y="635344"/>
            <a:ext cx="3190875" cy="1980859"/>
          </a:xfrm>
          <a:prstGeom prst="rect">
            <a:avLst/>
          </a:prstGeom>
        </p:spPr>
        <p:txBody>
          <a:bodyPr anchor="ctr"/>
          <a:lstStyle>
            <a:lvl1pPr marL="0" indent="0" algn="ctr">
              <a:buNone/>
              <a:defRPr sz="20000" b="1" i="0">
                <a:solidFill>
                  <a:schemeClr val="bg1"/>
                </a:solidFill>
                <a:latin typeface="Helvetica Neue LT Pro 75" panose="020B0604020202020204" pitchFamily="34" charset="77"/>
                <a:ea typeface="Helvetica Neue Condensed" panose="02000503000000020004" pitchFamily="2" charset="0"/>
                <a:cs typeface="Helvetica Neue Condensed" panose="02000503000000020004" pitchFamily="2" charset="0"/>
              </a:defRPr>
            </a:lvl1pPr>
          </a:lstStyle>
          <a:p>
            <a:pPr lvl="0"/>
            <a:r>
              <a:rPr lang="en-US"/>
              <a:t>3</a:t>
            </a:r>
          </a:p>
        </p:txBody>
      </p:sp>
    </p:spTree>
    <p:extLst>
      <p:ext uri="{BB962C8B-B14F-4D97-AF65-F5344CB8AC3E}">
        <p14:creationId xmlns:p14="http://schemas.microsoft.com/office/powerpoint/2010/main" val="352739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F54B9AD4-1500-0D4E-885D-BFC578E4444A}"/>
              </a:ext>
            </a:extLst>
          </p:cNvPr>
          <p:cNvSpPr>
            <a:spLocks noGrp="1"/>
          </p:cNvSpPr>
          <p:nvPr>
            <p:ph type="body" sz="quarter" idx="12" hasCustomPrompt="1"/>
          </p:nvPr>
        </p:nvSpPr>
        <p:spPr>
          <a:xfrm>
            <a:off x="6843713" y="4364875"/>
            <a:ext cx="4914900" cy="1005147"/>
          </a:xfrm>
          <a:prstGeom prst="rect">
            <a:avLst/>
          </a:prstGeom>
        </p:spPr>
        <p:txBody>
          <a:bodyPr anchor="ctr"/>
          <a:lstStyle>
            <a:lvl1pPr marL="0" indent="0">
              <a:buNone/>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Subtitle goes in here if needed</a:t>
            </a:r>
          </a:p>
        </p:txBody>
      </p:sp>
      <p:sp>
        <p:nvSpPr>
          <p:cNvPr id="4" name="Text Placeholder 9">
            <a:extLst>
              <a:ext uri="{FF2B5EF4-FFF2-40B4-BE49-F238E27FC236}">
                <a16:creationId xmlns:a16="http://schemas.microsoft.com/office/drawing/2014/main" id="{F54B9AD4-1500-0D4E-885D-BFC578E4444A}"/>
              </a:ext>
            </a:extLst>
          </p:cNvPr>
          <p:cNvSpPr>
            <a:spLocks noGrp="1"/>
          </p:cNvSpPr>
          <p:nvPr>
            <p:ph type="body" sz="quarter" idx="13" hasCustomPrompt="1"/>
          </p:nvPr>
        </p:nvSpPr>
        <p:spPr>
          <a:xfrm>
            <a:off x="6843713" y="1481975"/>
            <a:ext cx="4914900" cy="2620125"/>
          </a:xfrm>
          <a:prstGeom prst="rect">
            <a:avLst/>
          </a:prstGeom>
        </p:spPr>
        <p:txBody>
          <a:bodyPr anchor="ctr"/>
          <a:lstStyle>
            <a:lvl1pPr marL="0" indent="0">
              <a:buNone/>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Subtitle goes in here if needed</a:t>
            </a:r>
          </a:p>
        </p:txBody>
      </p:sp>
    </p:spTree>
    <p:extLst>
      <p:ext uri="{BB962C8B-B14F-4D97-AF65-F5344CB8AC3E}">
        <p14:creationId xmlns:p14="http://schemas.microsoft.com/office/powerpoint/2010/main" val="1441857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Kind - Main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026" name="think-cell Slide" r:id="rId4" imgW="473" imgH="473" progId="TCLayout.ActiveDocument.1">
                  <p:embed/>
                </p:oleObj>
              </mc:Choice>
              <mc:Fallback>
                <p:oleObj name="think-cell Slide" r:id="rId4" imgW="473" imgH="473" progId="TCLayout.ActiveDocument.1">
                  <p:embed/>
                  <p:pic>
                    <p:nvPicPr>
                      <p:cNvPr id="4" name="Object 3"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2357632" y="84287"/>
            <a:ext cx="9155185" cy="727807"/>
          </a:xfrm>
        </p:spPr>
        <p:txBody>
          <a:bodyPr>
            <a:noAutofit/>
          </a:bodyPr>
          <a:lstStyle>
            <a:lvl1pPr>
              <a:lnSpc>
                <a:spcPct val="80000"/>
              </a:lnSpc>
              <a:defRPr sz="3600" spc="-151"/>
            </a:lvl1pPr>
          </a:lstStyle>
          <a:p>
            <a:r>
              <a:rPr lang="en-US"/>
              <a:t>Main headline style</a:t>
            </a:r>
          </a:p>
        </p:txBody>
      </p:sp>
      <p:sp>
        <p:nvSpPr>
          <p:cNvPr id="3" name="Content Placeholder 2"/>
          <p:cNvSpPr>
            <a:spLocks noGrp="1"/>
          </p:cNvSpPr>
          <p:nvPr>
            <p:ph idx="1"/>
          </p:nvPr>
        </p:nvSpPr>
        <p:spPr>
          <a:xfrm>
            <a:off x="609600" y="998293"/>
            <a:ext cx="10972800" cy="5127873"/>
          </a:xfrm>
        </p:spPr>
        <p:txBody>
          <a:bodyPr>
            <a:normAutofit/>
          </a:bodyPr>
          <a:lstStyle>
            <a:lvl1pPr>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a:solidFill>
                  <a:srgbClr val="000000"/>
                </a:solidFill>
              </a:rPr>
              <a:t>confidential – for internal use only</a:t>
            </a:r>
          </a:p>
        </p:txBody>
      </p:sp>
      <p:sp>
        <p:nvSpPr>
          <p:cNvPr id="6" name="Slide Number Placeholder 5"/>
          <p:cNvSpPr>
            <a:spLocks noGrp="1"/>
          </p:cNvSpPr>
          <p:nvPr>
            <p:ph type="sldNum" sz="quarter" idx="12"/>
          </p:nvPr>
        </p:nvSpPr>
        <p:spPr/>
        <p:txBody>
          <a:bodyPr/>
          <a:lstStyle/>
          <a:p>
            <a:fld id="{83797F01-82BB-8844-8F2A-5D1FFD52C14D}"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48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 - Colour Slides - With Text">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2C7BB30A-6AED-9140-BADB-76586D1011ED}"/>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287911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5D4F19E2-2640-F945-A68C-00DDEAA0EBD6}"/>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solidFill>
                  <a:schemeClr val="bg1"/>
                </a:solidFill>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138847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1 - Colour Slides - With Text">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B774BE59-AA3E-FE45-94B7-392EB59A790F}"/>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91383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F14F2024-CE72-BC4A-85E5-12D6BE2CCF16}"/>
              </a:ext>
            </a:extLst>
          </p:cNvPr>
          <p:cNvSpPr>
            <a:spLocks noGrp="1"/>
          </p:cNvSpPr>
          <p:nvPr>
            <p:ph type="body" sz="quarter" idx="10" hasCustomPrompt="1"/>
          </p:nvPr>
        </p:nvSpPr>
        <p:spPr>
          <a:xfrm>
            <a:off x="1389063" y="1174750"/>
            <a:ext cx="9386887" cy="4795838"/>
          </a:xfrm>
          <a:prstGeom prst="rect">
            <a:avLst/>
          </a:prstGeom>
        </p:spPr>
        <p:txBody>
          <a:bodyPr anchor="ctr"/>
          <a:lstStyle>
            <a:lvl1pPr marL="0" indent="0" algn="ctr">
              <a:buNone/>
              <a:defRPr lang="en-GB" sz="2000" b="1" i="0" smtClean="0">
                <a:solidFill>
                  <a:schemeClr val="bg1"/>
                </a:solidFill>
                <a:effectLst/>
                <a:latin typeface="Helvetica Neue LT Pro 75" panose="020B0604020202020204" pitchFamily="34" charset="77"/>
              </a:defRPr>
            </a:lvl1pPr>
          </a:lstStyle>
          <a:p>
            <a:pPr lvl="0"/>
            <a:r>
              <a:rPr lang="en-US"/>
              <a:t>Title goes here</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vitae </a:t>
            </a:r>
            <a:r>
              <a:rPr lang="en-US" err="1"/>
              <a:t>sodales</a:t>
            </a:r>
            <a:r>
              <a:rPr lang="en-US"/>
              <a:t> ligula, et </a:t>
            </a:r>
            <a:r>
              <a:rPr lang="en-US" err="1"/>
              <a:t>rhoncus</a:t>
            </a:r>
            <a:r>
              <a:rPr lang="en-US"/>
              <a:t> libero. In sit </a:t>
            </a:r>
            <a:r>
              <a:rPr lang="en-US" err="1"/>
              <a:t>amet</a:t>
            </a:r>
            <a:r>
              <a:rPr lang="en-US"/>
              <a:t> </a:t>
            </a:r>
            <a:r>
              <a:rPr lang="en-US" err="1"/>
              <a:t>lobortis</a:t>
            </a:r>
            <a:r>
              <a:rPr lang="en-US"/>
              <a:t> </a:t>
            </a:r>
            <a:r>
              <a:rPr lang="en-US" err="1"/>
              <a:t>quam</a:t>
            </a:r>
            <a:r>
              <a:rPr lang="en-US"/>
              <a:t>, tempus </a:t>
            </a:r>
            <a:r>
              <a:rPr lang="en-US" err="1"/>
              <a:t>malesuada</a:t>
            </a:r>
            <a:r>
              <a:rPr lang="en-US"/>
              <a:t> </a:t>
            </a:r>
            <a:r>
              <a:rPr lang="en-US" err="1"/>
              <a:t>tortor</a:t>
            </a:r>
            <a:r>
              <a:rPr lang="en-US"/>
              <a:t>. </a:t>
            </a:r>
            <a:r>
              <a:rPr lang="en-US" err="1"/>
              <a:t>Nulla</a:t>
            </a:r>
            <a:r>
              <a:rPr lang="en-US"/>
              <a:t> </a:t>
            </a:r>
            <a:r>
              <a:rPr lang="en-US" err="1"/>
              <a:t>euismod</a:t>
            </a:r>
            <a:r>
              <a:rPr lang="en-US"/>
              <a:t> pharetra </a:t>
            </a:r>
            <a:r>
              <a:rPr lang="en-US" err="1"/>
              <a:t>porttitor</a:t>
            </a:r>
            <a:r>
              <a:rPr lang="en-US"/>
              <a:t>. Cras </a:t>
            </a:r>
            <a:r>
              <a:rPr lang="en-US" err="1"/>
              <a:t>leo</a:t>
            </a:r>
            <a:r>
              <a:rPr lang="en-US"/>
              <a:t> </a:t>
            </a:r>
            <a:r>
              <a:rPr lang="en-US" err="1"/>
              <a:t>enim</a:t>
            </a:r>
            <a:r>
              <a:rPr lang="en-US"/>
              <a:t>, lacinia </a:t>
            </a:r>
            <a:r>
              <a:rPr lang="en-US" err="1"/>
              <a:t>quis</a:t>
            </a:r>
            <a:r>
              <a:rPr lang="en-US"/>
              <a:t> </a:t>
            </a:r>
            <a:r>
              <a:rPr lang="en-US" err="1"/>
              <a:t>laoreet</a:t>
            </a:r>
            <a:r>
              <a:rPr lang="en-US"/>
              <a:t> </a:t>
            </a:r>
            <a:r>
              <a:rPr lang="en-US" err="1"/>
              <a:t>imperdiet</a:t>
            </a:r>
            <a:r>
              <a:rPr lang="en-US"/>
              <a:t>, </a:t>
            </a:r>
            <a:r>
              <a:rPr lang="en-US" err="1"/>
              <a:t>aliquam</a:t>
            </a:r>
            <a:r>
              <a:rPr lang="en-US"/>
              <a:t> </a:t>
            </a:r>
            <a:r>
              <a:rPr lang="en-US" err="1"/>
              <a:t>posuere</a:t>
            </a:r>
            <a:r>
              <a:rPr lang="en-US"/>
              <a:t> </a:t>
            </a:r>
            <a:r>
              <a:rPr lang="en-US" err="1"/>
              <a:t>metus</a:t>
            </a:r>
            <a:r>
              <a:rPr lang="en-US"/>
              <a:t>. Vestibulum </a:t>
            </a:r>
            <a:r>
              <a:rPr lang="en-US" err="1"/>
              <a:t>facilisis</a:t>
            </a:r>
            <a:r>
              <a:rPr lang="en-US"/>
              <a:t> </a:t>
            </a:r>
            <a:r>
              <a:rPr lang="en-US" err="1"/>
              <a:t>mattis</a:t>
            </a:r>
            <a:r>
              <a:rPr lang="en-US"/>
              <a:t> </a:t>
            </a:r>
            <a:r>
              <a:rPr lang="en-US" err="1"/>
              <a:t>mauris</a:t>
            </a:r>
            <a:r>
              <a:rPr lang="en-US"/>
              <a:t>. Vestibulum at </a:t>
            </a:r>
            <a:r>
              <a:rPr lang="en-US" err="1"/>
              <a:t>orci</a:t>
            </a:r>
            <a:r>
              <a:rPr lang="en-US"/>
              <a:t> </a:t>
            </a:r>
            <a:r>
              <a:rPr lang="en-US" err="1"/>
              <a:t>auctor</a:t>
            </a:r>
            <a:r>
              <a:rPr lang="en-US"/>
              <a:t>, cursus </a:t>
            </a:r>
            <a:r>
              <a:rPr lang="en-US" err="1"/>
              <a:t>lectus</a:t>
            </a:r>
            <a:r>
              <a:rPr lang="en-US"/>
              <a:t> vel, </a:t>
            </a:r>
            <a:r>
              <a:rPr lang="en-US" err="1"/>
              <a:t>lobortis</a:t>
            </a:r>
            <a:r>
              <a:rPr lang="en-US"/>
              <a:t> </a:t>
            </a:r>
            <a:r>
              <a:rPr lang="en-US" err="1"/>
              <a:t>erat</a:t>
            </a:r>
            <a:r>
              <a:rPr lang="en-US"/>
              <a:t>. </a:t>
            </a:r>
            <a:r>
              <a:rPr lang="en-US" err="1"/>
              <a:t>Aliquam</a:t>
            </a:r>
            <a:r>
              <a:rPr lang="en-US"/>
              <a:t> </a:t>
            </a:r>
            <a:r>
              <a:rPr lang="en-US" err="1"/>
              <a:t>nec</a:t>
            </a:r>
            <a:r>
              <a:rPr lang="en-US"/>
              <a:t> </a:t>
            </a:r>
            <a:r>
              <a:rPr lang="en-US" err="1"/>
              <a:t>sapien</a:t>
            </a:r>
            <a:r>
              <a:rPr lang="en-US"/>
              <a:t> in </a:t>
            </a:r>
            <a:r>
              <a:rPr lang="en-US" err="1"/>
              <a:t>risus</a:t>
            </a:r>
            <a:r>
              <a:rPr lang="en-US"/>
              <a:t> </a:t>
            </a:r>
            <a:r>
              <a:rPr lang="en-US" err="1"/>
              <a:t>commodo</a:t>
            </a:r>
            <a:r>
              <a:rPr lang="en-US"/>
              <a:t> </a:t>
            </a:r>
            <a:r>
              <a:rPr lang="en-US" err="1"/>
              <a:t>accumsan</a:t>
            </a:r>
            <a:r>
              <a:rPr lang="en-US"/>
              <a:t>.</a:t>
            </a:r>
          </a:p>
        </p:txBody>
      </p:sp>
    </p:spTree>
    <p:extLst>
      <p:ext uri="{BB962C8B-B14F-4D97-AF65-F5344CB8AC3E}">
        <p14:creationId xmlns:p14="http://schemas.microsoft.com/office/powerpoint/2010/main" val="42199756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10.xml"/><Relationship Id="rId4" Type="http://schemas.openxmlformats.org/officeDocument/2006/relationships/slideLayout" Target="../slideLayouts/slideLayout2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1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3.xml"/><Relationship Id="rId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6.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8.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77E151-37EA-8241-B5B1-C061F3AB408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253879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85" r:id="rId3"/>
    <p:sldLayoutId id="2147483708" r:id="rId4"/>
    <p:sldLayoutId id="2147483745" r:id="rId5"/>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671292-65C5-1F4B-A867-3CBAF570DF52}"/>
              </a:ext>
            </a:extLst>
          </p:cNvPr>
          <p:cNvSpPr/>
          <p:nvPr userDrawn="1"/>
        </p:nvSpPr>
        <p:spPr>
          <a:xfrm>
            <a:off x="8139955" y="0"/>
            <a:ext cx="4052047" cy="3429000"/>
          </a:xfrm>
          <a:prstGeom prst="rect">
            <a:avLst/>
          </a:prstGeom>
          <a:solidFill>
            <a:srgbClr val="D8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103DF520-1FA8-C949-AC50-D93D4AA4CC78}"/>
              </a:ext>
            </a:extLst>
          </p:cNvPr>
          <p:cNvSpPr/>
          <p:nvPr userDrawn="1"/>
        </p:nvSpPr>
        <p:spPr>
          <a:xfrm>
            <a:off x="8139952" y="3429000"/>
            <a:ext cx="4052048" cy="3429000"/>
          </a:xfrm>
          <a:prstGeom prst="rect">
            <a:avLst/>
          </a:prstGeom>
          <a:solidFill>
            <a:srgbClr val="B9B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D50A8D21-6940-434E-9950-9BAEBF897E9B}"/>
              </a:ext>
            </a:extLst>
          </p:cNvPr>
          <p:cNvSpPr/>
          <p:nvPr userDrawn="1"/>
        </p:nvSpPr>
        <p:spPr>
          <a:xfrm>
            <a:off x="4052051" y="0"/>
            <a:ext cx="4087900" cy="3429000"/>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a:extLst>
              <a:ext uri="{FF2B5EF4-FFF2-40B4-BE49-F238E27FC236}">
                <a16:creationId xmlns:a16="http://schemas.microsoft.com/office/drawing/2014/main" id="{507F55EE-03CF-FF4E-A14E-3D75B84D017C}"/>
              </a:ext>
            </a:extLst>
          </p:cNvPr>
          <p:cNvSpPr/>
          <p:nvPr userDrawn="1"/>
        </p:nvSpPr>
        <p:spPr>
          <a:xfrm>
            <a:off x="4052049" y="3429000"/>
            <a:ext cx="4087899" cy="3429000"/>
          </a:xfrm>
          <a:prstGeom prst="rect">
            <a:avLst/>
          </a:prstGeom>
          <a:solidFill>
            <a:srgbClr val="61B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C493F03B-D5D9-F449-AC1B-1B733906B5FF}"/>
              </a:ext>
            </a:extLst>
          </p:cNvPr>
          <p:cNvSpPr/>
          <p:nvPr userDrawn="1"/>
        </p:nvSpPr>
        <p:spPr>
          <a:xfrm>
            <a:off x="1" y="0"/>
            <a:ext cx="40878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9638314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49"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E017D5-CA33-F84F-A308-4274345063F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A0D83759-7186-E147-ACDD-D96528C32EF4}"/>
              </a:ext>
            </a:extLst>
          </p:cNvPr>
          <p:cNvSpPr/>
          <p:nvPr userDrawn="1"/>
        </p:nvSpPr>
        <p:spPr>
          <a:xfrm>
            <a:off x="3" y="0"/>
            <a:ext cx="4087900" cy="6858000"/>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78254006"/>
      </p:ext>
    </p:extLst>
  </p:cSld>
  <p:clrMap bg1="lt1" tx1="dk1" bg2="lt2" tx2="dk2" accent1="accent1" accent2="accent2" accent3="accent3" accent4="accent4" accent5="accent5" accent6="accent6" hlink="hlink" folHlink="folHlink"/>
  <p:sldLayoutIdLst>
    <p:sldLayoutId id="2147483726" r:id="rId1"/>
    <p:sldLayoutId id="2147483735" r:id="rId2"/>
    <p:sldLayoutId id="2147483727" r:id="rId3"/>
    <p:sldLayoutId id="2147483740" r:id="rId4"/>
    <p:sldLayoutId id="2147483730" r:id="rId5"/>
    <p:sldLayoutId id="2147483747" r:id="rId6"/>
    <p:sldLayoutId id="2147483748" r:id="rId7"/>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AA0854-6C13-F345-8A07-E2584B62B649}"/>
              </a:ext>
            </a:extLst>
          </p:cNvPr>
          <p:cNvSpPr/>
          <p:nvPr userDrawn="1"/>
        </p:nvSpPr>
        <p:spPr>
          <a:xfrm>
            <a:off x="4052051" y="0"/>
            <a:ext cx="4087900" cy="6858000"/>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31761FCE-EFB2-F14A-9649-9771E863201A}"/>
              </a:ext>
            </a:extLst>
          </p:cNvPr>
          <p:cNvSpPr/>
          <p:nvPr userDrawn="1"/>
        </p:nvSpPr>
        <p:spPr>
          <a:xfrm>
            <a:off x="8139953" y="0"/>
            <a:ext cx="4087899" cy="6858000"/>
          </a:xfrm>
          <a:prstGeom prst="rect">
            <a:avLst/>
          </a:prstGeom>
          <a:solidFill>
            <a:srgbClr val="61B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1B4B9298-6380-A748-A9DB-957DAC34FBF7}"/>
              </a:ext>
            </a:extLst>
          </p:cNvPr>
          <p:cNvSpPr/>
          <p:nvPr userDrawn="1"/>
        </p:nvSpPr>
        <p:spPr>
          <a:xfrm>
            <a:off x="-19886" y="0"/>
            <a:ext cx="408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highlight>
                <a:srgbClr val="000000"/>
              </a:highlight>
            </a:endParaRPr>
          </a:p>
        </p:txBody>
      </p:sp>
    </p:spTree>
    <p:extLst>
      <p:ext uri="{BB962C8B-B14F-4D97-AF65-F5344CB8AC3E}">
        <p14:creationId xmlns:p14="http://schemas.microsoft.com/office/powerpoint/2010/main" val="299279634"/>
      </p:ext>
    </p:extLst>
  </p:cSld>
  <p:clrMap bg1="lt1" tx1="dk1" bg2="lt2" tx2="dk2" accent1="accent1" accent2="accent2" accent3="accent3" accent4="accent4" accent5="accent5" accent6="accent6" hlink="hlink" folHlink="folHlink"/>
  <p:sldLayoutIdLst>
    <p:sldLayoutId id="2147483729" r:id="rId1"/>
    <p:sldLayoutId id="2147483736" r:id="rId2"/>
    <p:sldLayoutId id="2147483731" r:id="rId3"/>
    <p:sldLayoutId id="2147483737" r:id="rId4"/>
    <p:sldLayoutId id="2147483732" r:id="rId5"/>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ED197-DEEE-B740-B0AE-2A10B2F3AE17}"/>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box of food&#10;&#10;Description automatically generated">
            <a:extLst>
              <a:ext uri="{FF2B5EF4-FFF2-40B4-BE49-F238E27FC236}">
                <a16:creationId xmlns:a16="http://schemas.microsoft.com/office/drawing/2014/main" id="{DC259809-D08A-124E-9C76-08BDBBA4252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5398" y="551216"/>
            <a:ext cx="6929900" cy="5779521"/>
          </a:xfrm>
          <a:prstGeom prst="rect">
            <a:avLst/>
          </a:prstGeom>
        </p:spPr>
      </p:pic>
    </p:spTree>
    <p:extLst>
      <p:ext uri="{BB962C8B-B14F-4D97-AF65-F5344CB8AC3E}">
        <p14:creationId xmlns:p14="http://schemas.microsoft.com/office/powerpoint/2010/main" val="3588726683"/>
      </p:ext>
    </p:extLst>
  </p:cSld>
  <p:clrMap bg1="lt1" tx1="dk1" bg2="lt2" tx2="dk2" accent1="accent1" accent2="accent2" accent3="accent3" accent4="accent4" accent5="accent5" accent6="accent6" hlink="hlink" folHlink="folHlink"/>
  <p:sldLayoutIdLst>
    <p:sldLayoutId id="2147483743" r:id="rId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032674-C425-9B48-8823-4BF28B2E4382}"/>
              </a:ext>
            </a:extLst>
          </p:cNvPr>
          <p:cNvSpPr/>
          <p:nvPr userDrawn="1"/>
        </p:nvSpPr>
        <p:spPr>
          <a:xfrm>
            <a:off x="0" y="0"/>
            <a:ext cx="12192000" cy="6858000"/>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217940026"/>
      </p:ext>
    </p:extLst>
  </p:cSld>
  <p:clrMap bg1="lt1" tx1="dk1" bg2="lt2" tx2="dk2" accent1="accent1" accent2="accent2" accent3="accent3" accent4="accent4" accent5="accent5" accent6="accent6" hlink="hlink" folHlink="folHlink"/>
  <p:sldLayoutIdLst>
    <p:sldLayoutId id="2147483656" r:id="rId1"/>
    <p:sldLayoutId id="2147483712" r:id="rId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77419B-A787-0F40-9E0A-141CF1DE7606}"/>
              </a:ext>
            </a:extLst>
          </p:cNvPr>
          <p:cNvSpPr/>
          <p:nvPr userDrawn="1"/>
        </p:nvSpPr>
        <p:spPr>
          <a:xfrm>
            <a:off x="-11874" y="-11875"/>
            <a:ext cx="12302836" cy="6994566"/>
          </a:xfrm>
          <a:prstGeom prst="rect">
            <a:avLst/>
          </a:prstGeom>
          <a:solidFill>
            <a:srgbClr val="D8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40128542"/>
      </p:ext>
    </p:extLst>
  </p:cSld>
  <p:clrMap bg1="lt1" tx1="dk1" bg2="lt2" tx2="dk2" accent1="accent1" accent2="accent2" accent3="accent3" accent4="accent4" accent5="accent5" accent6="accent6" hlink="hlink" folHlink="folHlink"/>
  <p:sldLayoutIdLst>
    <p:sldLayoutId id="2147483658" r:id="rId1"/>
    <p:sldLayoutId id="2147483710" r:id="rId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BDDD80-DF68-3B4D-9BDA-583467061DB2}"/>
              </a:ext>
            </a:extLst>
          </p:cNvPr>
          <p:cNvSpPr/>
          <p:nvPr userDrawn="1"/>
        </p:nvSpPr>
        <p:spPr>
          <a:xfrm>
            <a:off x="0" y="0"/>
            <a:ext cx="12192000" cy="6858000"/>
          </a:xfrm>
          <a:prstGeom prst="rect">
            <a:avLst/>
          </a:prstGeom>
          <a:solidFill>
            <a:srgbClr val="B9BE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83251865"/>
      </p:ext>
    </p:extLst>
  </p:cSld>
  <p:clrMap bg1="lt1" tx1="dk1" bg2="lt2" tx2="dk2" accent1="accent1" accent2="accent2" accent3="accent3" accent4="accent4" accent5="accent5" accent6="accent6" hlink="hlink" folHlink="folHlink"/>
  <p:sldLayoutIdLst>
    <p:sldLayoutId id="2147483660" r:id="rId1"/>
    <p:sldLayoutId id="2147483709" r:id="rId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5DC501-8E31-8E40-91F2-8972090BEB91}"/>
              </a:ext>
            </a:extLst>
          </p:cNvPr>
          <p:cNvSpPr/>
          <p:nvPr userDrawn="1"/>
        </p:nvSpPr>
        <p:spPr>
          <a:xfrm>
            <a:off x="0" y="0"/>
            <a:ext cx="12192000" cy="6858000"/>
          </a:xfrm>
          <a:prstGeom prst="rect">
            <a:avLst/>
          </a:prstGeom>
          <a:solidFill>
            <a:srgbClr val="61B3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64184404"/>
      </p:ext>
    </p:extLst>
  </p:cSld>
  <p:clrMap bg1="lt1" tx1="dk1" bg2="lt2" tx2="dk2" accent1="accent1" accent2="accent2" accent3="accent3" accent4="accent4" accent5="accent5" accent6="accent6" hlink="hlink" folHlink="folHlink"/>
  <p:sldLayoutIdLst>
    <p:sldLayoutId id="2147483672" r:id="rId1"/>
    <p:sldLayoutId id="2147483711" r:id="rId2"/>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19E1B8-DD1B-BA4D-BA95-006D795BBA3F}"/>
              </a:ext>
            </a:extLst>
          </p:cNvPr>
          <p:cNvSpPr/>
          <p:nvPr userDrawn="1"/>
        </p:nvSpPr>
        <p:spPr>
          <a:xfrm>
            <a:off x="8964" y="6"/>
            <a:ext cx="12192000" cy="28059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4141BA70-E31E-9741-A9E3-6C2F2F73A6B6}"/>
              </a:ext>
            </a:extLst>
          </p:cNvPr>
          <p:cNvSpPr/>
          <p:nvPr userDrawn="1"/>
        </p:nvSpPr>
        <p:spPr>
          <a:xfrm>
            <a:off x="6096003" y="2805959"/>
            <a:ext cx="6104964" cy="4052047"/>
          </a:xfrm>
          <a:prstGeom prst="rect">
            <a:avLst/>
          </a:prstGeom>
          <a:solidFill>
            <a:srgbClr val="61B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918ADBD0-3140-0541-AE35-430584736D81}"/>
              </a:ext>
            </a:extLst>
          </p:cNvPr>
          <p:cNvSpPr/>
          <p:nvPr userDrawn="1"/>
        </p:nvSpPr>
        <p:spPr>
          <a:xfrm>
            <a:off x="0" y="2805952"/>
            <a:ext cx="6096000" cy="4052048"/>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09035215"/>
      </p:ext>
    </p:extLst>
  </p:cSld>
  <p:clrMap bg1="lt1" tx1="dk1" bg2="lt2" tx2="dk2" accent1="accent1" accent2="accent2" accent3="accent3" accent4="accent4" accent5="accent5" accent6="accent6" hlink="hlink" folHlink="folHlink"/>
  <p:sldLayoutIdLst>
    <p:sldLayoutId id="2147483674" r:id="rId1"/>
    <p:sldLayoutId id="2147483713" r:id="rId2"/>
    <p:sldLayoutId id="2147483733" r:id="rId3"/>
    <p:sldLayoutId id="2147483734" r:id="rId4"/>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2A1BD7-E222-5347-96B2-137517DD89A5}"/>
              </a:ext>
            </a:extLst>
          </p:cNvPr>
          <p:cNvSpPr/>
          <p:nvPr userDrawn="1"/>
        </p:nvSpPr>
        <p:spPr>
          <a:xfrm>
            <a:off x="-98613" y="-71718"/>
            <a:ext cx="12299577" cy="2877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7B3FD2BC-54CF-274B-9CA5-6DD38CFACB14}"/>
              </a:ext>
            </a:extLst>
          </p:cNvPr>
          <p:cNvSpPr/>
          <p:nvPr userDrawn="1"/>
        </p:nvSpPr>
        <p:spPr>
          <a:xfrm>
            <a:off x="4025152" y="2805959"/>
            <a:ext cx="4114800" cy="4052047"/>
          </a:xfrm>
          <a:prstGeom prst="rect">
            <a:avLst/>
          </a:prstGeom>
          <a:solidFill>
            <a:srgbClr val="D8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004D49E7-3DD7-1740-AD13-549826AD1CA5}"/>
              </a:ext>
            </a:extLst>
          </p:cNvPr>
          <p:cNvSpPr/>
          <p:nvPr userDrawn="1"/>
        </p:nvSpPr>
        <p:spPr>
          <a:xfrm>
            <a:off x="8139952" y="2805959"/>
            <a:ext cx="4114800" cy="4052047"/>
          </a:xfrm>
          <a:prstGeom prst="rect">
            <a:avLst/>
          </a:prstGeom>
          <a:solidFill>
            <a:srgbClr val="B9B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8F6E4D0-2BA3-A549-A90E-2A5D64EE34B3}"/>
              </a:ext>
            </a:extLst>
          </p:cNvPr>
          <p:cNvSpPr/>
          <p:nvPr userDrawn="1"/>
        </p:nvSpPr>
        <p:spPr>
          <a:xfrm>
            <a:off x="-89648" y="2805952"/>
            <a:ext cx="4114800" cy="4052048"/>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36538059"/>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C5E2D1-6B68-CA40-9F14-C407E8295EB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30787070"/>
      </p:ext>
    </p:extLst>
  </p:cSld>
  <p:clrMap bg1="lt1" tx1="dk1" bg2="lt2" tx2="dk2" accent1="accent1" accent2="accent2" accent3="accent3" accent4="accent4" accent5="accent5" accent6="accent6" hlink="hlink" folHlink="folHlink"/>
  <p:sldLayoutIdLst>
    <p:sldLayoutId id="2147483692" r:id="rId1"/>
    <p:sldLayoutId id="2147483702" r:id="rId2"/>
    <p:sldLayoutId id="2147483707" r:id="rId3"/>
    <p:sldLayoutId id="2147483694" r:id="rId4"/>
    <p:sldLayoutId id="2147483696" r:id="rId5"/>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344D13-B879-9440-809D-6C767009560E}"/>
              </a:ext>
            </a:extLst>
          </p:cNvPr>
          <p:cNvSpPr/>
          <p:nvPr userDrawn="1"/>
        </p:nvSpPr>
        <p:spPr>
          <a:xfrm>
            <a:off x="4025152" y="1"/>
            <a:ext cx="4114800" cy="6858000"/>
          </a:xfrm>
          <a:prstGeom prst="rect">
            <a:avLst/>
          </a:prstGeom>
          <a:solidFill>
            <a:srgbClr val="D82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78F8DA6-371F-5142-B095-BD3EEE71A755}"/>
              </a:ext>
            </a:extLst>
          </p:cNvPr>
          <p:cNvSpPr/>
          <p:nvPr userDrawn="1"/>
        </p:nvSpPr>
        <p:spPr>
          <a:xfrm>
            <a:off x="8139952" y="1"/>
            <a:ext cx="4052048" cy="6858000"/>
          </a:xfrm>
          <a:prstGeom prst="rect">
            <a:avLst/>
          </a:prstGeom>
          <a:solidFill>
            <a:srgbClr val="B9B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D3D2D1C3-CBB4-CD44-80DD-41608D1CD369}"/>
              </a:ext>
            </a:extLst>
          </p:cNvPr>
          <p:cNvSpPr/>
          <p:nvPr userDrawn="1"/>
        </p:nvSpPr>
        <p:spPr>
          <a:xfrm>
            <a:off x="0" y="0"/>
            <a:ext cx="4025152" cy="6858000"/>
          </a:xfrm>
          <a:prstGeom prst="rect">
            <a:avLst/>
          </a:prstGeom>
          <a:solidFill>
            <a:srgbClr val="F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0" name="Straight Connector 9">
            <a:extLst>
              <a:ext uri="{FF2B5EF4-FFF2-40B4-BE49-F238E27FC236}">
                <a16:creationId xmlns:a16="http://schemas.microsoft.com/office/drawing/2014/main" id="{4C188ABD-8725-7343-BFFE-4DC63BB7084D}"/>
              </a:ext>
            </a:extLst>
          </p:cNvPr>
          <p:cNvCxnSpPr/>
          <p:nvPr userDrawn="1"/>
        </p:nvCxnSpPr>
        <p:spPr>
          <a:xfrm>
            <a:off x="682910" y="4386805"/>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4CFBBF-D359-834D-B481-6B9D06366549}"/>
              </a:ext>
            </a:extLst>
          </p:cNvPr>
          <p:cNvCxnSpPr/>
          <p:nvPr userDrawn="1"/>
        </p:nvCxnSpPr>
        <p:spPr>
          <a:xfrm>
            <a:off x="4826648" y="4386805"/>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2AE932-EAC8-124E-BF2D-ACD8D0034AD3}"/>
              </a:ext>
            </a:extLst>
          </p:cNvPr>
          <p:cNvCxnSpPr/>
          <p:nvPr userDrawn="1"/>
        </p:nvCxnSpPr>
        <p:spPr>
          <a:xfrm>
            <a:off x="8924085" y="4386805"/>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D3B874-35AE-4141-9FF0-B2B8E060891A}"/>
              </a:ext>
            </a:extLst>
          </p:cNvPr>
          <p:cNvCxnSpPr/>
          <p:nvPr userDrawn="1"/>
        </p:nvCxnSpPr>
        <p:spPr>
          <a:xfrm>
            <a:off x="682910" y="2488557"/>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6FA0C4B-9CFA-EA42-A330-E0C5A5FCA5EE}"/>
              </a:ext>
            </a:extLst>
          </p:cNvPr>
          <p:cNvCxnSpPr/>
          <p:nvPr userDrawn="1"/>
        </p:nvCxnSpPr>
        <p:spPr>
          <a:xfrm>
            <a:off x="4826648" y="2488557"/>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ABA336-40DF-EB47-AA64-3EFC53F65BEF}"/>
              </a:ext>
            </a:extLst>
          </p:cNvPr>
          <p:cNvCxnSpPr/>
          <p:nvPr userDrawn="1"/>
        </p:nvCxnSpPr>
        <p:spPr>
          <a:xfrm>
            <a:off x="8924085" y="2488557"/>
            <a:ext cx="25232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59207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6.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jpg"/><Relationship Id="rId5" Type="http://schemas.openxmlformats.org/officeDocument/2006/relationships/image" Target="../media/image1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chart" Target="../charts/chart5.xml"/><Relationship Id="rId5" Type="http://schemas.openxmlformats.org/officeDocument/2006/relationships/image" Target="../media/image4.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9.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chart" Target="../charts/char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chart" Target="../charts/chart14.xml"/></Relationships>
</file>

<file path=ppt/slides/_rels/slide3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hart" Target="../charts/chart16.xml"/></Relationships>
</file>

<file path=ppt/slides/_rels/slide3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g"/><Relationship Id="rId3" Type="http://schemas.openxmlformats.org/officeDocument/2006/relationships/diagramLayout" Target="../diagrams/layout1.xml"/><Relationship Id="rId7" Type="http://schemas.openxmlformats.org/officeDocument/2006/relationships/image" Target="../media/image4.png"/><Relationship Id="rId12"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5" Type="http://schemas.microsoft.com/office/2007/relationships/hdphoto" Target="../media/hdphoto1.wdp"/><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hart" Target="../charts/chart3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35.xml"/><Relationship Id="rId1" Type="http://schemas.openxmlformats.org/officeDocument/2006/relationships/slideLayout" Target="../slideLayouts/slideLayout5.xml"/><Relationship Id="rId4" Type="http://schemas.openxmlformats.org/officeDocument/2006/relationships/chart" Target="../charts/chart36.xml"/></Relationships>
</file>

<file path=ppt/slides/_rels/slide4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chart" Target="../charts/chart38.xml"/></Relationships>
</file>

<file path=ppt/slides/_rels/slide4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chart" Target="../charts/chart40.xml"/></Relationships>
</file>

<file path=ppt/slides/_rels/slide47.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chart" Target="../charts/chart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chart" Target="../charts/chart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fruit, nut, indoor&#10;&#10;Description automatically generated">
            <a:extLst>
              <a:ext uri="{FF2B5EF4-FFF2-40B4-BE49-F238E27FC236}">
                <a16:creationId xmlns:a16="http://schemas.microsoft.com/office/drawing/2014/main" id="{CD8B4004-47A2-EE48-9F08-ED4AD23C9A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4669028" y="-746885"/>
            <a:ext cx="6858000" cy="8351770"/>
          </a:xfrm>
          <a:prstGeom prst="rect">
            <a:avLst/>
          </a:prstGeom>
        </p:spPr>
      </p:pic>
      <p:sp>
        <p:nvSpPr>
          <p:cNvPr id="3" name="Text Placeholder 7">
            <a:extLst>
              <a:ext uri="{FF2B5EF4-FFF2-40B4-BE49-F238E27FC236}">
                <a16:creationId xmlns:a16="http://schemas.microsoft.com/office/drawing/2014/main" id="{520D4E1B-1643-6A45-85D3-31A0014D72F5}"/>
              </a:ext>
            </a:extLst>
          </p:cNvPr>
          <p:cNvSpPr txBox="1">
            <a:spLocks/>
          </p:cNvSpPr>
          <p:nvPr/>
        </p:nvSpPr>
        <p:spPr>
          <a:xfrm>
            <a:off x="691394" y="1160437"/>
            <a:ext cx="4914900" cy="3656659"/>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sz="6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a:t>Activation Effectiveness Analysis - </a:t>
            </a:r>
          </a:p>
          <a:p>
            <a:r>
              <a:rPr lang="en-US" sz="5000"/>
              <a:t>Phase 1</a:t>
            </a:r>
          </a:p>
          <a:p>
            <a:r>
              <a:rPr lang="en-US" sz="2800"/>
              <a:t>(April 1, 2020)</a:t>
            </a:r>
          </a:p>
        </p:txBody>
      </p:sp>
      <p:pic>
        <p:nvPicPr>
          <p:cNvPr id="4" name="Picture 2" descr="Image result for kind logo">
            <a:extLst>
              <a:ext uri="{FF2B5EF4-FFF2-40B4-BE49-F238E27FC236}">
                <a16:creationId xmlns:a16="http://schemas.microsoft.com/office/drawing/2014/main" id="{E1948314-8437-4BF8-8CDD-BB16B77B5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5" y="5212"/>
            <a:ext cx="1108997" cy="744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1544714F-BD35-4276-AA8C-2CBAC53406EC}"/>
              </a:ext>
            </a:extLst>
          </p:cNvPr>
          <p:cNvPicPr>
            <a:picLocks noChangeAspect="1"/>
          </p:cNvPicPr>
          <p:nvPr/>
        </p:nvPicPr>
        <p:blipFill>
          <a:blip r:embed="rId4"/>
          <a:stretch>
            <a:fillRect/>
          </a:stretch>
        </p:blipFill>
        <p:spPr>
          <a:xfrm>
            <a:off x="3148844" y="5035445"/>
            <a:ext cx="773299" cy="773299"/>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5024EDC7-51F8-437C-A54B-8FF9695580F0}"/>
              </a:ext>
            </a:extLst>
          </p:cNvPr>
          <p:cNvPicPr>
            <a:picLocks noChangeAspect="1"/>
          </p:cNvPicPr>
          <p:nvPr/>
        </p:nvPicPr>
        <p:blipFill>
          <a:blip r:embed="rId5"/>
          <a:stretch>
            <a:fillRect/>
          </a:stretch>
        </p:blipFill>
        <p:spPr>
          <a:xfrm>
            <a:off x="691391" y="5031504"/>
            <a:ext cx="777240" cy="77724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E743E39-AE95-48C9-A928-2A02C04C6D94}"/>
              </a:ext>
            </a:extLst>
          </p:cNvPr>
          <p:cNvPicPr>
            <a:picLocks noChangeAspect="1"/>
          </p:cNvPicPr>
          <p:nvPr/>
        </p:nvPicPr>
        <p:blipFill>
          <a:blip r:embed="rId6"/>
          <a:stretch>
            <a:fillRect/>
          </a:stretch>
        </p:blipFill>
        <p:spPr>
          <a:xfrm>
            <a:off x="1978906" y="5055479"/>
            <a:ext cx="777240" cy="777240"/>
          </a:xfrm>
          <a:prstGeom prst="rect">
            <a:avLst/>
          </a:prstGeom>
        </p:spPr>
      </p:pic>
      <p:sp>
        <p:nvSpPr>
          <p:cNvPr id="5" name="TextBox 4">
            <a:extLst>
              <a:ext uri="{FF2B5EF4-FFF2-40B4-BE49-F238E27FC236}">
                <a16:creationId xmlns:a16="http://schemas.microsoft.com/office/drawing/2014/main" id="{43C07C10-72BE-434E-B7AD-C95CF4BB242F}"/>
              </a:ext>
            </a:extLst>
          </p:cNvPr>
          <p:cNvSpPr txBox="1"/>
          <p:nvPr/>
        </p:nvSpPr>
        <p:spPr>
          <a:xfrm>
            <a:off x="630632" y="5832719"/>
            <a:ext cx="898757" cy="369332"/>
          </a:xfrm>
          <a:prstGeom prst="rect">
            <a:avLst/>
          </a:prstGeom>
          <a:noFill/>
        </p:spPr>
        <p:txBody>
          <a:bodyPr wrap="square" rtlCol="0">
            <a:spAutoFit/>
          </a:bodyPr>
          <a:lstStyle/>
          <a:p>
            <a:pPr algn="ctr"/>
            <a:r>
              <a:rPr lang="en-US" b="1">
                <a:solidFill>
                  <a:schemeClr val="bg1"/>
                </a:solidFill>
              </a:rPr>
              <a:t>France</a:t>
            </a:r>
          </a:p>
        </p:txBody>
      </p:sp>
      <p:sp>
        <p:nvSpPr>
          <p:cNvPr id="9" name="TextBox 8">
            <a:extLst>
              <a:ext uri="{FF2B5EF4-FFF2-40B4-BE49-F238E27FC236}">
                <a16:creationId xmlns:a16="http://schemas.microsoft.com/office/drawing/2014/main" id="{1653FE2C-DE74-460C-BE7A-FE60106C8AFC}"/>
              </a:ext>
            </a:extLst>
          </p:cNvPr>
          <p:cNvSpPr txBox="1"/>
          <p:nvPr/>
        </p:nvSpPr>
        <p:spPr>
          <a:xfrm>
            <a:off x="2072916" y="5832719"/>
            <a:ext cx="777239" cy="369332"/>
          </a:xfrm>
          <a:prstGeom prst="rect">
            <a:avLst/>
          </a:prstGeom>
          <a:noFill/>
        </p:spPr>
        <p:txBody>
          <a:bodyPr wrap="square" rtlCol="0">
            <a:spAutoFit/>
          </a:bodyPr>
          <a:lstStyle/>
          <a:p>
            <a:r>
              <a:rPr lang="en-US" b="1">
                <a:solidFill>
                  <a:schemeClr val="bg1"/>
                </a:solidFill>
              </a:rPr>
              <a:t>Italy</a:t>
            </a:r>
          </a:p>
        </p:txBody>
      </p:sp>
      <p:sp>
        <p:nvSpPr>
          <p:cNvPr id="11" name="TextBox 10">
            <a:extLst>
              <a:ext uri="{FF2B5EF4-FFF2-40B4-BE49-F238E27FC236}">
                <a16:creationId xmlns:a16="http://schemas.microsoft.com/office/drawing/2014/main" id="{460784EC-00CE-4007-B5E7-71E70307B743}"/>
              </a:ext>
            </a:extLst>
          </p:cNvPr>
          <p:cNvSpPr txBox="1"/>
          <p:nvPr/>
        </p:nvSpPr>
        <p:spPr>
          <a:xfrm>
            <a:off x="3130112" y="5832719"/>
            <a:ext cx="932008" cy="369332"/>
          </a:xfrm>
          <a:prstGeom prst="rect">
            <a:avLst/>
          </a:prstGeom>
          <a:noFill/>
        </p:spPr>
        <p:txBody>
          <a:bodyPr wrap="square" rtlCol="0">
            <a:spAutoFit/>
          </a:bodyPr>
          <a:lstStyle/>
          <a:p>
            <a:r>
              <a:rPr lang="en-US" b="1">
                <a:solidFill>
                  <a:schemeClr val="bg1"/>
                </a:solidFill>
              </a:rPr>
              <a:t>Russia</a:t>
            </a:r>
          </a:p>
        </p:txBody>
      </p:sp>
    </p:spTree>
    <p:extLst>
      <p:ext uri="{BB962C8B-B14F-4D97-AF65-F5344CB8AC3E}">
        <p14:creationId xmlns:p14="http://schemas.microsoft.com/office/powerpoint/2010/main" val="763788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1">
            <a:extLst>
              <a:ext uri="{FF2B5EF4-FFF2-40B4-BE49-F238E27FC236}">
                <a16:creationId xmlns:a16="http://schemas.microsoft.com/office/drawing/2014/main" id="{AFEC0921-8490-43C8-9BB9-E006DDB83D75}"/>
              </a:ext>
            </a:extLst>
          </p:cNvPr>
          <p:cNvSpPr/>
          <p:nvPr/>
        </p:nvSpPr>
        <p:spPr>
          <a:xfrm>
            <a:off x="871655" y="1625456"/>
            <a:ext cx="10809915" cy="4643369"/>
          </a:xfrm>
          <a:prstGeom prst="roundRect">
            <a:avLst>
              <a:gd name="adj" fmla="val 2394"/>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pPr marL="380972" indent="-380972">
              <a:buFont typeface="Arial" panose="020B0604020202020204" pitchFamily="34" charset="0"/>
              <a:buChar char="•"/>
            </a:pPr>
            <a:r>
              <a:rPr lang="en-US" sz="1733">
                <a:solidFill>
                  <a:schemeClr val="bg1"/>
                </a:solidFill>
              </a:rPr>
              <a:t>Across markets, </a:t>
            </a:r>
            <a:r>
              <a:rPr lang="en-US" sz="1733" u="sng">
                <a:solidFill>
                  <a:schemeClr val="bg1"/>
                </a:solidFill>
              </a:rPr>
              <a:t>engaging with the consumers</a:t>
            </a:r>
            <a:r>
              <a:rPr lang="en-US" sz="1733">
                <a:solidFill>
                  <a:schemeClr val="bg1"/>
                </a:solidFill>
              </a:rPr>
              <a:t> directly either through </a:t>
            </a:r>
            <a:r>
              <a:rPr lang="en-US" sz="1733" b="1">
                <a:solidFill>
                  <a:schemeClr val="bg1"/>
                </a:solidFill>
              </a:rPr>
              <a:t>Paid Media(IG &amp; Display/Videos), Influencer marketing or Instore demo </a:t>
            </a:r>
            <a:r>
              <a:rPr lang="en-US" sz="1733">
                <a:solidFill>
                  <a:schemeClr val="bg1"/>
                </a:solidFill>
              </a:rPr>
              <a:t>has shown </a:t>
            </a:r>
            <a:r>
              <a:rPr lang="en-US" sz="1733" b="1">
                <a:solidFill>
                  <a:schemeClr val="bg1"/>
                </a:solidFill>
              </a:rPr>
              <a:t>significance</a:t>
            </a:r>
            <a:r>
              <a:rPr lang="en-US" sz="1733">
                <a:solidFill>
                  <a:schemeClr val="bg1"/>
                </a:solidFill>
              </a:rPr>
              <a:t> in driving the sales (direct uplift/brand awareness)</a:t>
            </a:r>
          </a:p>
          <a:p>
            <a:pPr marL="380972" indent="-380972">
              <a:buFont typeface="Arial" panose="020B0604020202020204" pitchFamily="34" charset="0"/>
              <a:buChar char="•"/>
            </a:pPr>
            <a:endParaRPr lang="en-US" sz="1733">
              <a:solidFill>
                <a:schemeClr val="bg1"/>
              </a:solidFill>
            </a:endParaRPr>
          </a:p>
          <a:p>
            <a:pPr marL="380972" indent="-380972">
              <a:buFont typeface="Arial" panose="020B0604020202020204" pitchFamily="34" charset="0"/>
              <a:buChar char="•"/>
            </a:pPr>
            <a:r>
              <a:rPr lang="en-US" sz="1733" b="1" u="sng">
                <a:solidFill>
                  <a:schemeClr val="bg1"/>
                </a:solidFill>
              </a:rPr>
              <a:t>Owned Media Instagram </a:t>
            </a:r>
            <a:r>
              <a:rPr lang="en-US" sz="1733">
                <a:solidFill>
                  <a:schemeClr val="bg1"/>
                </a:solidFill>
              </a:rPr>
              <a:t>has performed better in </a:t>
            </a:r>
            <a:r>
              <a:rPr lang="en-US" sz="1733" b="1">
                <a:solidFill>
                  <a:schemeClr val="bg1"/>
                </a:solidFill>
              </a:rPr>
              <a:t>France &amp; Russia </a:t>
            </a:r>
            <a:r>
              <a:rPr lang="en-US" sz="1733">
                <a:solidFill>
                  <a:schemeClr val="bg1"/>
                </a:solidFill>
              </a:rPr>
              <a:t>with a volume uplift ranging from </a:t>
            </a:r>
            <a:r>
              <a:rPr lang="en-US" sz="1733" b="1">
                <a:solidFill>
                  <a:schemeClr val="bg1"/>
                </a:solidFill>
              </a:rPr>
              <a:t>3% to 16% </a:t>
            </a:r>
            <a:r>
              <a:rPr lang="en-US" sz="1733">
                <a:solidFill>
                  <a:schemeClr val="bg1"/>
                </a:solidFill>
              </a:rPr>
              <a:t>(from its respective baseline)</a:t>
            </a:r>
          </a:p>
          <a:p>
            <a:pPr marL="380972" indent="-380972">
              <a:buFont typeface="Arial" panose="020B0604020202020204" pitchFamily="34" charset="0"/>
              <a:buChar char="•"/>
            </a:pPr>
            <a:endParaRPr lang="en-US" sz="1733">
              <a:solidFill>
                <a:schemeClr val="bg1"/>
              </a:solidFill>
            </a:endParaRPr>
          </a:p>
          <a:p>
            <a:pPr marL="380972" indent="-380972">
              <a:buFont typeface="Arial" panose="020B0604020202020204" pitchFamily="34" charset="0"/>
              <a:buChar char="•"/>
            </a:pPr>
            <a:r>
              <a:rPr lang="en-US" sz="1733" b="1" u="sng">
                <a:solidFill>
                  <a:schemeClr val="bg1"/>
                </a:solidFill>
              </a:rPr>
              <a:t>Instore demo </a:t>
            </a:r>
            <a:r>
              <a:rPr lang="en-US" sz="1733">
                <a:solidFill>
                  <a:schemeClr val="bg1"/>
                </a:solidFill>
              </a:rPr>
              <a:t>has performed well in </a:t>
            </a:r>
            <a:r>
              <a:rPr lang="en-US" sz="1733" b="1">
                <a:solidFill>
                  <a:schemeClr val="bg1"/>
                </a:solidFill>
              </a:rPr>
              <a:t>all the markets </a:t>
            </a:r>
            <a:r>
              <a:rPr lang="en-US" sz="1733">
                <a:solidFill>
                  <a:schemeClr val="bg1"/>
                </a:solidFill>
              </a:rPr>
              <a:t>with a volume uplift ranging from </a:t>
            </a:r>
            <a:r>
              <a:rPr lang="en-US" sz="1733" b="1">
                <a:solidFill>
                  <a:schemeClr val="bg1"/>
                </a:solidFill>
              </a:rPr>
              <a:t>1% to 4% </a:t>
            </a:r>
            <a:r>
              <a:rPr lang="en-US" sz="1733">
                <a:solidFill>
                  <a:schemeClr val="bg1"/>
                </a:solidFill>
              </a:rPr>
              <a:t>(from its respective baseline)</a:t>
            </a:r>
          </a:p>
          <a:p>
            <a:pPr marL="380972" indent="-380972">
              <a:buFont typeface="Arial" panose="020B0604020202020204" pitchFamily="34" charset="0"/>
              <a:buChar char="•"/>
            </a:pPr>
            <a:endParaRPr lang="en-US" sz="1733">
              <a:solidFill>
                <a:schemeClr val="bg1"/>
              </a:solidFill>
            </a:endParaRPr>
          </a:p>
          <a:p>
            <a:pPr marL="380972" indent="-380972">
              <a:buFont typeface="Arial" panose="020B0604020202020204" pitchFamily="34" charset="0"/>
              <a:buChar char="•"/>
            </a:pPr>
            <a:r>
              <a:rPr lang="en-US" sz="1733" b="1" u="sng">
                <a:solidFill>
                  <a:schemeClr val="bg1"/>
                </a:solidFill>
              </a:rPr>
              <a:t>Event sampling</a:t>
            </a:r>
            <a:r>
              <a:rPr lang="en-US" sz="1733" u="sng">
                <a:solidFill>
                  <a:schemeClr val="bg1"/>
                </a:solidFill>
              </a:rPr>
              <a:t> </a:t>
            </a:r>
            <a:r>
              <a:rPr lang="en-US" sz="1733">
                <a:solidFill>
                  <a:schemeClr val="bg1"/>
                </a:solidFill>
              </a:rPr>
              <a:t>has performed better in </a:t>
            </a:r>
            <a:r>
              <a:rPr lang="en-US" sz="1733" b="1">
                <a:solidFill>
                  <a:schemeClr val="bg1"/>
                </a:solidFill>
              </a:rPr>
              <a:t>France &amp; Russia </a:t>
            </a:r>
            <a:r>
              <a:rPr lang="en-US" sz="1733">
                <a:solidFill>
                  <a:schemeClr val="bg1"/>
                </a:solidFill>
              </a:rPr>
              <a:t>with a volume uplift ranging from </a:t>
            </a:r>
            <a:r>
              <a:rPr lang="en-US" sz="1733" b="1">
                <a:solidFill>
                  <a:schemeClr val="bg1"/>
                </a:solidFill>
              </a:rPr>
              <a:t>0.5% to</a:t>
            </a:r>
            <a:r>
              <a:rPr lang="en-US" sz="1733">
                <a:solidFill>
                  <a:schemeClr val="bg1"/>
                </a:solidFill>
              </a:rPr>
              <a:t> </a:t>
            </a:r>
            <a:r>
              <a:rPr lang="en-US" sz="1733" b="1">
                <a:solidFill>
                  <a:schemeClr val="bg1"/>
                </a:solidFill>
              </a:rPr>
              <a:t>2% </a:t>
            </a:r>
            <a:r>
              <a:rPr lang="en-US" sz="1733">
                <a:solidFill>
                  <a:schemeClr val="bg1"/>
                </a:solidFill>
              </a:rPr>
              <a:t>(from its respective baseline)</a:t>
            </a:r>
          </a:p>
          <a:p>
            <a:endParaRPr lang="en-US" sz="1733">
              <a:solidFill>
                <a:schemeClr val="bg1"/>
              </a:solidFill>
            </a:endParaRPr>
          </a:p>
          <a:p>
            <a:pPr marL="380972" indent="-380972">
              <a:buFont typeface="Arial" panose="020B0604020202020204" pitchFamily="34" charset="0"/>
              <a:buChar char="•"/>
            </a:pPr>
            <a:r>
              <a:rPr lang="en-US" sz="1733">
                <a:solidFill>
                  <a:schemeClr val="bg1"/>
                </a:solidFill>
              </a:rPr>
              <a:t>Among all the social media platforms, </a:t>
            </a:r>
            <a:r>
              <a:rPr lang="en-US" sz="1733" b="1" u="sng">
                <a:solidFill>
                  <a:schemeClr val="bg1"/>
                </a:solidFill>
              </a:rPr>
              <a:t>Instagram</a:t>
            </a:r>
            <a:r>
              <a:rPr lang="en-US" sz="1733" b="1">
                <a:solidFill>
                  <a:schemeClr val="bg1"/>
                </a:solidFill>
              </a:rPr>
              <a:t> </a:t>
            </a:r>
            <a:r>
              <a:rPr lang="en-US" sz="1733">
                <a:solidFill>
                  <a:schemeClr val="bg1"/>
                </a:solidFill>
              </a:rPr>
              <a:t>(across paid media, influencer marketing &amp; owned media) has shown significant impact on sales uplift</a:t>
            </a:r>
          </a:p>
          <a:p>
            <a:endParaRPr lang="en-US" sz="1733">
              <a:solidFill>
                <a:schemeClr val="bg1"/>
              </a:solidFill>
              <a:highlight>
                <a:srgbClr val="C0C0C0"/>
              </a:highlight>
            </a:endParaRPr>
          </a:p>
          <a:p>
            <a:pPr marL="380972" indent="-380972">
              <a:buFont typeface="Arial" panose="020B0604020202020204" pitchFamily="34" charset="0"/>
              <a:buChar char="•"/>
            </a:pPr>
            <a:r>
              <a:rPr lang="en-US" sz="1733" b="1">
                <a:solidFill>
                  <a:schemeClr val="bg1"/>
                </a:solidFill>
              </a:rPr>
              <a:t>Proximity sampling</a:t>
            </a:r>
            <a:r>
              <a:rPr lang="en-US" sz="1733">
                <a:solidFill>
                  <a:schemeClr val="bg1"/>
                </a:solidFill>
              </a:rPr>
              <a:t> does not have the right level of data to draw a conclusion (FR, RU &amp; IT)</a:t>
            </a:r>
          </a:p>
        </p:txBody>
      </p:sp>
      <p:pic>
        <p:nvPicPr>
          <p:cNvPr id="7" name="Picture 2" descr="Image result for insight flat icon">
            <a:extLst>
              <a:ext uri="{FF2B5EF4-FFF2-40B4-BE49-F238E27FC236}">
                <a16:creationId xmlns:a16="http://schemas.microsoft.com/office/drawing/2014/main" id="{341D338D-9C32-417B-99DA-436ED45694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937" y="821566"/>
            <a:ext cx="716184" cy="71618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0155ADF-F290-4934-9B97-AF63578BCD93}"/>
              </a:ext>
            </a:extLst>
          </p:cNvPr>
          <p:cNvCxnSpPr>
            <a:cxnSpLocks/>
          </p:cNvCxnSpPr>
          <p:nvPr/>
        </p:nvCxnSpPr>
        <p:spPr>
          <a:xfrm>
            <a:off x="1232546" y="1335378"/>
            <a:ext cx="3138735" cy="0"/>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E9984F03-BFE4-48AC-96D0-5760F16056A7}"/>
              </a:ext>
            </a:extLst>
          </p:cNvPr>
          <p:cNvSpPr/>
          <p:nvPr/>
        </p:nvSpPr>
        <p:spPr bwMode="auto">
          <a:xfrm>
            <a:off x="1197123" y="863110"/>
            <a:ext cx="2888244" cy="472268"/>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2133" b="1">
                <a:solidFill>
                  <a:schemeClr val="bg1"/>
                </a:solidFill>
                <a:latin typeface="Calibri" panose="020F0502020204030204" pitchFamily="34" charset="0"/>
                <a:cs typeface="Calibri" panose="020F0502020204030204" pitchFamily="34" charset="0"/>
              </a:rPr>
              <a:t>Cross – Country Summary</a:t>
            </a:r>
          </a:p>
        </p:txBody>
      </p:sp>
      <p:sp>
        <p:nvSpPr>
          <p:cNvPr id="2" name="TextBox 1">
            <a:extLst>
              <a:ext uri="{FF2B5EF4-FFF2-40B4-BE49-F238E27FC236}">
                <a16:creationId xmlns:a16="http://schemas.microsoft.com/office/drawing/2014/main" id="{DFB8CBB6-1EE6-44FE-92CF-40545FDE540D}"/>
              </a:ext>
            </a:extLst>
          </p:cNvPr>
          <p:cNvSpPr txBox="1"/>
          <p:nvPr/>
        </p:nvSpPr>
        <p:spPr>
          <a:xfrm>
            <a:off x="280416" y="6402396"/>
            <a:ext cx="7032694" cy="430887"/>
          </a:xfrm>
          <a:prstGeom prst="rect">
            <a:avLst/>
          </a:prstGeom>
          <a:noFill/>
        </p:spPr>
        <p:txBody>
          <a:bodyPr wrap="square" rtlCol="0">
            <a:spAutoFit/>
          </a:bodyPr>
          <a:lstStyle/>
          <a:p>
            <a:r>
              <a:rPr lang="en-US" sz="1100">
                <a:solidFill>
                  <a:schemeClr val="bg1"/>
                </a:solidFill>
              </a:rPr>
              <a:t>*Additional details explained in each market insights</a:t>
            </a:r>
          </a:p>
          <a:p>
            <a:r>
              <a:rPr lang="en-US" sz="1100">
                <a:solidFill>
                  <a:schemeClr val="bg1"/>
                </a:solidFill>
              </a:rPr>
              <a:t>Accuracy : Adjusted R squared score has been observed to be </a:t>
            </a:r>
            <a:r>
              <a:rPr lang="en-US" sz="1100" b="1">
                <a:solidFill>
                  <a:schemeClr val="bg1"/>
                </a:solidFill>
              </a:rPr>
              <a:t>0.85, 0.63 &amp; 0.51 </a:t>
            </a:r>
            <a:r>
              <a:rPr lang="en-US" sz="1100">
                <a:solidFill>
                  <a:schemeClr val="bg1"/>
                </a:solidFill>
              </a:rPr>
              <a:t>for the FR, RU &amp; IT markets respectively</a:t>
            </a:r>
          </a:p>
        </p:txBody>
      </p:sp>
      <p:pic>
        <p:nvPicPr>
          <p:cNvPr id="11" name="Picture 2" descr="Image result for kind logo">
            <a:extLst>
              <a:ext uri="{FF2B5EF4-FFF2-40B4-BE49-F238E27FC236}">
                <a16:creationId xmlns:a16="http://schemas.microsoft.com/office/drawing/2014/main" id="{CDBA980F-7C5F-4097-AF50-D4AFAD284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958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D3762-CB4A-4F7A-ABD6-85133B0BCB6C}"/>
              </a:ext>
            </a:extLst>
          </p:cNvPr>
          <p:cNvSpPr>
            <a:spLocks noGrp="1"/>
          </p:cNvSpPr>
          <p:nvPr>
            <p:ph type="body" sz="quarter" idx="12"/>
          </p:nvPr>
        </p:nvSpPr>
        <p:spPr>
          <a:xfrm>
            <a:off x="241026" y="716397"/>
            <a:ext cx="4914900" cy="1005147"/>
          </a:xfrm>
        </p:spPr>
        <p:txBody>
          <a:bodyPr/>
          <a:lstStyle/>
          <a:p>
            <a:r>
              <a:rPr lang="en-US" sz="4800" b="1"/>
              <a:t>Agenda</a:t>
            </a:r>
          </a:p>
        </p:txBody>
      </p:sp>
      <p:sp>
        <p:nvSpPr>
          <p:cNvPr id="3" name="Text Placeholder 2">
            <a:extLst>
              <a:ext uri="{FF2B5EF4-FFF2-40B4-BE49-F238E27FC236}">
                <a16:creationId xmlns:a16="http://schemas.microsoft.com/office/drawing/2014/main" id="{373C220C-7D8B-4BEC-A5B1-7459F6EB44EC}"/>
              </a:ext>
            </a:extLst>
          </p:cNvPr>
          <p:cNvSpPr>
            <a:spLocks noGrp="1"/>
          </p:cNvSpPr>
          <p:nvPr>
            <p:ph type="body" sz="quarter" idx="13"/>
          </p:nvPr>
        </p:nvSpPr>
        <p:spPr>
          <a:xfrm>
            <a:off x="6729351" y="1218969"/>
            <a:ext cx="5221617" cy="4871324"/>
          </a:xfrm>
        </p:spPr>
        <p:txBody>
          <a:bodyPr/>
          <a:lstStyle/>
          <a:p>
            <a:pPr marL="457178" indent="-457178">
              <a:buFont typeface="Arial" panose="020B0604020202020204" pitchFamily="34" charset="0"/>
              <a:buChar char="•"/>
            </a:pPr>
            <a:r>
              <a:rPr lang="en-US" sz="2400"/>
              <a:t>Project Scope</a:t>
            </a:r>
          </a:p>
          <a:p>
            <a:pPr marL="457178" indent="-457178">
              <a:buFont typeface="Arial" panose="020B0604020202020204" pitchFamily="34" charset="0"/>
              <a:buChar char="•"/>
            </a:pPr>
            <a:r>
              <a:rPr lang="en-US" sz="2400"/>
              <a:t>Problem Context &amp; Methodology </a:t>
            </a:r>
          </a:p>
          <a:p>
            <a:pPr marL="457178" indent="-457178">
              <a:buFont typeface="Arial" panose="020B0604020202020204" pitchFamily="34" charset="0"/>
              <a:buChar char="•"/>
            </a:pPr>
            <a:r>
              <a:rPr lang="en-US" sz="2400"/>
              <a:t>Cross- country Executive Summary</a:t>
            </a:r>
          </a:p>
          <a:p>
            <a:pPr marL="457178" indent="-457178">
              <a:buFont typeface="Arial" panose="020B0604020202020204" pitchFamily="34" charset="0"/>
              <a:buChar char="•"/>
            </a:pPr>
            <a:r>
              <a:rPr lang="en-US" sz="2400" b="1">
                <a:solidFill>
                  <a:srgbClr val="F1B700"/>
                </a:solidFill>
              </a:rPr>
              <a:t>Market Findings and Insights</a:t>
            </a:r>
          </a:p>
          <a:p>
            <a:pPr marL="457178" indent="-457178">
              <a:buFont typeface="Arial" panose="020B0604020202020204" pitchFamily="34" charset="0"/>
              <a:buChar char="•"/>
            </a:pPr>
            <a:r>
              <a:rPr lang="en-US" sz="2400"/>
              <a:t>Potential Next Steps</a:t>
            </a:r>
          </a:p>
          <a:p>
            <a:endParaRPr lang="en-US" sz="1800"/>
          </a:p>
        </p:txBody>
      </p:sp>
      <p:pic>
        <p:nvPicPr>
          <p:cNvPr id="4" name="Picture 2" descr="Image result for kind logo">
            <a:extLst>
              <a:ext uri="{FF2B5EF4-FFF2-40B4-BE49-F238E27FC236}">
                <a16:creationId xmlns:a16="http://schemas.microsoft.com/office/drawing/2014/main" id="{BDE81A8D-5859-4B64-B9EA-1C0E0A6CF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0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EE359-E549-4367-9A66-629E08112CC1}"/>
              </a:ext>
            </a:extLst>
          </p:cNvPr>
          <p:cNvSpPr>
            <a:spLocks noGrp="1"/>
          </p:cNvSpPr>
          <p:nvPr>
            <p:ph type="body" sz="quarter" idx="11"/>
          </p:nvPr>
        </p:nvSpPr>
        <p:spPr/>
        <p:txBody>
          <a:bodyPr/>
          <a:lstStyle/>
          <a:p>
            <a:r>
              <a:rPr lang="en-US" sz="7400"/>
              <a:t>First level market insights</a:t>
            </a:r>
          </a:p>
        </p:txBody>
      </p:sp>
      <p:pic>
        <p:nvPicPr>
          <p:cNvPr id="5" name="Picture 4" descr="A picture containing drawing&#10;&#10;Description automatically generated">
            <a:extLst>
              <a:ext uri="{FF2B5EF4-FFF2-40B4-BE49-F238E27FC236}">
                <a16:creationId xmlns:a16="http://schemas.microsoft.com/office/drawing/2014/main" id="{5307D1B3-5901-4EA4-925C-E1681940652C}"/>
              </a:ext>
            </a:extLst>
          </p:cNvPr>
          <p:cNvPicPr>
            <a:picLocks noChangeAspect="1"/>
          </p:cNvPicPr>
          <p:nvPr/>
        </p:nvPicPr>
        <p:blipFill>
          <a:blip r:embed="rId2"/>
          <a:stretch>
            <a:fillRect/>
          </a:stretch>
        </p:blipFill>
        <p:spPr>
          <a:xfrm>
            <a:off x="5525891" y="3630559"/>
            <a:ext cx="1140218" cy="1140218"/>
          </a:xfrm>
          <a:prstGeom prst="rect">
            <a:avLst/>
          </a:prstGeom>
        </p:spPr>
      </p:pic>
      <p:pic>
        <p:nvPicPr>
          <p:cNvPr id="4" name="Picture 2" descr="Image result for kind logo">
            <a:extLst>
              <a:ext uri="{FF2B5EF4-FFF2-40B4-BE49-F238E27FC236}">
                <a16:creationId xmlns:a16="http://schemas.microsoft.com/office/drawing/2014/main" id="{3974A65E-DBEA-4804-9A86-6CE06C1C3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3C9684-D865-44AC-B5D0-84A4602A92C0}"/>
              </a:ext>
            </a:extLst>
          </p:cNvPr>
          <p:cNvSpPr txBox="1"/>
          <p:nvPr/>
        </p:nvSpPr>
        <p:spPr>
          <a:xfrm>
            <a:off x="5525891" y="4871137"/>
            <a:ext cx="1140218" cy="400110"/>
          </a:xfrm>
          <a:prstGeom prst="rect">
            <a:avLst/>
          </a:prstGeom>
          <a:noFill/>
        </p:spPr>
        <p:txBody>
          <a:bodyPr wrap="square" rtlCol="0">
            <a:spAutoFit/>
          </a:bodyPr>
          <a:lstStyle/>
          <a:p>
            <a:pPr algn="ctr"/>
            <a:r>
              <a:rPr lang="en-US" sz="2000" b="1">
                <a:solidFill>
                  <a:schemeClr val="bg1"/>
                </a:solidFill>
              </a:rPr>
              <a:t>France</a:t>
            </a:r>
          </a:p>
        </p:txBody>
      </p:sp>
    </p:spTree>
    <p:extLst>
      <p:ext uri="{BB962C8B-B14F-4D97-AF65-F5344CB8AC3E}">
        <p14:creationId xmlns:p14="http://schemas.microsoft.com/office/powerpoint/2010/main" val="404815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52E2EB1E-83D1-45B2-9E56-0E8ED1B7CF8B}"/>
              </a:ext>
            </a:extLst>
          </p:cNvPr>
          <p:cNvSpPr/>
          <p:nvPr/>
        </p:nvSpPr>
        <p:spPr>
          <a:xfrm>
            <a:off x="920590" y="1718489"/>
            <a:ext cx="10492885" cy="4375825"/>
          </a:xfrm>
          <a:prstGeom prst="roundRect">
            <a:avLst>
              <a:gd name="adj" fmla="val 6751"/>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pPr marL="457200" indent="-457200">
              <a:buFont typeface="+mj-lt"/>
              <a:buAutoNum type="arabicPeriod"/>
            </a:pPr>
            <a:r>
              <a:rPr lang="en-US" sz="2000" b="1">
                <a:solidFill>
                  <a:sysClr val="windowText" lastClr="000000"/>
                </a:solidFill>
              </a:rPr>
              <a:t>Paid Media(Instagram) and Owned Media(Instagram) </a:t>
            </a:r>
            <a:r>
              <a:rPr lang="en-US" sz="2000">
                <a:solidFill>
                  <a:sysClr val="windowText" lastClr="000000"/>
                </a:solidFill>
              </a:rPr>
              <a:t>have the </a:t>
            </a:r>
            <a:r>
              <a:rPr lang="en-US" sz="2000" b="1">
                <a:solidFill>
                  <a:sysClr val="windowText" lastClr="000000"/>
                </a:solidFill>
              </a:rPr>
              <a:t>most significant impact on sales volume </a:t>
            </a:r>
            <a:r>
              <a:rPr lang="en-US" sz="2000">
                <a:solidFill>
                  <a:sysClr val="windowText" lastClr="000000"/>
                </a:solidFill>
              </a:rPr>
              <a:t>followed by Instore demo and event sampling</a:t>
            </a:r>
          </a:p>
          <a:p>
            <a:pPr marL="457200" indent="-457200">
              <a:buFont typeface="+mj-lt"/>
              <a:buAutoNum type="arabicPeriod"/>
            </a:pPr>
            <a:endParaRPr lang="en-US" sz="2000">
              <a:solidFill>
                <a:sysClr val="windowText" lastClr="000000"/>
              </a:solidFill>
            </a:endParaRPr>
          </a:p>
          <a:p>
            <a:pPr marL="457200" indent="-457200">
              <a:buFont typeface="+mj-lt"/>
              <a:buAutoNum type="arabicPeriod"/>
            </a:pPr>
            <a:r>
              <a:rPr lang="en-US" sz="2000">
                <a:solidFill>
                  <a:sysClr val="windowText" lastClr="000000"/>
                </a:solidFill>
              </a:rPr>
              <a:t>Additional investment on Paid media (Instagram) is the single most important factor to drive sales volume </a:t>
            </a:r>
          </a:p>
          <a:p>
            <a:pPr marL="457200" indent="-457200">
              <a:buFont typeface="+mj-lt"/>
              <a:buAutoNum type="arabicPeriod"/>
            </a:pPr>
            <a:endParaRPr lang="en-US" sz="2000">
              <a:solidFill>
                <a:sysClr val="windowText" lastClr="000000"/>
              </a:solidFill>
            </a:endParaRPr>
          </a:p>
          <a:p>
            <a:pPr marL="457200" indent="-457200">
              <a:buFont typeface="+mj-lt"/>
              <a:buAutoNum type="arabicPeriod"/>
            </a:pPr>
            <a:r>
              <a:rPr lang="en-US" sz="2000">
                <a:solidFill>
                  <a:sysClr val="windowText" lastClr="000000"/>
                </a:solidFill>
              </a:rPr>
              <a:t>By focusing on </a:t>
            </a:r>
            <a:r>
              <a:rPr lang="en-US" sz="2000" b="1">
                <a:solidFill>
                  <a:sysClr val="windowText" lastClr="000000"/>
                </a:solidFill>
              </a:rPr>
              <a:t>Paid Media(IG) </a:t>
            </a:r>
            <a:r>
              <a:rPr lang="en-US" sz="2000">
                <a:solidFill>
                  <a:sysClr val="windowText" lastClr="000000"/>
                </a:solidFill>
              </a:rPr>
              <a:t>and </a:t>
            </a:r>
            <a:r>
              <a:rPr lang="en-US" sz="2000" b="1">
                <a:solidFill>
                  <a:sysClr val="windowText" lastClr="000000"/>
                </a:solidFill>
              </a:rPr>
              <a:t>Owned Media(IG), </a:t>
            </a:r>
            <a:r>
              <a:rPr lang="en-US" sz="2000">
                <a:solidFill>
                  <a:sysClr val="windowText" lastClr="000000"/>
                </a:solidFill>
              </a:rPr>
              <a:t>KIND can see a </a:t>
            </a:r>
            <a:r>
              <a:rPr lang="en-US" sz="2000" b="1" u="sng">
                <a:solidFill>
                  <a:sysClr val="windowText" lastClr="000000"/>
                </a:solidFill>
              </a:rPr>
              <a:t>sales volume increase of 8.4% and 3.5%  or higher, respectively (per $100 spend for each lever)</a:t>
            </a:r>
          </a:p>
          <a:p>
            <a:pPr marL="457200" indent="-457200">
              <a:buFont typeface="+mj-lt"/>
              <a:buAutoNum type="arabicPeriod"/>
            </a:pPr>
            <a:endParaRPr lang="en-US" sz="2000">
              <a:solidFill>
                <a:sysClr val="windowText" lastClr="000000"/>
              </a:solidFill>
            </a:endParaRPr>
          </a:p>
          <a:p>
            <a:pPr marL="457200" indent="-457200">
              <a:buFont typeface="+mj-lt"/>
              <a:buAutoNum type="arabicPeriod"/>
            </a:pPr>
            <a:r>
              <a:rPr lang="en-US" sz="2000">
                <a:solidFill>
                  <a:schemeClr val="tx1"/>
                </a:solidFill>
              </a:rPr>
              <a:t>Inconclusive levers (due to data unavailability/granularity): Proximity Sampling, Search Engine Advertisement and Influencer Marketing</a:t>
            </a:r>
          </a:p>
          <a:p>
            <a:pPr marL="457200" indent="-457200">
              <a:buFont typeface="+mj-lt"/>
              <a:buAutoNum type="arabicPeriod"/>
            </a:pPr>
            <a:endParaRPr lang="en-US" sz="2000">
              <a:solidFill>
                <a:schemeClr val="tx1"/>
              </a:solidFill>
            </a:endParaRPr>
          </a:p>
          <a:p>
            <a:pPr marL="457200" indent="-457200">
              <a:buFont typeface="+mj-lt"/>
              <a:buAutoNum type="arabicPeriod"/>
            </a:pPr>
            <a:r>
              <a:rPr lang="en-US" sz="2000">
                <a:solidFill>
                  <a:schemeClr val="tx1"/>
                </a:solidFill>
              </a:rPr>
              <a:t>Insignificant marketing levers* are Owned Media (Facebook) and Paid Media (Facebook) </a:t>
            </a:r>
          </a:p>
          <a:p>
            <a:endParaRPr lang="en-US" sz="2000">
              <a:solidFill>
                <a:sysClr val="windowText" lastClr="000000"/>
              </a:solidFill>
            </a:endParaRPr>
          </a:p>
          <a:p>
            <a:pPr marL="285750" indent="-285750">
              <a:spcBef>
                <a:spcPts val="1800"/>
              </a:spcBef>
              <a:buFont typeface="Arial" panose="020B0604020202020204" pitchFamily="34" charset="0"/>
              <a:buChar char="•"/>
            </a:pPr>
            <a:endParaRPr lang="en-US" sz="2000" b="1">
              <a:solidFill>
                <a:schemeClr val="tx1"/>
              </a:solidFill>
            </a:endParaRPr>
          </a:p>
        </p:txBody>
      </p:sp>
      <p:pic>
        <p:nvPicPr>
          <p:cNvPr id="4" name="Picture 2" descr="Image result for insight flat icon">
            <a:extLst>
              <a:ext uri="{FF2B5EF4-FFF2-40B4-BE49-F238E27FC236}">
                <a16:creationId xmlns:a16="http://schemas.microsoft.com/office/drawing/2014/main" id="{B80A34A3-B1A8-4068-AFBA-7F9E3D11BF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73" y="376259"/>
            <a:ext cx="831273" cy="8312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8B632BE-F36E-47B7-A1AA-844C81FDB0E1}"/>
              </a:ext>
            </a:extLst>
          </p:cNvPr>
          <p:cNvCxnSpPr/>
          <p:nvPr/>
        </p:nvCxnSpPr>
        <p:spPr>
          <a:xfrm flipV="1">
            <a:off x="1077539" y="913397"/>
            <a:ext cx="2621081" cy="54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C58B4ED-25FE-4FD2-9F7D-6CFD24EC311D}"/>
              </a:ext>
            </a:extLst>
          </p:cNvPr>
          <p:cNvSpPr/>
          <p:nvPr/>
        </p:nvSpPr>
        <p:spPr bwMode="auto">
          <a:xfrm>
            <a:off x="1067925" y="571070"/>
            <a:ext cx="2166183" cy="35420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eaLnBrk="1" hangingPunct="1">
              <a:spcBef>
                <a:spcPts val="0"/>
              </a:spcBef>
              <a:buClrTx/>
            </a:pPr>
            <a:r>
              <a:rPr lang="en-US" sz="1600" b="1">
                <a:solidFill>
                  <a:srgbClr val="A84D4B"/>
                </a:solidFill>
                <a:latin typeface="Calibri" panose="020F0502020204030204" pitchFamily="34" charset="0"/>
                <a:cs typeface="Calibri" panose="020F0502020204030204" pitchFamily="34" charset="0"/>
              </a:rPr>
              <a:t>KEY INSIGHTS</a:t>
            </a:r>
          </a:p>
        </p:txBody>
      </p:sp>
      <p:sp>
        <p:nvSpPr>
          <p:cNvPr id="7" name="Text Placeholder 5">
            <a:extLst>
              <a:ext uri="{FF2B5EF4-FFF2-40B4-BE49-F238E27FC236}">
                <a16:creationId xmlns:a16="http://schemas.microsoft.com/office/drawing/2014/main" id="{46CBF8A2-84DF-4EA5-8899-77048A27DA54}"/>
              </a:ext>
            </a:extLst>
          </p:cNvPr>
          <p:cNvSpPr txBox="1">
            <a:spLocks/>
          </p:cNvSpPr>
          <p:nvPr/>
        </p:nvSpPr>
        <p:spPr>
          <a:xfrm>
            <a:off x="4294788" y="4738945"/>
            <a:ext cx="3711962" cy="41677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i="1"/>
          </a:p>
        </p:txBody>
      </p:sp>
      <p:sp>
        <p:nvSpPr>
          <p:cNvPr id="8" name="Text Placeholder 4">
            <a:extLst>
              <a:ext uri="{FF2B5EF4-FFF2-40B4-BE49-F238E27FC236}">
                <a16:creationId xmlns:a16="http://schemas.microsoft.com/office/drawing/2014/main" id="{30C3C907-B53B-43D5-876C-F1A807F9C18A}"/>
              </a:ext>
            </a:extLst>
          </p:cNvPr>
          <p:cNvSpPr txBox="1">
            <a:spLocks/>
          </p:cNvSpPr>
          <p:nvPr/>
        </p:nvSpPr>
        <p:spPr>
          <a:xfrm>
            <a:off x="4486275" y="5486132"/>
            <a:ext cx="3328988" cy="180480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algn="l">
              <a:buFont typeface="Arial" panose="020B0604020202020204" pitchFamily="34" charset="0"/>
              <a:buChar char="•"/>
            </a:pPr>
            <a:endParaRPr lang="en-US" sz="2200" b="0"/>
          </a:p>
        </p:txBody>
      </p:sp>
      <p:sp>
        <p:nvSpPr>
          <p:cNvPr id="10" name="Rectangle 9">
            <a:extLst>
              <a:ext uri="{FF2B5EF4-FFF2-40B4-BE49-F238E27FC236}">
                <a16:creationId xmlns:a16="http://schemas.microsoft.com/office/drawing/2014/main" id="{C70BBC74-2F57-45C7-98AF-BE1464BC8401}"/>
              </a:ext>
            </a:extLst>
          </p:cNvPr>
          <p:cNvSpPr/>
          <p:nvPr/>
        </p:nvSpPr>
        <p:spPr>
          <a:xfrm>
            <a:off x="179965" y="6257836"/>
            <a:ext cx="861262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**WD has been studied 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*O</a:t>
            </a: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n the basis of modeling technique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All the % lifts have been calculated from baseline volume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73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p:cNvSpPr/>
          <p:nvPr/>
        </p:nvSpPr>
        <p:spPr>
          <a:xfrm>
            <a:off x="3035430" y="1917447"/>
            <a:ext cx="8351065" cy="2258901"/>
          </a:xfrm>
          <a:custGeom>
            <a:avLst/>
            <a:gdLst>
              <a:gd name="connsiteX0" fmla="*/ 0 w 6618514"/>
              <a:gd name="connsiteY0" fmla="*/ 0 h 1426029"/>
              <a:gd name="connsiteX1" fmla="*/ 3113314 w 6618514"/>
              <a:gd name="connsiteY1" fmla="*/ 1164771 h 1426029"/>
              <a:gd name="connsiteX2" fmla="*/ 6618514 w 6618514"/>
              <a:gd name="connsiteY2" fmla="*/ 1426029 h 1426029"/>
            </a:gdLst>
            <a:ahLst/>
            <a:cxnLst>
              <a:cxn ang="0">
                <a:pos x="connsiteX0" y="connsiteY0"/>
              </a:cxn>
              <a:cxn ang="0">
                <a:pos x="connsiteX1" y="connsiteY1"/>
              </a:cxn>
              <a:cxn ang="0">
                <a:pos x="connsiteX2" y="connsiteY2"/>
              </a:cxn>
            </a:cxnLst>
            <a:rect l="l" t="t" r="r" b="b"/>
            <a:pathLst>
              <a:path w="6618514" h="1426029">
                <a:moveTo>
                  <a:pt x="0" y="0"/>
                </a:moveTo>
                <a:cubicBezTo>
                  <a:pt x="1005114" y="463550"/>
                  <a:pt x="2010228" y="927100"/>
                  <a:pt x="3113314" y="1164771"/>
                </a:cubicBezTo>
                <a:cubicBezTo>
                  <a:pt x="4216400" y="1402442"/>
                  <a:pt x="6337300" y="1389743"/>
                  <a:pt x="6618514" y="1426029"/>
                </a:cubicBezTo>
              </a:path>
            </a:pathLst>
          </a:custGeom>
          <a:noFill/>
          <a:ln w="5080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cxnSpLocks/>
          </p:cNvCxnSpPr>
          <p:nvPr/>
        </p:nvCxnSpPr>
        <p:spPr>
          <a:xfrm>
            <a:off x="3814332" y="1711609"/>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DAB79589-4F04-4BA3-97B2-B29ECC22F3A7}"/>
              </a:ext>
            </a:extLst>
          </p:cNvPr>
          <p:cNvSpPr/>
          <p:nvPr/>
        </p:nvSpPr>
        <p:spPr>
          <a:xfrm>
            <a:off x="2750097" y="1064318"/>
            <a:ext cx="7291609" cy="27035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Ranking of marketing levers based on volume uplift</a:t>
            </a:r>
          </a:p>
        </p:txBody>
      </p:sp>
      <p:sp>
        <p:nvSpPr>
          <p:cNvPr id="15" name="TextBox 14"/>
          <p:cNvSpPr txBox="1"/>
          <p:nvPr/>
        </p:nvSpPr>
        <p:spPr>
          <a:xfrm>
            <a:off x="9712857" y="1428944"/>
            <a:ext cx="2452540" cy="954107"/>
          </a:xfrm>
          <a:prstGeom prst="rect">
            <a:avLst/>
          </a:prstGeom>
          <a:noFill/>
        </p:spPr>
        <p:txBody>
          <a:bodyPr wrap="square" rtlCol="0">
            <a:spAutoFit/>
          </a:bodyPr>
          <a:lstStyle/>
          <a:p>
            <a:r>
              <a:rPr lang="en-US" sz="1400" b="1" i="1" u="sng">
                <a:solidFill>
                  <a:srgbClr val="92D050"/>
                </a:solidFill>
              </a:rPr>
              <a:t>Personalized contact with consumers through paid or owned IG and instore demos will help drive better sales </a:t>
            </a:r>
          </a:p>
        </p:txBody>
      </p:sp>
      <p:sp>
        <p:nvSpPr>
          <p:cNvPr id="32" name="TextBox 31"/>
          <p:cNvSpPr txBox="1"/>
          <p:nvPr/>
        </p:nvSpPr>
        <p:spPr>
          <a:xfrm>
            <a:off x="1552521" y="3229061"/>
            <a:ext cx="2061007" cy="307777"/>
          </a:xfrm>
          <a:prstGeom prst="rect">
            <a:avLst/>
          </a:prstGeom>
          <a:noFill/>
        </p:spPr>
        <p:txBody>
          <a:bodyPr wrap="square" rtlCol="0">
            <a:spAutoFit/>
          </a:bodyPr>
          <a:lstStyle/>
          <a:p>
            <a:pPr algn="ctr"/>
            <a:r>
              <a:rPr lang="en-US" sz="1400" b="1">
                <a:solidFill>
                  <a:schemeClr val="bg1"/>
                </a:solidFill>
              </a:rPr>
              <a:t>Paid Media - Instagram</a:t>
            </a:r>
          </a:p>
        </p:txBody>
      </p:sp>
      <p:sp>
        <p:nvSpPr>
          <p:cNvPr id="59" name="TextBox 58"/>
          <p:cNvSpPr txBox="1"/>
          <p:nvPr/>
        </p:nvSpPr>
        <p:spPr>
          <a:xfrm>
            <a:off x="4177360" y="3778013"/>
            <a:ext cx="2147729" cy="307777"/>
          </a:xfrm>
          <a:prstGeom prst="rect">
            <a:avLst/>
          </a:prstGeom>
          <a:noFill/>
        </p:spPr>
        <p:txBody>
          <a:bodyPr wrap="square" rtlCol="0">
            <a:spAutoFit/>
          </a:bodyPr>
          <a:lstStyle/>
          <a:p>
            <a:pPr algn="ctr"/>
            <a:r>
              <a:rPr lang="en-US" sz="1400" b="1">
                <a:solidFill>
                  <a:schemeClr val="bg1"/>
                </a:solidFill>
              </a:rPr>
              <a:t>Owned Media - Instagram</a:t>
            </a:r>
          </a:p>
        </p:txBody>
      </p:sp>
      <p:sp>
        <p:nvSpPr>
          <p:cNvPr id="61" name="Oval 60">
            <a:extLst>
              <a:ext uri="{FF2B5EF4-FFF2-40B4-BE49-F238E27FC236}">
                <a16:creationId xmlns:a16="http://schemas.microsoft.com/office/drawing/2014/main" id="{0885C367-DC7F-4527-B68B-D35A35BADCD6}"/>
              </a:ext>
            </a:extLst>
          </p:cNvPr>
          <p:cNvSpPr/>
          <p:nvPr/>
        </p:nvSpPr>
        <p:spPr>
          <a:xfrm>
            <a:off x="2647050" y="1712926"/>
            <a:ext cx="549602" cy="32805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1</a:t>
            </a:r>
          </a:p>
        </p:txBody>
      </p:sp>
      <p:sp>
        <p:nvSpPr>
          <p:cNvPr id="18" name="Oval 17">
            <a:extLst>
              <a:ext uri="{FF2B5EF4-FFF2-40B4-BE49-F238E27FC236}">
                <a16:creationId xmlns:a16="http://schemas.microsoft.com/office/drawing/2014/main" id="{0885C367-DC7F-4527-B68B-D35A35BADCD6}"/>
              </a:ext>
            </a:extLst>
          </p:cNvPr>
          <p:cNvSpPr/>
          <p:nvPr/>
        </p:nvSpPr>
        <p:spPr>
          <a:xfrm>
            <a:off x="8233737" y="3003110"/>
            <a:ext cx="499638" cy="31089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3</a:t>
            </a:r>
          </a:p>
        </p:txBody>
      </p:sp>
      <p:sp>
        <p:nvSpPr>
          <p:cNvPr id="19" name="Oval 18">
            <a:extLst>
              <a:ext uri="{FF2B5EF4-FFF2-40B4-BE49-F238E27FC236}">
                <a16:creationId xmlns:a16="http://schemas.microsoft.com/office/drawing/2014/main" id="{CD245E3D-59A1-41E2-8CDB-7DD071B4D60E}"/>
              </a:ext>
            </a:extLst>
          </p:cNvPr>
          <p:cNvSpPr/>
          <p:nvPr/>
        </p:nvSpPr>
        <p:spPr>
          <a:xfrm>
            <a:off x="5127275" y="2344171"/>
            <a:ext cx="549602" cy="32917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2</a:t>
            </a:r>
          </a:p>
        </p:txBody>
      </p:sp>
      <p:sp>
        <p:nvSpPr>
          <p:cNvPr id="46" name="Oval 45">
            <a:extLst>
              <a:ext uri="{FF2B5EF4-FFF2-40B4-BE49-F238E27FC236}">
                <a16:creationId xmlns:a16="http://schemas.microsoft.com/office/drawing/2014/main" id="{97D02CDD-FE2C-4BAF-B40B-8D44387EDB7D}"/>
              </a:ext>
            </a:extLst>
          </p:cNvPr>
          <p:cNvSpPr/>
          <p:nvPr/>
        </p:nvSpPr>
        <p:spPr>
          <a:xfrm>
            <a:off x="10896643" y="3115111"/>
            <a:ext cx="499638" cy="32917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4</a:t>
            </a:r>
          </a:p>
        </p:txBody>
      </p:sp>
      <p:sp>
        <p:nvSpPr>
          <p:cNvPr id="24" name="TextBox 23">
            <a:extLst>
              <a:ext uri="{FF2B5EF4-FFF2-40B4-BE49-F238E27FC236}">
                <a16:creationId xmlns:a16="http://schemas.microsoft.com/office/drawing/2014/main" id="{612F8DA9-959E-4768-92CA-E8F129809A70}"/>
              </a:ext>
            </a:extLst>
          </p:cNvPr>
          <p:cNvSpPr txBox="1"/>
          <p:nvPr/>
        </p:nvSpPr>
        <p:spPr>
          <a:xfrm>
            <a:off x="7226931" y="4530371"/>
            <a:ext cx="2061007" cy="307777"/>
          </a:xfrm>
          <a:prstGeom prst="rect">
            <a:avLst/>
          </a:prstGeom>
          <a:noFill/>
        </p:spPr>
        <p:txBody>
          <a:bodyPr wrap="square" rtlCol="0">
            <a:spAutoFit/>
          </a:bodyPr>
          <a:lstStyle/>
          <a:p>
            <a:pPr algn="ctr"/>
            <a:r>
              <a:rPr lang="en-US" sz="1400" b="1">
                <a:solidFill>
                  <a:schemeClr val="bg1"/>
                </a:solidFill>
              </a:rPr>
              <a:t>Instore Demo</a:t>
            </a:r>
          </a:p>
        </p:txBody>
      </p:sp>
      <p:sp>
        <p:nvSpPr>
          <p:cNvPr id="27" name="TextBox 26">
            <a:extLst>
              <a:ext uri="{FF2B5EF4-FFF2-40B4-BE49-F238E27FC236}">
                <a16:creationId xmlns:a16="http://schemas.microsoft.com/office/drawing/2014/main" id="{04E95F45-0F65-4F70-8457-B9D89E436DDE}"/>
              </a:ext>
            </a:extLst>
          </p:cNvPr>
          <p:cNvSpPr txBox="1"/>
          <p:nvPr/>
        </p:nvSpPr>
        <p:spPr>
          <a:xfrm>
            <a:off x="1389413" y="12566"/>
            <a:ext cx="10196704" cy="954107"/>
          </a:xfrm>
          <a:prstGeom prst="rect">
            <a:avLst/>
          </a:prstGeom>
          <a:noFill/>
        </p:spPr>
        <p:txBody>
          <a:bodyPr wrap="square" rtlCol="0">
            <a:spAutoFit/>
          </a:bodyPr>
          <a:lstStyle/>
          <a:p>
            <a:pPr defTabSz="609539">
              <a:defRPr/>
            </a:pPr>
            <a:r>
              <a:rPr lang="en-US" sz="2800" b="1">
                <a:solidFill>
                  <a:schemeClr val="bg1"/>
                </a:solidFill>
                <a:cs typeface="Marsfont"/>
              </a:rPr>
              <a:t>For same investment, Paid Media – Instagram will cause a greater impact than compared to other levers</a:t>
            </a:r>
          </a:p>
        </p:txBody>
      </p:sp>
      <p:pic>
        <p:nvPicPr>
          <p:cNvPr id="31" name="Picture 30" descr="A picture containing person, building, man, woman&#10;&#10;Description automatically generated">
            <a:extLst>
              <a:ext uri="{FF2B5EF4-FFF2-40B4-BE49-F238E27FC236}">
                <a16:creationId xmlns:a16="http://schemas.microsoft.com/office/drawing/2014/main" id="{AF0D61B0-9008-4AA4-B221-AC3B9B358A3C}"/>
              </a:ext>
            </a:extLst>
          </p:cNvPr>
          <p:cNvPicPr>
            <a:picLocks noChangeAspect="1"/>
          </p:cNvPicPr>
          <p:nvPr/>
        </p:nvPicPr>
        <p:blipFill>
          <a:blip r:embed="rId3"/>
          <a:stretch>
            <a:fillRect/>
          </a:stretch>
        </p:blipFill>
        <p:spPr>
          <a:xfrm>
            <a:off x="10223777" y="3553718"/>
            <a:ext cx="1348138" cy="954300"/>
          </a:xfrm>
          <a:prstGeom prst="rect">
            <a:avLst/>
          </a:prstGeom>
        </p:spPr>
      </p:pic>
      <p:sp>
        <p:nvSpPr>
          <p:cNvPr id="34" name="TextBox 33">
            <a:extLst>
              <a:ext uri="{FF2B5EF4-FFF2-40B4-BE49-F238E27FC236}">
                <a16:creationId xmlns:a16="http://schemas.microsoft.com/office/drawing/2014/main" id="{7BCD90D4-01D5-458A-A668-BFDDB8B7E158}"/>
              </a:ext>
            </a:extLst>
          </p:cNvPr>
          <p:cNvSpPr txBox="1"/>
          <p:nvPr/>
        </p:nvSpPr>
        <p:spPr>
          <a:xfrm>
            <a:off x="10054682" y="4565895"/>
            <a:ext cx="2061007" cy="307777"/>
          </a:xfrm>
          <a:prstGeom prst="rect">
            <a:avLst/>
          </a:prstGeom>
          <a:noFill/>
        </p:spPr>
        <p:txBody>
          <a:bodyPr wrap="square" rtlCol="0">
            <a:spAutoFit/>
          </a:bodyPr>
          <a:lstStyle/>
          <a:p>
            <a:pPr algn="ctr"/>
            <a:r>
              <a:rPr lang="en-US" sz="1400" b="1">
                <a:solidFill>
                  <a:schemeClr val="bg1"/>
                </a:solidFill>
              </a:rPr>
              <a:t>Event Sampling</a:t>
            </a:r>
          </a:p>
        </p:txBody>
      </p:sp>
      <p:sp>
        <p:nvSpPr>
          <p:cNvPr id="21" name="Rectangle 20">
            <a:extLst>
              <a:ext uri="{FF2B5EF4-FFF2-40B4-BE49-F238E27FC236}">
                <a16:creationId xmlns:a16="http://schemas.microsoft.com/office/drawing/2014/main" id="{C7C97C60-AE19-491C-A815-96D5CCFB3CDD}"/>
              </a:ext>
            </a:extLst>
          </p:cNvPr>
          <p:cNvSpPr/>
          <p:nvPr/>
        </p:nvSpPr>
        <p:spPr>
          <a:xfrm>
            <a:off x="0" y="6232569"/>
            <a:ext cx="9473882" cy="615553"/>
          </a:xfrm>
          <a:prstGeom prst="rect">
            <a:avLst/>
          </a:prstGeom>
        </p:spPr>
        <p:txBody>
          <a:bodyPr wrap="square">
            <a:spAutoFit/>
          </a:bodyPr>
          <a:lstStyle/>
          <a:p>
            <a:r>
              <a:rPr lang="en-US" sz="1100" b="1">
                <a:solidFill>
                  <a:schemeClr val="bg1"/>
                </a:solidFill>
              </a:rPr>
              <a:t>*Volume uplift has been calculated using the baseline volume of 2750 units</a:t>
            </a:r>
          </a:p>
          <a:p>
            <a:r>
              <a:rPr lang="en-US" sz="1100">
                <a:solidFill>
                  <a:schemeClr val="bg1"/>
                </a:solidFill>
              </a:rPr>
              <a:t>*Results are based on immediate lift achieved</a:t>
            </a:r>
          </a:p>
          <a:p>
            <a:r>
              <a:rPr lang="en-US" sz="1100">
                <a:solidFill>
                  <a:schemeClr val="bg1"/>
                </a:solidFill>
              </a:rPr>
              <a:t>*The levers like proximity sampling, owned media –Facebook, paid media – Facebook, influencer marketing and SEA came out to be insignificant/inconclusive</a:t>
            </a:r>
          </a:p>
        </p:txBody>
      </p:sp>
      <p:pic>
        <p:nvPicPr>
          <p:cNvPr id="6" name="Picture 5" descr="A close up of a sign&#10;&#10;Description automatically generated">
            <a:extLst>
              <a:ext uri="{FF2B5EF4-FFF2-40B4-BE49-F238E27FC236}">
                <a16:creationId xmlns:a16="http://schemas.microsoft.com/office/drawing/2014/main" id="{88D058AE-33F8-4657-9224-3A70C70DA869}"/>
              </a:ext>
            </a:extLst>
          </p:cNvPr>
          <p:cNvPicPr>
            <a:picLocks noChangeAspect="1"/>
          </p:cNvPicPr>
          <p:nvPr/>
        </p:nvPicPr>
        <p:blipFill rotWithShape="1">
          <a:blip r:embed="rId4"/>
          <a:srcRect l="16506" t="11555" r="13990" b="7686"/>
          <a:stretch/>
        </p:blipFill>
        <p:spPr>
          <a:xfrm>
            <a:off x="1887553" y="2169804"/>
            <a:ext cx="1345595" cy="924277"/>
          </a:xfrm>
          <a:prstGeom prst="rect">
            <a:avLst/>
          </a:prstGeom>
        </p:spPr>
      </p:pic>
      <p:pic>
        <p:nvPicPr>
          <p:cNvPr id="35" name="Picture 34">
            <a:extLst>
              <a:ext uri="{FF2B5EF4-FFF2-40B4-BE49-F238E27FC236}">
                <a16:creationId xmlns:a16="http://schemas.microsoft.com/office/drawing/2014/main" id="{D5DD3B2F-1257-4B2B-B5A1-E05E3DD1AE93}"/>
              </a:ext>
            </a:extLst>
          </p:cNvPr>
          <p:cNvPicPr>
            <a:picLocks noChangeAspect="1"/>
          </p:cNvPicPr>
          <p:nvPr/>
        </p:nvPicPr>
        <p:blipFill>
          <a:blip r:embed="rId5"/>
          <a:stretch>
            <a:fillRect/>
          </a:stretch>
        </p:blipFill>
        <p:spPr>
          <a:xfrm>
            <a:off x="7529788" y="3429000"/>
            <a:ext cx="1407899" cy="997689"/>
          </a:xfrm>
          <a:prstGeom prst="rect">
            <a:avLst/>
          </a:prstGeom>
        </p:spPr>
      </p:pic>
      <p:pic>
        <p:nvPicPr>
          <p:cNvPr id="22" name="Picture 2" descr="Image result for kind logo">
            <a:extLst>
              <a:ext uri="{FF2B5EF4-FFF2-40B4-BE49-F238E27FC236}">
                <a16:creationId xmlns:a16="http://schemas.microsoft.com/office/drawing/2014/main" id="{EE41CAE3-74BF-42F4-8D9E-71EDDAB24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drawing&#10;&#10;Description automatically generated">
            <a:extLst>
              <a:ext uri="{FF2B5EF4-FFF2-40B4-BE49-F238E27FC236}">
                <a16:creationId xmlns:a16="http://schemas.microsoft.com/office/drawing/2014/main" id="{6AFDC443-9DA4-4DF6-9079-83A6CA296165}"/>
              </a:ext>
            </a:extLst>
          </p:cNvPr>
          <p:cNvPicPr>
            <a:picLocks noChangeAspect="1"/>
          </p:cNvPicPr>
          <p:nvPr/>
        </p:nvPicPr>
        <p:blipFill>
          <a:blip r:embed="rId7"/>
          <a:stretch>
            <a:fillRect/>
          </a:stretch>
        </p:blipFill>
        <p:spPr>
          <a:xfrm>
            <a:off x="4799149" y="2763906"/>
            <a:ext cx="913582" cy="913582"/>
          </a:xfrm>
          <a:prstGeom prst="rect">
            <a:avLst/>
          </a:prstGeom>
        </p:spPr>
      </p:pic>
      <p:sp>
        <p:nvSpPr>
          <p:cNvPr id="26" name="TextBox 25">
            <a:extLst>
              <a:ext uri="{FF2B5EF4-FFF2-40B4-BE49-F238E27FC236}">
                <a16:creationId xmlns:a16="http://schemas.microsoft.com/office/drawing/2014/main" id="{2723D662-E96A-4FBB-938A-21F74F853C99}"/>
              </a:ext>
            </a:extLst>
          </p:cNvPr>
          <p:cNvSpPr txBox="1"/>
          <p:nvPr/>
        </p:nvSpPr>
        <p:spPr>
          <a:xfrm>
            <a:off x="-184358" y="5242260"/>
            <a:ext cx="1591627" cy="523220"/>
          </a:xfrm>
          <a:prstGeom prst="rect">
            <a:avLst/>
          </a:prstGeom>
          <a:noFill/>
        </p:spPr>
        <p:txBody>
          <a:bodyPr wrap="square" rtlCol="0">
            <a:spAutoFit/>
          </a:bodyPr>
          <a:lstStyle/>
          <a:p>
            <a:pPr algn="ctr"/>
            <a:r>
              <a:rPr lang="en-US" sz="1400" b="1">
                <a:solidFill>
                  <a:srgbClr val="00B050"/>
                </a:solidFill>
              </a:rPr>
              <a:t>VOLUME LIFT OPPORTUNITY</a:t>
            </a:r>
          </a:p>
        </p:txBody>
      </p:sp>
      <p:sp>
        <p:nvSpPr>
          <p:cNvPr id="38" name="Rectangle: Rounded Corners 37">
            <a:extLst>
              <a:ext uri="{FF2B5EF4-FFF2-40B4-BE49-F238E27FC236}">
                <a16:creationId xmlns:a16="http://schemas.microsoft.com/office/drawing/2014/main" id="{F300A5D4-C31F-408F-8807-A02D2FDC57D1}"/>
              </a:ext>
            </a:extLst>
          </p:cNvPr>
          <p:cNvSpPr/>
          <p:nvPr/>
        </p:nvSpPr>
        <p:spPr>
          <a:xfrm>
            <a:off x="7482275" y="5119674"/>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BF57BB5-878B-4F3D-B5AD-5E769ED048F8}"/>
              </a:ext>
            </a:extLst>
          </p:cNvPr>
          <p:cNvSpPr/>
          <p:nvPr/>
        </p:nvSpPr>
        <p:spPr>
          <a:xfrm>
            <a:off x="4564519" y="5113263"/>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1428BFF-8705-4ADF-9942-BB1C55963B79}"/>
              </a:ext>
            </a:extLst>
          </p:cNvPr>
          <p:cNvSpPr/>
          <p:nvPr/>
        </p:nvSpPr>
        <p:spPr>
          <a:xfrm>
            <a:off x="1811639" y="5126308"/>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5C57F4B-CDD3-4FC5-B74E-A1DF0C048AA1}"/>
              </a:ext>
            </a:extLst>
          </p:cNvPr>
          <p:cNvGrpSpPr/>
          <p:nvPr/>
        </p:nvGrpSpPr>
        <p:grpSpPr>
          <a:xfrm>
            <a:off x="4874533" y="5208462"/>
            <a:ext cx="1303463" cy="369332"/>
            <a:chOff x="2486515" y="4683597"/>
            <a:chExt cx="1225144" cy="314604"/>
          </a:xfrm>
        </p:grpSpPr>
        <p:sp>
          <p:nvSpPr>
            <p:cNvPr id="42" name="TextBox 41">
              <a:extLst>
                <a:ext uri="{FF2B5EF4-FFF2-40B4-BE49-F238E27FC236}">
                  <a16:creationId xmlns:a16="http://schemas.microsoft.com/office/drawing/2014/main" id="{5A7341D0-BB8F-4BD0-8EA3-307297192217}"/>
                </a:ext>
              </a:extLst>
            </p:cNvPr>
            <p:cNvSpPr txBox="1"/>
            <p:nvPr/>
          </p:nvSpPr>
          <p:spPr>
            <a:xfrm>
              <a:off x="2486515" y="4683597"/>
              <a:ext cx="1225144" cy="314604"/>
            </a:xfrm>
            <a:prstGeom prst="rect">
              <a:avLst/>
            </a:prstGeom>
            <a:noFill/>
          </p:spPr>
          <p:txBody>
            <a:bodyPr wrap="square" rtlCol="0">
              <a:spAutoFit/>
            </a:bodyPr>
            <a:lstStyle/>
            <a:p>
              <a:pPr algn="ctr"/>
              <a:r>
                <a:rPr lang="en-US" b="1">
                  <a:solidFill>
                    <a:srgbClr val="00B050"/>
                  </a:solidFill>
                </a:rPr>
                <a:t>3.5%</a:t>
              </a:r>
            </a:p>
          </p:txBody>
        </p:sp>
        <p:sp>
          <p:nvSpPr>
            <p:cNvPr id="43" name="Isosceles Triangle 42">
              <a:extLst>
                <a:ext uri="{FF2B5EF4-FFF2-40B4-BE49-F238E27FC236}">
                  <a16:creationId xmlns:a16="http://schemas.microsoft.com/office/drawing/2014/main" id="{C07F08BA-E698-49F3-97D0-7717EDC516C7}"/>
                </a:ext>
              </a:extLst>
            </p:cNvPr>
            <p:cNvSpPr/>
            <p:nvPr/>
          </p:nvSpPr>
          <p:spPr>
            <a:xfrm>
              <a:off x="2486515" y="4723455"/>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33DC0BC-47F3-42B6-97C6-FE628D4AED14}"/>
              </a:ext>
            </a:extLst>
          </p:cNvPr>
          <p:cNvGrpSpPr/>
          <p:nvPr/>
        </p:nvGrpSpPr>
        <p:grpSpPr>
          <a:xfrm>
            <a:off x="2015505" y="5220623"/>
            <a:ext cx="1360402" cy="429452"/>
            <a:chOff x="2441628" y="4615079"/>
            <a:chExt cx="1278662" cy="369331"/>
          </a:xfrm>
        </p:grpSpPr>
        <p:sp>
          <p:nvSpPr>
            <p:cNvPr id="48" name="TextBox 47">
              <a:extLst>
                <a:ext uri="{FF2B5EF4-FFF2-40B4-BE49-F238E27FC236}">
                  <a16:creationId xmlns:a16="http://schemas.microsoft.com/office/drawing/2014/main" id="{4EF2DD22-02BF-4816-AD1D-90553A3B29D4}"/>
                </a:ext>
              </a:extLst>
            </p:cNvPr>
            <p:cNvSpPr txBox="1"/>
            <p:nvPr/>
          </p:nvSpPr>
          <p:spPr>
            <a:xfrm>
              <a:off x="2495146" y="4615079"/>
              <a:ext cx="1225144" cy="369331"/>
            </a:xfrm>
            <a:prstGeom prst="rect">
              <a:avLst/>
            </a:prstGeom>
            <a:noFill/>
          </p:spPr>
          <p:txBody>
            <a:bodyPr wrap="square" rtlCol="0">
              <a:spAutoFit/>
            </a:bodyPr>
            <a:lstStyle/>
            <a:p>
              <a:pPr algn="ctr"/>
              <a:r>
                <a:rPr lang="en-US" b="1">
                  <a:solidFill>
                    <a:srgbClr val="00B050"/>
                  </a:solidFill>
                </a:rPr>
                <a:t>8.4 %</a:t>
              </a:r>
            </a:p>
          </p:txBody>
        </p:sp>
        <p:sp>
          <p:nvSpPr>
            <p:cNvPr id="49" name="Isosceles Triangle 48">
              <a:extLst>
                <a:ext uri="{FF2B5EF4-FFF2-40B4-BE49-F238E27FC236}">
                  <a16:creationId xmlns:a16="http://schemas.microsoft.com/office/drawing/2014/main" id="{897AD5DD-ADE9-48E3-9B42-01DBA92D9FBC}"/>
                </a:ext>
              </a:extLst>
            </p:cNvPr>
            <p:cNvSpPr/>
            <p:nvPr/>
          </p:nvSpPr>
          <p:spPr>
            <a:xfrm>
              <a:off x="2441628" y="4659636"/>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A6AC5E3-F253-49DB-AA86-117582E5B536}"/>
              </a:ext>
            </a:extLst>
          </p:cNvPr>
          <p:cNvGrpSpPr/>
          <p:nvPr/>
        </p:nvGrpSpPr>
        <p:grpSpPr>
          <a:xfrm>
            <a:off x="7737234" y="5210683"/>
            <a:ext cx="1303463" cy="369332"/>
            <a:chOff x="2456813" y="4680401"/>
            <a:chExt cx="1225144" cy="317627"/>
          </a:xfrm>
        </p:grpSpPr>
        <p:sp>
          <p:nvSpPr>
            <p:cNvPr id="51" name="TextBox 50">
              <a:extLst>
                <a:ext uri="{FF2B5EF4-FFF2-40B4-BE49-F238E27FC236}">
                  <a16:creationId xmlns:a16="http://schemas.microsoft.com/office/drawing/2014/main" id="{FD5C114A-CD32-407A-97CF-CAFC44ADD706}"/>
                </a:ext>
              </a:extLst>
            </p:cNvPr>
            <p:cNvSpPr txBox="1"/>
            <p:nvPr/>
          </p:nvSpPr>
          <p:spPr>
            <a:xfrm>
              <a:off x="2456813" y="4680401"/>
              <a:ext cx="1225144" cy="317627"/>
            </a:xfrm>
            <a:prstGeom prst="rect">
              <a:avLst/>
            </a:prstGeom>
            <a:noFill/>
          </p:spPr>
          <p:txBody>
            <a:bodyPr wrap="square" rtlCol="0">
              <a:spAutoFit/>
            </a:bodyPr>
            <a:lstStyle/>
            <a:p>
              <a:pPr algn="ctr"/>
              <a:r>
                <a:rPr lang="en-US" b="1">
                  <a:solidFill>
                    <a:srgbClr val="00B050"/>
                  </a:solidFill>
                </a:rPr>
                <a:t> 1.9%</a:t>
              </a:r>
            </a:p>
          </p:txBody>
        </p:sp>
        <p:sp>
          <p:nvSpPr>
            <p:cNvPr id="52" name="Isosceles Triangle 51">
              <a:extLst>
                <a:ext uri="{FF2B5EF4-FFF2-40B4-BE49-F238E27FC236}">
                  <a16:creationId xmlns:a16="http://schemas.microsoft.com/office/drawing/2014/main" id="{AC66991B-6139-4C04-8A60-594CFF6DCF2C}"/>
                </a:ext>
              </a:extLst>
            </p:cNvPr>
            <p:cNvSpPr/>
            <p:nvPr/>
          </p:nvSpPr>
          <p:spPr>
            <a:xfrm>
              <a:off x="2486735" y="4735211"/>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Rectangle: Rounded Corners 52">
            <a:extLst>
              <a:ext uri="{FF2B5EF4-FFF2-40B4-BE49-F238E27FC236}">
                <a16:creationId xmlns:a16="http://schemas.microsoft.com/office/drawing/2014/main" id="{8E917789-419B-49DD-A9BD-C563D009913A}"/>
              </a:ext>
            </a:extLst>
          </p:cNvPr>
          <p:cNvSpPr/>
          <p:nvPr/>
        </p:nvSpPr>
        <p:spPr>
          <a:xfrm>
            <a:off x="10061481" y="5113263"/>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7B8E3D0-3207-4D0E-A8DB-FF5C84276271}"/>
              </a:ext>
            </a:extLst>
          </p:cNvPr>
          <p:cNvGrpSpPr/>
          <p:nvPr/>
        </p:nvGrpSpPr>
        <p:grpSpPr>
          <a:xfrm>
            <a:off x="10329745" y="5193877"/>
            <a:ext cx="1303463" cy="369331"/>
            <a:chOff x="2469318" y="4671473"/>
            <a:chExt cx="1225144" cy="317627"/>
          </a:xfrm>
        </p:grpSpPr>
        <p:sp>
          <p:nvSpPr>
            <p:cNvPr id="55" name="TextBox 54">
              <a:extLst>
                <a:ext uri="{FF2B5EF4-FFF2-40B4-BE49-F238E27FC236}">
                  <a16:creationId xmlns:a16="http://schemas.microsoft.com/office/drawing/2014/main" id="{1F1930E7-5DB3-4ABC-9B2F-C97C32E58CF1}"/>
                </a:ext>
              </a:extLst>
            </p:cNvPr>
            <p:cNvSpPr txBox="1"/>
            <p:nvPr/>
          </p:nvSpPr>
          <p:spPr>
            <a:xfrm>
              <a:off x="2469318" y="4671473"/>
              <a:ext cx="1225144" cy="317627"/>
            </a:xfrm>
            <a:prstGeom prst="rect">
              <a:avLst/>
            </a:prstGeom>
            <a:noFill/>
          </p:spPr>
          <p:txBody>
            <a:bodyPr wrap="square" rtlCol="0">
              <a:spAutoFit/>
            </a:bodyPr>
            <a:lstStyle/>
            <a:p>
              <a:pPr algn="ctr"/>
              <a:r>
                <a:rPr lang="en-US" b="1">
                  <a:solidFill>
                    <a:srgbClr val="00B050"/>
                  </a:solidFill>
                </a:rPr>
                <a:t> 0.4%</a:t>
              </a:r>
            </a:p>
          </p:txBody>
        </p:sp>
        <p:sp>
          <p:nvSpPr>
            <p:cNvPr id="56" name="Isosceles Triangle 55">
              <a:extLst>
                <a:ext uri="{FF2B5EF4-FFF2-40B4-BE49-F238E27FC236}">
                  <a16:creationId xmlns:a16="http://schemas.microsoft.com/office/drawing/2014/main" id="{2A79508B-C825-41E3-AA72-AA24759979B3}"/>
                </a:ext>
              </a:extLst>
            </p:cNvPr>
            <p:cNvSpPr/>
            <p:nvPr/>
          </p:nvSpPr>
          <p:spPr>
            <a:xfrm>
              <a:off x="2486735" y="4735211"/>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1B25E523-7110-441B-AB0E-B99A4E8EBD66}"/>
              </a:ext>
            </a:extLst>
          </p:cNvPr>
          <p:cNvCxnSpPr>
            <a:cxnSpLocks/>
          </p:cNvCxnSpPr>
          <p:nvPr/>
        </p:nvCxnSpPr>
        <p:spPr>
          <a:xfrm>
            <a:off x="6781052" y="1733197"/>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1088466-56B5-4829-AD89-4D9FEE023257}"/>
              </a:ext>
            </a:extLst>
          </p:cNvPr>
          <p:cNvCxnSpPr>
            <a:cxnSpLocks/>
          </p:cNvCxnSpPr>
          <p:nvPr/>
        </p:nvCxnSpPr>
        <p:spPr>
          <a:xfrm>
            <a:off x="9646172" y="1787309"/>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77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19CEED-0A2A-4250-B2B3-0E7797F97E40}"/>
              </a:ext>
            </a:extLst>
          </p:cNvPr>
          <p:cNvSpPr/>
          <p:nvPr/>
        </p:nvSpPr>
        <p:spPr>
          <a:xfrm>
            <a:off x="3428778" y="2639825"/>
            <a:ext cx="4130811" cy="338554"/>
          </a:xfrm>
          <a:prstGeom prst="rect">
            <a:avLst/>
          </a:prstGeom>
        </p:spPr>
        <p:txBody>
          <a:bodyPr wrap="none" lIns="0" tIns="0" rIns="0" bIns="0">
            <a:spAutoFit/>
          </a:bodyPr>
          <a:lstStyle/>
          <a:p>
            <a:r>
              <a:rPr lang="en-US" sz="2200" b="1">
                <a:solidFill>
                  <a:schemeClr val="accent3"/>
                </a:solidFill>
              </a:rPr>
              <a:t>~10.5% budget – Owned Media - IG</a:t>
            </a:r>
          </a:p>
        </p:txBody>
      </p:sp>
      <p:sp>
        <p:nvSpPr>
          <p:cNvPr id="6" name="Rectangle 5">
            <a:extLst>
              <a:ext uri="{FF2B5EF4-FFF2-40B4-BE49-F238E27FC236}">
                <a16:creationId xmlns:a16="http://schemas.microsoft.com/office/drawing/2014/main" id="{17019E22-876E-407C-B512-59A852889E26}"/>
              </a:ext>
            </a:extLst>
          </p:cNvPr>
          <p:cNvSpPr/>
          <p:nvPr/>
        </p:nvSpPr>
        <p:spPr>
          <a:xfrm>
            <a:off x="3426126" y="1949481"/>
            <a:ext cx="3790268" cy="338554"/>
          </a:xfrm>
          <a:prstGeom prst="rect">
            <a:avLst/>
          </a:prstGeom>
        </p:spPr>
        <p:txBody>
          <a:bodyPr wrap="none" lIns="0" tIns="0" rIns="0" bIns="0">
            <a:spAutoFit/>
          </a:bodyPr>
          <a:lstStyle/>
          <a:p>
            <a:r>
              <a:rPr lang="en-US" sz="2200" b="1">
                <a:solidFill>
                  <a:schemeClr val="accent1"/>
                </a:solidFill>
              </a:rPr>
              <a:t>~68.5% budget – Paid Media - IG</a:t>
            </a:r>
          </a:p>
        </p:txBody>
      </p:sp>
      <p:sp>
        <p:nvSpPr>
          <p:cNvPr id="7" name="Freeform 69">
            <a:extLst>
              <a:ext uri="{FF2B5EF4-FFF2-40B4-BE49-F238E27FC236}">
                <a16:creationId xmlns:a16="http://schemas.microsoft.com/office/drawing/2014/main" id="{7AD0BF84-9E30-4206-AECD-D43BAEE95AFF}"/>
              </a:ext>
            </a:extLst>
          </p:cNvPr>
          <p:cNvSpPr>
            <a:spLocks/>
          </p:cNvSpPr>
          <p:nvPr/>
        </p:nvSpPr>
        <p:spPr bwMode="auto">
          <a:xfrm>
            <a:off x="753038"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8" name="Freeform 69">
            <a:extLst>
              <a:ext uri="{FF2B5EF4-FFF2-40B4-BE49-F238E27FC236}">
                <a16:creationId xmlns:a16="http://schemas.microsoft.com/office/drawing/2014/main" id="{C5334B10-7E8A-4182-9EB9-F8ABC5188527}"/>
              </a:ext>
            </a:extLst>
          </p:cNvPr>
          <p:cNvSpPr>
            <a:spLocks/>
          </p:cNvSpPr>
          <p:nvPr/>
        </p:nvSpPr>
        <p:spPr bwMode="auto">
          <a:xfrm>
            <a:off x="438524"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9" name="Freeform 69">
            <a:extLst>
              <a:ext uri="{FF2B5EF4-FFF2-40B4-BE49-F238E27FC236}">
                <a16:creationId xmlns:a16="http://schemas.microsoft.com/office/drawing/2014/main" id="{5F3627D6-D888-4934-AE28-8728B0911BDB}"/>
              </a:ext>
            </a:extLst>
          </p:cNvPr>
          <p:cNvSpPr>
            <a:spLocks/>
          </p:cNvSpPr>
          <p:nvPr/>
        </p:nvSpPr>
        <p:spPr bwMode="auto">
          <a:xfrm>
            <a:off x="1401881"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69">
            <a:extLst>
              <a:ext uri="{FF2B5EF4-FFF2-40B4-BE49-F238E27FC236}">
                <a16:creationId xmlns:a16="http://schemas.microsoft.com/office/drawing/2014/main" id="{D34F1129-1D94-4D88-94DA-BFFB1E4383E8}"/>
              </a:ext>
            </a:extLst>
          </p:cNvPr>
          <p:cNvSpPr>
            <a:spLocks/>
          </p:cNvSpPr>
          <p:nvPr/>
        </p:nvSpPr>
        <p:spPr bwMode="auto">
          <a:xfrm>
            <a:off x="131104" y="251671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11" name="Freeform 69">
            <a:extLst>
              <a:ext uri="{FF2B5EF4-FFF2-40B4-BE49-F238E27FC236}">
                <a16:creationId xmlns:a16="http://schemas.microsoft.com/office/drawing/2014/main" id="{1C24F251-00AF-43F7-AB9E-4058ED384B7E}"/>
              </a:ext>
            </a:extLst>
          </p:cNvPr>
          <p:cNvSpPr>
            <a:spLocks/>
          </p:cNvSpPr>
          <p:nvPr/>
        </p:nvSpPr>
        <p:spPr bwMode="auto">
          <a:xfrm>
            <a:off x="1084063"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69">
            <a:extLst>
              <a:ext uri="{FF2B5EF4-FFF2-40B4-BE49-F238E27FC236}">
                <a16:creationId xmlns:a16="http://schemas.microsoft.com/office/drawing/2014/main" id="{AD7BB0C9-6222-44BE-A4A1-D009094A3CD7}"/>
              </a:ext>
            </a:extLst>
          </p:cNvPr>
          <p:cNvSpPr>
            <a:spLocks/>
          </p:cNvSpPr>
          <p:nvPr/>
        </p:nvSpPr>
        <p:spPr bwMode="auto">
          <a:xfrm>
            <a:off x="171969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69">
            <a:extLst>
              <a:ext uri="{FF2B5EF4-FFF2-40B4-BE49-F238E27FC236}">
                <a16:creationId xmlns:a16="http://schemas.microsoft.com/office/drawing/2014/main" id="{CBDEA1E8-EFFD-4851-A17F-679038972DA6}"/>
              </a:ext>
            </a:extLst>
          </p:cNvPr>
          <p:cNvSpPr>
            <a:spLocks/>
          </p:cNvSpPr>
          <p:nvPr/>
        </p:nvSpPr>
        <p:spPr bwMode="auto">
          <a:xfrm>
            <a:off x="201560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69">
            <a:extLst>
              <a:ext uri="{FF2B5EF4-FFF2-40B4-BE49-F238E27FC236}">
                <a16:creationId xmlns:a16="http://schemas.microsoft.com/office/drawing/2014/main" id="{43160923-B29C-4BF6-ADF8-C00F009F09DB}"/>
              </a:ext>
            </a:extLst>
          </p:cNvPr>
          <p:cNvSpPr>
            <a:spLocks/>
          </p:cNvSpPr>
          <p:nvPr/>
        </p:nvSpPr>
        <p:spPr bwMode="auto">
          <a:xfrm>
            <a:off x="2333411"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69">
            <a:extLst>
              <a:ext uri="{FF2B5EF4-FFF2-40B4-BE49-F238E27FC236}">
                <a16:creationId xmlns:a16="http://schemas.microsoft.com/office/drawing/2014/main" id="{34614E2B-C315-4A9F-98FE-6197F355DCE1}"/>
              </a:ext>
            </a:extLst>
          </p:cNvPr>
          <p:cNvSpPr>
            <a:spLocks/>
          </p:cNvSpPr>
          <p:nvPr/>
        </p:nvSpPr>
        <p:spPr bwMode="auto">
          <a:xfrm>
            <a:off x="2635487" y="255536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69">
            <a:extLst>
              <a:ext uri="{FF2B5EF4-FFF2-40B4-BE49-F238E27FC236}">
                <a16:creationId xmlns:a16="http://schemas.microsoft.com/office/drawing/2014/main" id="{176F5F7A-0015-4956-AA51-328BF5C636C7}"/>
              </a:ext>
            </a:extLst>
          </p:cNvPr>
          <p:cNvSpPr>
            <a:spLocks/>
          </p:cNvSpPr>
          <p:nvPr/>
        </p:nvSpPr>
        <p:spPr bwMode="auto">
          <a:xfrm>
            <a:off x="2929995" y="256066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TextBox 34">
            <a:extLst>
              <a:ext uri="{FF2B5EF4-FFF2-40B4-BE49-F238E27FC236}">
                <a16:creationId xmlns:a16="http://schemas.microsoft.com/office/drawing/2014/main" id="{6185C97D-B0DB-4B3C-9E40-B908C13F5C0D}"/>
              </a:ext>
            </a:extLst>
          </p:cNvPr>
          <p:cNvSpPr txBox="1"/>
          <p:nvPr/>
        </p:nvSpPr>
        <p:spPr>
          <a:xfrm>
            <a:off x="107606" y="1310549"/>
            <a:ext cx="3971941" cy="461665"/>
          </a:xfrm>
          <a:prstGeom prst="rect">
            <a:avLst/>
          </a:prstGeom>
          <a:noFill/>
        </p:spPr>
        <p:txBody>
          <a:bodyPr wrap="square" rtlCol="0">
            <a:spAutoFit/>
          </a:bodyPr>
          <a:lstStyle/>
          <a:p>
            <a:r>
              <a:rPr lang="en-US" sz="2400" b="1">
                <a:solidFill>
                  <a:schemeClr val="bg1"/>
                </a:solidFill>
              </a:rPr>
              <a:t>For every $100K investment</a:t>
            </a:r>
          </a:p>
        </p:txBody>
      </p:sp>
      <p:sp>
        <p:nvSpPr>
          <p:cNvPr id="42" name="TextBox 41">
            <a:extLst>
              <a:ext uri="{FF2B5EF4-FFF2-40B4-BE49-F238E27FC236}">
                <a16:creationId xmlns:a16="http://schemas.microsoft.com/office/drawing/2014/main" id="{BAA4075F-772A-4275-9EBB-F979EA2BF0A1}"/>
              </a:ext>
            </a:extLst>
          </p:cNvPr>
          <p:cNvSpPr txBox="1"/>
          <p:nvPr/>
        </p:nvSpPr>
        <p:spPr>
          <a:xfrm>
            <a:off x="1397825" y="9898"/>
            <a:ext cx="10174781" cy="954107"/>
          </a:xfrm>
          <a:prstGeom prst="rect">
            <a:avLst/>
          </a:prstGeom>
          <a:noFill/>
        </p:spPr>
        <p:txBody>
          <a:bodyPr wrap="square" rtlCol="0">
            <a:spAutoFit/>
          </a:bodyPr>
          <a:lstStyle/>
          <a:p>
            <a:r>
              <a:rPr lang="en-US" sz="2800" b="1">
                <a:solidFill>
                  <a:schemeClr val="bg1"/>
                </a:solidFill>
                <a:cs typeface="Arial" panose="020B0604020202020204" pitchFamily="34" charset="0"/>
                <a:sym typeface="Arial" panose="020B0604020202020204" pitchFamily="34" charset="0"/>
              </a:rPr>
              <a:t>Optimally allocate spends to various activation levers in order to maximize uplift and revenue</a:t>
            </a:r>
            <a:endParaRPr lang="en-US" sz="2800" b="1">
              <a:solidFill>
                <a:schemeClr val="bg1"/>
              </a:solidFill>
              <a:cs typeface="Arial" panose="020B0604020202020204" pitchFamily="34" charset="0"/>
            </a:endParaRPr>
          </a:p>
        </p:txBody>
      </p:sp>
      <p:pic>
        <p:nvPicPr>
          <p:cNvPr id="43" name="Picture 2" descr="Image result for kind logo">
            <a:extLst>
              <a:ext uri="{FF2B5EF4-FFF2-40B4-BE49-F238E27FC236}">
                <a16:creationId xmlns:a16="http://schemas.microsoft.com/office/drawing/2014/main" id="{E19BDDB3-2AED-431D-8107-D6DAC99E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5" y="0"/>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03FF375-5636-404D-BF8E-8C56E8B6D622}"/>
              </a:ext>
            </a:extLst>
          </p:cNvPr>
          <p:cNvSpPr/>
          <p:nvPr/>
        </p:nvSpPr>
        <p:spPr>
          <a:xfrm>
            <a:off x="195397" y="6531325"/>
            <a:ext cx="8612620" cy="261610"/>
          </a:xfrm>
          <a:prstGeom prst="rect">
            <a:avLst/>
          </a:prstGeom>
        </p:spPr>
        <p:txBody>
          <a:bodyPr wrap="square" anchor="t">
            <a:spAutoFit/>
          </a:bodyPr>
          <a:lstStyle/>
          <a:p>
            <a:r>
              <a:rPr lang="en-US" sz="1100">
                <a:solidFill>
                  <a:schemeClr val="bg1"/>
                </a:solidFill>
              </a:rPr>
              <a:t>*Phase 3 will deal with constraints-based optimization technique</a:t>
            </a:r>
          </a:p>
        </p:txBody>
      </p:sp>
      <p:sp>
        <p:nvSpPr>
          <p:cNvPr id="31" name="TextBox 30">
            <a:extLst>
              <a:ext uri="{FF2B5EF4-FFF2-40B4-BE49-F238E27FC236}">
                <a16:creationId xmlns:a16="http://schemas.microsoft.com/office/drawing/2014/main" id="{A1B63A09-2E33-4DE7-9D16-25E12828F1F9}"/>
              </a:ext>
            </a:extLst>
          </p:cNvPr>
          <p:cNvSpPr txBox="1"/>
          <p:nvPr/>
        </p:nvSpPr>
        <p:spPr>
          <a:xfrm>
            <a:off x="0" y="4874488"/>
            <a:ext cx="11700135" cy="1415772"/>
          </a:xfrm>
          <a:prstGeom prst="rect">
            <a:avLst/>
          </a:prstGeom>
          <a:noFill/>
        </p:spPr>
        <p:txBody>
          <a:bodyPr wrap="square" rtlCol="0">
            <a:spAutoFit/>
          </a:bodyPr>
          <a:lstStyle/>
          <a:p>
            <a:pPr algn="ctr"/>
            <a:r>
              <a:rPr lang="en-US" sz="2000" b="1">
                <a:solidFill>
                  <a:schemeClr val="accent4"/>
                </a:solidFill>
              </a:rPr>
              <a:t>For a newly launched product activation campaigns should enable both immediate volume uplift and increased brand awareness.</a:t>
            </a:r>
          </a:p>
          <a:p>
            <a:pPr algn="ctr"/>
            <a:endParaRPr lang="en-US" sz="2000" b="1">
              <a:solidFill>
                <a:schemeClr val="accent4"/>
              </a:solidFill>
            </a:endParaRPr>
          </a:p>
          <a:p>
            <a:pPr marL="342900" indent="-342900">
              <a:buFont typeface="Arial" panose="020B0604020202020204" pitchFamily="34" charset="0"/>
              <a:buChar char="•"/>
            </a:pPr>
            <a:r>
              <a:rPr lang="en-US" sz="1300" b="1">
                <a:solidFill>
                  <a:schemeClr val="bg1"/>
                </a:solidFill>
              </a:rPr>
              <a:t>The optimization of investments will depend on the objective to be achieved. Uplift vs Brand awareness</a:t>
            </a:r>
          </a:p>
          <a:p>
            <a:pPr marL="342900" indent="-342900">
              <a:buFont typeface="Arial" panose="020B0604020202020204" pitchFamily="34" charset="0"/>
              <a:buChar char="•"/>
            </a:pPr>
            <a:r>
              <a:rPr lang="en-US" sz="1300" b="1">
                <a:solidFill>
                  <a:schemeClr val="bg1"/>
                </a:solidFill>
              </a:rPr>
              <a:t>It will also be governed by constraints like, Total marketing budget, Min cost per lever, min events/campaigns/demos needed, and other business constraints</a:t>
            </a:r>
          </a:p>
        </p:txBody>
      </p:sp>
      <p:graphicFrame>
        <p:nvGraphicFramePr>
          <p:cNvPr id="20" name="Chart 19">
            <a:extLst>
              <a:ext uri="{FF2B5EF4-FFF2-40B4-BE49-F238E27FC236}">
                <a16:creationId xmlns:a16="http://schemas.microsoft.com/office/drawing/2014/main" id="{A48B8B87-7BE0-45FD-84DA-3FA9E0B0E874}"/>
              </a:ext>
            </a:extLst>
          </p:cNvPr>
          <p:cNvGraphicFramePr/>
          <p:nvPr>
            <p:extLst>
              <p:ext uri="{D42A27DB-BD31-4B8C-83A1-F6EECF244321}">
                <p14:modId xmlns:p14="http://schemas.microsoft.com/office/powerpoint/2010/main" val="497869092"/>
              </p:ext>
            </p:extLst>
          </p:nvPr>
        </p:nvGraphicFramePr>
        <p:xfrm>
          <a:off x="8338181" y="372364"/>
          <a:ext cx="3711448" cy="4652462"/>
        </p:xfrm>
        <a:graphic>
          <a:graphicData uri="http://schemas.openxmlformats.org/drawingml/2006/chart">
            <c:chart xmlns:c="http://schemas.openxmlformats.org/drawingml/2006/chart" xmlns:r="http://schemas.openxmlformats.org/officeDocument/2006/relationships" r:id="rId3"/>
          </a:graphicData>
        </a:graphic>
      </p:graphicFrame>
      <p:sp>
        <p:nvSpPr>
          <p:cNvPr id="37" name="Freeform 69">
            <a:extLst>
              <a:ext uri="{FF2B5EF4-FFF2-40B4-BE49-F238E27FC236}">
                <a16:creationId xmlns:a16="http://schemas.microsoft.com/office/drawing/2014/main" id="{7E608986-7DEA-4EA2-9226-E0F547E1EA9F}"/>
              </a:ext>
            </a:extLst>
          </p:cNvPr>
          <p:cNvSpPr>
            <a:spLocks/>
          </p:cNvSpPr>
          <p:nvPr/>
        </p:nvSpPr>
        <p:spPr bwMode="auto">
          <a:xfrm>
            <a:off x="735524"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69">
            <a:extLst>
              <a:ext uri="{FF2B5EF4-FFF2-40B4-BE49-F238E27FC236}">
                <a16:creationId xmlns:a16="http://schemas.microsoft.com/office/drawing/2014/main" id="{A9927858-7F2E-4287-9188-A4B809CFFD62}"/>
              </a:ext>
            </a:extLst>
          </p:cNvPr>
          <p:cNvSpPr>
            <a:spLocks/>
          </p:cNvSpPr>
          <p:nvPr/>
        </p:nvSpPr>
        <p:spPr bwMode="auto">
          <a:xfrm>
            <a:off x="421010"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69">
            <a:extLst>
              <a:ext uri="{FF2B5EF4-FFF2-40B4-BE49-F238E27FC236}">
                <a16:creationId xmlns:a16="http://schemas.microsoft.com/office/drawing/2014/main" id="{C4FC5966-6A55-445B-88BF-DD05FF325835}"/>
              </a:ext>
            </a:extLst>
          </p:cNvPr>
          <p:cNvSpPr>
            <a:spLocks/>
          </p:cNvSpPr>
          <p:nvPr/>
        </p:nvSpPr>
        <p:spPr bwMode="auto">
          <a:xfrm>
            <a:off x="1384367"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69">
            <a:extLst>
              <a:ext uri="{FF2B5EF4-FFF2-40B4-BE49-F238E27FC236}">
                <a16:creationId xmlns:a16="http://schemas.microsoft.com/office/drawing/2014/main" id="{AE8B66D2-37CE-4597-BD7C-667A14F1280F}"/>
              </a:ext>
            </a:extLst>
          </p:cNvPr>
          <p:cNvSpPr>
            <a:spLocks/>
          </p:cNvSpPr>
          <p:nvPr/>
        </p:nvSpPr>
        <p:spPr bwMode="auto">
          <a:xfrm>
            <a:off x="113590" y="320896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69">
            <a:extLst>
              <a:ext uri="{FF2B5EF4-FFF2-40B4-BE49-F238E27FC236}">
                <a16:creationId xmlns:a16="http://schemas.microsoft.com/office/drawing/2014/main" id="{D1E227E0-B333-443C-8FC4-14599236C4D4}"/>
              </a:ext>
            </a:extLst>
          </p:cNvPr>
          <p:cNvSpPr>
            <a:spLocks/>
          </p:cNvSpPr>
          <p:nvPr/>
        </p:nvSpPr>
        <p:spPr bwMode="auto">
          <a:xfrm>
            <a:off x="1066549"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69">
            <a:extLst>
              <a:ext uri="{FF2B5EF4-FFF2-40B4-BE49-F238E27FC236}">
                <a16:creationId xmlns:a16="http://schemas.microsoft.com/office/drawing/2014/main" id="{1C286590-DF85-42D9-887B-8489368B25A6}"/>
              </a:ext>
            </a:extLst>
          </p:cNvPr>
          <p:cNvSpPr>
            <a:spLocks/>
          </p:cNvSpPr>
          <p:nvPr/>
        </p:nvSpPr>
        <p:spPr bwMode="auto">
          <a:xfrm>
            <a:off x="170218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69">
            <a:extLst>
              <a:ext uri="{FF2B5EF4-FFF2-40B4-BE49-F238E27FC236}">
                <a16:creationId xmlns:a16="http://schemas.microsoft.com/office/drawing/2014/main" id="{3CE80C28-F31C-4095-A02F-858463E4F5E0}"/>
              </a:ext>
            </a:extLst>
          </p:cNvPr>
          <p:cNvSpPr>
            <a:spLocks/>
          </p:cNvSpPr>
          <p:nvPr/>
        </p:nvSpPr>
        <p:spPr bwMode="auto">
          <a:xfrm>
            <a:off x="199809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69">
            <a:extLst>
              <a:ext uri="{FF2B5EF4-FFF2-40B4-BE49-F238E27FC236}">
                <a16:creationId xmlns:a16="http://schemas.microsoft.com/office/drawing/2014/main" id="{8AD6C602-8A6D-4C9F-B500-EC42DEFAE4B3}"/>
              </a:ext>
            </a:extLst>
          </p:cNvPr>
          <p:cNvSpPr>
            <a:spLocks/>
          </p:cNvSpPr>
          <p:nvPr/>
        </p:nvSpPr>
        <p:spPr bwMode="auto">
          <a:xfrm>
            <a:off x="2315897"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69">
            <a:extLst>
              <a:ext uri="{FF2B5EF4-FFF2-40B4-BE49-F238E27FC236}">
                <a16:creationId xmlns:a16="http://schemas.microsoft.com/office/drawing/2014/main" id="{F4D05D60-2AAE-45ED-89D8-50F3C3C1584C}"/>
              </a:ext>
            </a:extLst>
          </p:cNvPr>
          <p:cNvSpPr>
            <a:spLocks/>
          </p:cNvSpPr>
          <p:nvPr/>
        </p:nvSpPr>
        <p:spPr bwMode="auto">
          <a:xfrm>
            <a:off x="2617973" y="324761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69">
            <a:extLst>
              <a:ext uri="{FF2B5EF4-FFF2-40B4-BE49-F238E27FC236}">
                <a16:creationId xmlns:a16="http://schemas.microsoft.com/office/drawing/2014/main" id="{39FFC536-13B3-4C6B-9C83-E7D17505794F}"/>
              </a:ext>
            </a:extLst>
          </p:cNvPr>
          <p:cNvSpPr>
            <a:spLocks/>
          </p:cNvSpPr>
          <p:nvPr/>
        </p:nvSpPr>
        <p:spPr bwMode="auto">
          <a:xfrm>
            <a:off x="2912481" y="3252912"/>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Rectangle 59">
            <a:extLst>
              <a:ext uri="{FF2B5EF4-FFF2-40B4-BE49-F238E27FC236}">
                <a16:creationId xmlns:a16="http://schemas.microsoft.com/office/drawing/2014/main" id="{C4169E0A-8A1F-446C-932A-28958803E2AD}"/>
              </a:ext>
            </a:extLst>
          </p:cNvPr>
          <p:cNvSpPr/>
          <p:nvPr/>
        </p:nvSpPr>
        <p:spPr>
          <a:xfrm>
            <a:off x="3463036" y="3306885"/>
            <a:ext cx="3656899" cy="338554"/>
          </a:xfrm>
          <a:prstGeom prst="rect">
            <a:avLst/>
          </a:prstGeom>
        </p:spPr>
        <p:txBody>
          <a:bodyPr wrap="none" lIns="0" tIns="0" rIns="0" bIns="0">
            <a:spAutoFit/>
          </a:bodyPr>
          <a:lstStyle/>
          <a:p>
            <a:r>
              <a:rPr lang="en-US" sz="2200" b="1">
                <a:solidFill>
                  <a:schemeClr val="accent2"/>
                </a:solidFill>
              </a:rPr>
              <a:t>~10.5% budget – Instore Demo </a:t>
            </a:r>
          </a:p>
        </p:txBody>
      </p:sp>
      <p:sp>
        <p:nvSpPr>
          <p:cNvPr id="61" name="Freeform 69">
            <a:extLst>
              <a:ext uri="{FF2B5EF4-FFF2-40B4-BE49-F238E27FC236}">
                <a16:creationId xmlns:a16="http://schemas.microsoft.com/office/drawing/2014/main" id="{63798185-64CB-4F33-A274-5D83F652D163}"/>
              </a:ext>
            </a:extLst>
          </p:cNvPr>
          <p:cNvSpPr>
            <a:spLocks/>
          </p:cNvSpPr>
          <p:nvPr/>
        </p:nvSpPr>
        <p:spPr bwMode="auto">
          <a:xfrm>
            <a:off x="753038" y="392448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 name="Freeform 69">
            <a:extLst>
              <a:ext uri="{FF2B5EF4-FFF2-40B4-BE49-F238E27FC236}">
                <a16:creationId xmlns:a16="http://schemas.microsoft.com/office/drawing/2014/main" id="{9CFF825C-E796-414F-ADE9-C0C5EECDC042}"/>
              </a:ext>
            </a:extLst>
          </p:cNvPr>
          <p:cNvSpPr>
            <a:spLocks/>
          </p:cNvSpPr>
          <p:nvPr/>
        </p:nvSpPr>
        <p:spPr bwMode="auto">
          <a:xfrm>
            <a:off x="438524" y="392448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69">
            <a:extLst>
              <a:ext uri="{FF2B5EF4-FFF2-40B4-BE49-F238E27FC236}">
                <a16:creationId xmlns:a16="http://schemas.microsoft.com/office/drawing/2014/main" id="{6417E90B-7CEF-42CC-9D3F-87A0488CB3D1}"/>
              </a:ext>
            </a:extLst>
          </p:cNvPr>
          <p:cNvSpPr>
            <a:spLocks/>
          </p:cNvSpPr>
          <p:nvPr/>
        </p:nvSpPr>
        <p:spPr bwMode="auto">
          <a:xfrm>
            <a:off x="1401881" y="3934512"/>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69">
            <a:extLst>
              <a:ext uri="{FF2B5EF4-FFF2-40B4-BE49-F238E27FC236}">
                <a16:creationId xmlns:a16="http://schemas.microsoft.com/office/drawing/2014/main" id="{14DC14B2-D284-4F36-BCC0-5B6E2B0F375A}"/>
              </a:ext>
            </a:extLst>
          </p:cNvPr>
          <p:cNvSpPr>
            <a:spLocks/>
          </p:cNvSpPr>
          <p:nvPr/>
        </p:nvSpPr>
        <p:spPr bwMode="auto">
          <a:xfrm>
            <a:off x="131104" y="391056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4"/>
          </a:solidFill>
          <a:ln w="9525">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69">
            <a:extLst>
              <a:ext uri="{FF2B5EF4-FFF2-40B4-BE49-F238E27FC236}">
                <a16:creationId xmlns:a16="http://schemas.microsoft.com/office/drawing/2014/main" id="{B3C4C281-D351-4241-A070-8B7F75647C74}"/>
              </a:ext>
            </a:extLst>
          </p:cNvPr>
          <p:cNvSpPr>
            <a:spLocks/>
          </p:cNvSpPr>
          <p:nvPr/>
        </p:nvSpPr>
        <p:spPr bwMode="auto">
          <a:xfrm>
            <a:off x="1084063" y="3934512"/>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69">
            <a:extLst>
              <a:ext uri="{FF2B5EF4-FFF2-40B4-BE49-F238E27FC236}">
                <a16:creationId xmlns:a16="http://schemas.microsoft.com/office/drawing/2014/main" id="{DEEE2F38-1A4F-4944-839F-594B0C369099}"/>
              </a:ext>
            </a:extLst>
          </p:cNvPr>
          <p:cNvSpPr>
            <a:spLocks/>
          </p:cNvSpPr>
          <p:nvPr/>
        </p:nvSpPr>
        <p:spPr bwMode="auto">
          <a:xfrm>
            <a:off x="1719699" y="394670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69">
            <a:extLst>
              <a:ext uri="{FF2B5EF4-FFF2-40B4-BE49-F238E27FC236}">
                <a16:creationId xmlns:a16="http://schemas.microsoft.com/office/drawing/2014/main" id="{704499A1-3390-4083-97C6-A3978B9D6BEC}"/>
              </a:ext>
            </a:extLst>
          </p:cNvPr>
          <p:cNvSpPr>
            <a:spLocks/>
          </p:cNvSpPr>
          <p:nvPr/>
        </p:nvSpPr>
        <p:spPr bwMode="auto">
          <a:xfrm>
            <a:off x="2015609" y="394670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8" name="Freeform 69">
            <a:extLst>
              <a:ext uri="{FF2B5EF4-FFF2-40B4-BE49-F238E27FC236}">
                <a16:creationId xmlns:a16="http://schemas.microsoft.com/office/drawing/2014/main" id="{389C3BC6-33D0-462D-A367-4614C858C45F}"/>
              </a:ext>
            </a:extLst>
          </p:cNvPr>
          <p:cNvSpPr>
            <a:spLocks/>
          </p:cNvSpPr>
          <p:nvPr/>
        </p:nvSpPr>
        <p:spPr bwMode="auto">
          <a:xfrm>
            <a:off x="2333411" y="394670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9" name="Freeform 69">
            <a:extLst>
              <a:ext uri="{FF2B5EF4-FFF2-40B4-BE49-F238E27FC236}">
                <a16:creationId xmlns:a16="http://schemas.microsoft.com/office/drawing/2014/main" id="{091AE440-CECC-4EAF-947D-CCA2AE171F3F}"/>
              </a:ext>
            </a:extLst>
          </p:cNvPr>
          <p:cNvSpPr>
            <a:spLocks/>
          </p:cNvSpPr>
          <p:nvPr/>
        </p:nvSpPr>
        <p:spPr bwMode="auto">
          <a:xfrm>
            <a:off x="2635487" y="394921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69">
            <a:extLst>
              <a:ext uri="{FF2B5EF4-FFF2-40B4-BE49-F238E27FC236}">
                <a16:creationId xmlns:a16="http://schemas.microsoft.com/office/drawing/2014/main" id="{682680AE-A449-4019-BD8E-8C91670B8D19}"/>
              </a:ext>
            </a:extLst>
          </p:cNvPr>
          <p:cNvSpPr>
            <a:spLocks/>
          </p:cNvSpPr>
          <p:nvPr/>
        </p:nvSpPr>
        <p:spPr bwMode="auto">
          <a:xfrm>
            <a:off x="2929995" y="395451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Rectangle 70">
            <a:extLst>
              <a:ext uri="{FF2B5EF4-FFF2-40B4-BE49-F238E27FC236}">
                <a16:creationId xmlns:a16="http://schemas.microsoft.com/office/drawing/2014/main" id="{43FB818F-79DB-4651-95E9-58FE897C09CF}"/>
              </a:ext>
            </a:extLst>
          </p:cNvPr>
          <p:cNvSpPr/>
          <p:nvPr/>
        </p:nvSpPr>
        <p:spPr>
          <a:xfrm>
            <a:off x="3425163" y="3989296"/>
            <a:ext cx="3791231" cy="338554"/>
          </a:xfrm>
          <a:prstGeom prst="rect">
            <a:avLst/>
          </a:prstGeom>
        </p:spPr>
        <p:txBody>
          <a:bodyPr wrap="none" lIns="0" tIns="0" rIns="0" bIns="0">
            <a:spAutoFit/>
          </a:bodyPr>
          <a:lstStyle/>
          <a:p>
            <a:r>
              <a:rPr lang="en-US" sz="2200" b="1">
                <a:solidFill>
                  <a:schemeClr val="accent4"/>
                </a:solidFill>
              </a:rPr>
              <a:t>~10.5% budget – Event Sampling</a:t>
            </a:r>
          </a:p>
        </p:txBody>
      </p:sp>
      <p:sp>
        <p:nvSpPr>
          <p:cNvPr id="82" name="Freeform 69">
            <a:extLst>
              <a:ext uri="{FF2B5EF4-FFF2-40B4-BE49-F238E27FC236}">
                <a16:creationId xmlns:a16="http://schemas.microsoft.com/office/drawing/2014/main" id="{86C56AAB-EDA8-435B-BE87-3ECA6FA98F13}"/>
              </a:ext>
            </a:extLst>
          </p:cNvPr>
          <p:cNvSpPr>
            <a:spLocks/>
          </p:cNvSpPr>
          <p:nvPr/>
        </p:nvSpPr>
        <p:spPr bwMode="auto">
          <a:xfrm>
            <a:off x="774946"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3" name="Freeform 69">
            <a:extLst>
              <a:ext uri="{FF2B5EF4-FFF2-40B4-BE49-F238E27FC236}">
                <a16:creationId xmlns:a16="http://schemas.microsoft.com/office/drawing/2014/main" id="{071A12B3-305B-4F19-A2A6-CE778B2E1FE2}"/>
              </a:ext>
            </a:extLst>
          </p:cNvPr>
          <p:cNvSpPr>
            <a:spLocks/>
          </p:cNvSpPr>
          <p:nvPr/>
        </p:nvSpPr>
        <p:spPr bwMode="auto">
          <a:xfrm>
            <a:off x="460432"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4" name="Freeform 69">
            <a:extLst>
              <a:ext uri="{FF2B5EF4-FFF2-40B4-BE49-F238E27FC236}">
                <a16:creationId xmlns:a16="http://schemas.microsoft.com/office/drawing/2014/main" id="{A9CEB2D5-9851-47DE-8580-049754873ADD}"/>
              </a:ext>
            </a:extLst>
          </p:cNvPr>
          <p:cNvSpPr>
            <a:spLocks/>
          </p:cNvSpPr>
          <p:nvPr/>
        </p:nvSpPr>
        <p:spPr bwMode="auto">
          <a:xfrm>
            <a:off x="1423789"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5" name="Freeform 69">
            <a:extLst>
              <a:ext uri="{FF2B5EF4-FFF2-40B4-BE49-F238E27FC236}">
                <a16:creationId xmlns:a16="http://schemas.microsoft.com/office/drawing/2014/main" id="{D7700B5F-E510-4CA3-B1AD-BDDF54148B15}"/>
              </a:ext>
            </a:extLst>
          </p:cNvPr>
          <p:cNvSpPr>
            <a:spLocks/>
          </p:cNvSpPr>
          <p:nvPr/>
        </p:nvSpPr>
        <p:spPr bwMode="auto">
          <a:xfrm>
            <a:off x="131104" y="187202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6" name="Freeform 69">
            <a:extLst>
              <a:ext uri="{FF2B5EF4-FFF2-40B4-BE49-F238E27FC236}">
                <a16:creationId xmlns:a16="http://schemas.microsoft.com/office/drawing/2014/main" id="{B34FB2F0-13C5-40C1-9F4B-2E2039D7506A}"/>
              </a:ext>
            </a:extLst>
          </p:cNvPr>
          <p:cNvSpPr>
            <a:spLocks/>
          </p:cNvSpPr>
          <p:nvPr/>
        </p:nvSpPr>
        <p:spPr bwMode="auto">
          <a:xfrm>
            <a:off x="1105971"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7" name="Freeform 69">
            <a:extLst>
              <a:ext uri="{FF2B5EF4-FFF2-40B4-BE49-F238E27FC236}">
                <a16:creationId xmlns:a16="http://schemas.microsoft.com/office/drawing/2014/main" id="{AF40337E-CB42-4C1D-8603-E7A3DE78DB92}"/>
              </a:ext>
            </a:extLst>
          </p:cNvPr>
          <p:cNvSpPr>
            <a:spLocks/>
          </p:cNvSpPr>
          <p:nvPr/>
        </p:nvSpPr>
        <p:spPr bwMode="auto">
          <a:xfrm>
            <a:off x="174160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8" name="Freeform 69">
            <a:extLst>
              <a:ext uri="{FF2B5EF4-FFF2-40B4-BE49-F238E27FC236}">
                <a16:creationId xmlns:a16="http://schemas.microsoft.com/office/drawing/2014/main" id="{DBD4F40E-869E-47DB-AE5B-28DFA98242CE}"/>
              </a:ext>
            </a:extLst>
          </p:cNvPr>
          <p:cNvSpPr>
            <a:spLocks/>
          </p:cNvSpPr>
          <p:nvPr/>
        </p:nvSpPr>
        <p:spPr bwMode="auto">
          <a:xfrm>
            <a:off x="203751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9" name="Freeform 69">
            <a:extLst>
              <a:ext uri="{FF2B5EF4-FFF2-40B4-BE49-F238E27FC236}">
                <a16:creationId xmlns:a16="http://schemas.microsoft.com/office/drawing/2014/main" id="{1C350424-F890-4A13-A6FB-2656978149ED}"/>
              </a:ext>
            </a:extLst>
          </p:cNvPr>
          <p:cNvSpPr>
            <a:spLocks/>
          </p:cNvSpPr>
          <p:nvPr/>
        </p:nvSpPr>
        <p:spPr bwMode="auto">
          <a:xfrm>
            <a:off x="2355319"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0" name="Freeform 69">
            <a:extLst>
              <a:ext uri="{FF2B5EF4-FFF2-40B4-BE49-F238E27FC236}">
                <a16:creationId xmlns:a16="http://schemas.microsoft.com/office/drawing/2014/main" id="{8518A39A-ECDB-41FA-8E79-749A401B3CB7}"/>
              </a:ext>
            </a:extLst>
          </p:cNvPr>
          <p:cNvSpPr>
            <a:spLocks/>
          </p:cNvSpPr>
          <p:nvPr/>
        </p:nvSpPr>
        <p:spPr bwMode="auto">
          <a:xfrm>
            <a:off x="2657395" y="189715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1" name="Freeform 69">
            <a:extLst>
              <a:ext uri="{FF2B5EF4-FFF2-40B4-BE49-F238E27FC236}">
                <a16:creationId xmlns:a16="http://schemas.microsoft.com/office/drawing/2014/main" id="{42E109F4-261F-4DC4-B3EA-C265155C6938}"/>
              </a:ext>
            </a:extLst>
          </p:cNvPr>
          <p:cNvSpPr>
            <a:spLocks/>
          </p:cNvSpPr>
          <p:nvPr/>
        </p:nvSpPr>
        <p:spPr bwMode="auto">
          <a:xfrm>
            <a:off x="2951903" y="190245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Tree>
    <p:extLst>
      <p:ext uri="{BB962C8B-B14F-4D97-AF65-F5344CB8AC3E}">
        <p14:creationId xmlns:p14="http://schemas.microsoft.com/office/powerpoint/2010/main" val="267841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down)">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0"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EE359-E549-4367-9A66-629E08112CC1}"/>
              </a:ext>
            </a:extLst>
          </p:cNvPr>
          <p:cNvSpPr>
            <a:spLocks noGrp="1"/>
          </p:cNvSpPr>
          <p:nvPr>
            <p:ph type="body" sz="quarter" idx="11"/>
          </p:nvPr>
        </p:nvSpPr>
        <p:spPr/>
        <p:txBody>
          <a:bodyPr/>
          <a:lstStyle/>
          <a:p>
            <a:r>
              <a:rPr lang="en-US" sz="7400"/>
              <a:t>First level market insights</a:t>
            </a:r>
          </a:p>
        </p:txBody>
      </p:sp>
      <p:pic>
        <p:nvPicPr>
          <p:cNvPr id="4" name="Picture 2" descr="Image result for kind logo">
            <a:extLst>
              <a:ext uri="{FF2B5EF4-FFF2-40B4-BE49-F238E27FC236}">
                <a16:creationId xmlns:a16="http://schemas.microsoft.com/office/drawing/2014/main" id="{3974A65E-DBEA-4804-9A86-6CE06C1C3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3C9684-D865-44AC-B5D0-84A4602A92C0}"/>
              </a:ext>
            </a:extLst>
          </p:cNvPr>
          <p:cNvSpPr txBox="1"/>
          <p:nvPr/>
        </p:nvSpPr>
        <p:spPr>
          <a:xfrm>
            <a:off x="5524500" y="4871137"/>
            <a:ext cx="1140218" cy="400110"/>
          </a:xfrm>
          <a:prstGeom prst="rect">
            <a:avLst/>
          </a:prstGeom>
          <a:noFill/>
        </p:spPr>
        <p:txBody>
          <a:bodyPr wrap="square" rtlCol="0">
            <a:spAutoFit/>
          </a:bodyPr>
          <a:lstStyle/>
          <a:p>
            <a:pPr algn="ctr"/>
            <a:r>
              <a:rPr lang="en-US" sz="2000" b="1">
                <a:solidFill>
                  <a:schemeClr val="bg1"/>
                </a:solidFill>
              </a:rPr>
              <a:t>Russia</a:t>
            </a:r>
          </a:p>
        </p:txBody>
      </p:sp>
      <p:pic>
        <p:nvPicPr>
          <p:cNvPr id="7" name="Picture 6" descr="A picture containing drawing&#10;&#10;Description automatically generated">
            <a:extLst>
              <a:ext uri="{FF2B5EF4-FFF2-40B4-BE49-F238E27FC236}">
                <a16:creationId xmlns:a16="http://schemas.microsoft.com/office/drawing/2014/main" id="{38A2C93F-5CBC-4FA9-8384-E45AE4205816}"/>
              </a:ext>
            </a:extLst>
          </p:cNvPr>
          <p:cNvPicPr>
            <a:picLocks noChangeAspect="1"/>
          </p:cNvPicPr>
          <p:nvPr/>
        </p:nvPicPr>
        <p:blipFill>
          <a:blip r:embed="rId3"/>
          <a:stretch>
            <a:fillRect/>
          </a:stretch>
        </p:blipFill>
        <p:spPr>
          <a:xfrm>
            <a:off x="5524500" y="3648543"/>
            <a:ext cx="1143000" cy="1143000"/>
          </a:xfrm>
          <a:prstGeom prst="rect">
            <a:avLst/>
          </a:prstGeom>
        </p:spPr>
      </p:pic>
    </p:spTree>
    <p:extLst>
      <p:ext uri="{BB962C8B-B14F-4D97-AF65-F5344CB8AC3E}">
        <p14:creationId xmlns:p14="http://schemas.microsoft.com/office/powerpoint/2010/main" val="391420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52E2EB1E-83D1-45B2-9E56-0E8ED1B7CF8B}"/>
              </a:ext>
            </a:extLst>
          </p:cNvPr>
          <p:cNvSpPr/>
          <p:nvPr/>
        </p:nvSpPr>
        <p:spPr>
          <a:xfrm>
            <a:off x="920590" y="1718489"/>
            <a:ext cx="10492885" cy="3031528"/>
          </a:xfrm>
          <a:prstGeom prst="roundRect">
            <a:avLst>
              <a:gd name="adj" fmla="val 6751"/>
            </a:avLst>
          </a:prstGeom>
          <a:solidFill>
            <a:srgbClr val="B1BB26"/>
          </a:solidFill>
          <a:effectLst/>
        </p:spPr>
        <p:style>
          <a:lnRef idx="1">
            <a:schemeClr val="accent1"/>
          </a:lnRef>
          <a:fillRef idx="3">
            <a:schemeClr val="accent1"/>
          </a:fillRef>
          <a:effectRef idx="2">
            <a:schemeClr val="accent1"/>
          </a:effectRef>
          <a:fontRef idx="minor">
            <a:schemeClr val="lt1"/>
          </a:fontRef>
        </p:style>
        <p:txBody>
          <a:bodyPr rtlCol="0" anchor="t"/>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Owned Media(IG)</a:t>
            </a:r>
            <a:r>
              <a:rPr lang="en-US" sz="2000" b="1" dirty="0">
                <a:solidFill>
                  <a:sysClr val="windowText" lastClr="000000"/>
                </a:solidFill>
                <a:latin typeface="Calibri" panose="020F0502020204030204"/>
              </a:rPr>
              <a:t> and Instore demos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have the </a:t>
            </a: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most significant impact on sales volume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followed  by event sampling</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lvl="0" indent="-457200">
              <a:buFont typeface="+mj-lt"/>
              <a:buAutoNum type="arabicPeriod" startAt="2"/>
            </a:pP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By focusing on </a:t>
            </a:r>
            <a:r>
              <a:rPr lang="en-US" sz="2000" b="1" dirty="0">
                <a:solidFill>
                  <a:sysClr val="windowText" lastClr="000000"/>
                </a:solidFill>
              </a:rPr>
              <a:t>Owned Media and Instore demos,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KIND can see a </a:t>
            </a:r>
            <a:r>
              <a:rPr kumimoji="0" lang="en-US" sz="2000" b="1" i="0" u="sng" strike="noStrike" kern="1200" cap="none" spc="0" normalizeH="0" baseline="0" noProof="0" dirty="0">
                <a:ln>
                  <a:noFill/>
                </a:ln>
                <a:solidFill>
                  <a:sysClr val="windowText" lastClr="000000"/>
                </a:solidFill>
                <a:effectLst/>
                <a:uLnTx/>
                <a:uFillTx/>
                <a:latin typeface="Calibri" panose="020F0502020204030204"/>
                <a:ea typeface="+mn-ea"/>
                <a:cs typeface="+mn-cs"/>
              </a:rPr>
              <a:t>sales volume increase of 16% and 4.4%  or higher, respectively (per $100 spend for each lever)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lvl="0" indent="-457200">
              <a:buFont typeface="+mj-lt"/>
              <a:buAutoNum type="arabicPeriod" startAt="2"/>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Inconclusive levers (due to data unavailability/granularity): Influencer </a:t>
            </a:r>
            <a:r>
              <a:rPr lang="en-US" sz="2000" dirty="0">
                <a:solidFill>
                  <a:prstClr val="black"/>
                </a:solidFill>
              </a:rPr>
              <a:t>Marketing, Proximity sampling &amp; Paid Media</a:t>
            </a: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Image result for insight flat icon">
            <a:extLst>
              <a:ext uri="{FF2B5EF4-FFF2-40B4-BE49-F238E27FC236}">
                <a16:creationId xmlns:a16="http://schemas.microsoft.com/office/drawing/2014/main" id="{B80A34A3-B1A8-4068-AFBA-7F9E3D11BF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73" y="376259"/>
            <a:ext cx="831273" cy="8312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8B632BE-F36E-47B7-A1AA-844C81FDB0E1}"/>
              </a:ext>
            </a:extLst>
          </p:cNvPr>
          <p:cNvCxnSpPr/>
          <p:nvPr/>
        </p:nvCxnSpPr>
        <p:spPr>
          <a:xfrm flipV="1">
            <a:off x="1077539" y="913397"/>
            <a:ext cx="2621081" cy="54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C58B4ED-25FE-4FD2-9F7D-6CFD24EC311D}"/>
              </a:ext>
            </a:extLst>
          </p:cNvPr>
          <p:cNvSpPr/>
          <p:nvPr/>
        </p:nvSpPr>
        <p:spPr bwMode="auto">
          <a:xfrm>
            <a:off x="1067925" y="571070"/>
            <a:ext cx="2166183" cy="35420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84D4B"/>
                </a:solidFill>
                <a:effectLst/>
                <a:uLnTx/>
                <a:uFillTx/>
                <a:latin typeface="Calibri" panose="020F0502020204030204" pitchFamily="34" charset="0"/>
                <a:ea typeface="+mn-ea"/>
                <a:cs typeface="Calibri" panose="020F0502020204030204" pitchFamily="34" charset="0"/>
              </a:rPr>
              <a:t>KEY INSIGHTS</a:t>
            </a:r>
          </a:p>
        </p:txBody>
      </p:sp>
      <p:sp>
        <p:nvSpPr>
          <p:cNvPr id="8" name="Text Placeholder 4">
            <a:extLst>
              <a:ext uri="{FF2B5EF4-FFF2-40B4-BE49-F238E27FC236}">
                <a16:creationId xmlns:a16="http://schemas.microsoft.com/office/drawing/2014/main" id="{30C3C907-B53B-43D5-876C-F1A807F9C18A}"/>
              </a:ext>
            </a:extLst>
          </p:cNvPr>
          <p:cNvSpPr txBox="1">
            <a:spLocks/>
          </p:cNvSpPr>
          <p:nvPr/>
        </p:nvSpPr>
        <p:spPr>
          <a:xfrm>
            <a:off x="4486275" y="5486132"/>
            <a:ext cx="3328988" cy="180480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marR="0" lvl="0" indent="-3428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150" normalizeH="0" baseline="0" noProof="0">
              <a:ln>
                <a:noFill/>
              </a:ln>
              <a:solidFill>
                <a:prstClr val="white"/>
              </a:solidFill>
              <a:effectLst/>
              <a:uLnTx/>
              <a:uFillTx/>
              <a:latin typeface="Helvetica Neue LT Pro 75" panose="020B0604020202020204" pitchFamily="34" charset="77"/>
            </a:endParaRPr>
          </a:p>
        </p:txBody>
      </p:sp>
      <p:sp>
        <p:nvSpPr>
          <p:cNvPr id="11" name="Rectangle 10">
            <a:extLst>
              <a:ext uri="{FF2B5EF4-FFF2-40B4-BE49-F238E27FC236}">
                <a16:creationId xmlns:a16="http://schemas.microsoft.com/office/drawing/2014/main" id="{ED96FC2F-B36A-4114-BEDB-1A80710D069C}"/>
              </a:ext>
            </a:extLst>
          </p:cNvPr>
          <p:cNvSpPr/>
          <p:nvPr/>
        </p:nvSpPr>
        <p:spPr>
          <a:xfrm>
            <a:off x="179965" y="6257836"/>
            <a:ext cx="861262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**WD has been studied 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*O</a:t>
            </a: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n the basis of modeling technique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All the % lifts have been calculated from baseline volume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40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p:cNvSpPr/>
          <p:nvPr/>
        </p:nvSpPr>
        <p:spPr>
          <a:xfrm>
            <a:off x="2741589" y="1964952"/>
            <a:ext cx="6704070" cy="1911807"/>
          </a:xfrm>
          <a:custGeom>
            <a:avLst/>
            <a:gdLst>
              <a:gd name="connsiteX0" fmla="*/ 0 w 6618514"/>
              <a:gd name="connsiteY0" fmla="*/ 0 h 1426029"/>
              <a:gd name="connsiteX1" fmla="*/ 3113314 w 6618514"/>
              <a:gd name="connsiteY1" fmla="*/ 1164771 h 1426029"/>
              <a:gd name="connsiteX2" fmla="*/ 6618514 w 6618514"/>
              <a:gd name="connsiteY2" fmla="*/ 1426029 h 1426029"/>
            </a:gdLst>
            <a:ahLst/>
            <a:cxnLst>
              <a:cxn ang="0">
                <a:pos x="connsiteX0" y="connsiteY0"/>
              </a:cxn>
              <a:cxn ang="0">
                <a:pos x="connsiteX1" y="connsiteY1"/>
              </a:cxn>
              <a:cxn ang="0">
                <a:pos x="connsiteX2" y="connsiteY2"/>
              </a:cxn>
            </a:cxnLst>
            <a:rect l="l" t="t" r="r" b="b"/>
            <a:pathLst>
              <a:path w="6618514" h="1426029">
                <a:moveTo>
                  <a:pt x="0" y="0"/>
                </a:moveTo>
                <a:cubicBezTo>
                  <a:pt x="1005114" y="463550"/>
                  <a:pt x="2010228" y="927100"/>
                  <a:pt x="3113314" y="1164771"/>
                </a:cubicBezTo>
                <a:cubicBezTo>
                  <a:pt x="4216400" y="1402442"/>
                  <a:pt x="6337300" y="1389743"/>
                  <a:pt x="6618514" y="1426029"/>
                </a:cubicBezTo>
              </a:path>
            </a:pathLst>
          </a:custGeom>
          <a:noFill/>
          <a:ln w="5080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cxnSpLocks/>
          </p:cNvCxnSpPr>
          <p:nvPr/>
        </p:nvCxnSpPr>
        <p:spPr>
          <a:xfrm>
            <a:off x="4104264" y="1696503"/>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DAB79589-4F04-4BA3-97B2-B29ECC22F3A7}"/>
              </a:ext>
            </a:extLst>
          </p:cNvPr>
          <p:cNvSpPr/>
          <p:nvPr/>
        </p:nvSpPr>
        <p:spPr>
          <a:xfrm>
            <a:off x="2750097" y="1064318"/>
            <a:ext cx="7291609" cy="27035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Ranking of marketing levers based on volume uplift</a:t>
            </a:r>
          </a:p>
        </p:txBody>
      </p:sp>
      <p:sp>
        <p:nvSpPr>
          <p:cNvPr id="15" name="TextBox 14"/>
          <p:cNvSpPr txBox="1"/>
          <p:nvPr/>
        </p:nvSpPr>
        <p:spPr>
          <a:xfrm>
            <a:off x="10152045" y="1491435"/>
            <a:ext cx="1668332" cy="1600438"/>
          </a:xfrm>
          <a:prstGeom prst="rect">
            <a:avLst/>
          </a:prstGeom>
          <a:noFill/>
        </p:spPr>
        <p:txBody>
          <a:bodyPr wrap="square" rtlCol="0">
            <a:spAutoFit/>
          </a:bodyPr>
          <a:lstStyle/>
          <a:p>
            <a:r>
              <a:rPr lang="en-US" sz="1400" b="1" i="1" u="sng">
                <a:solidFill>
                  <a:srgbClr val="92D050"/>
                </a:solidFill>
              </a:rPr>
              <a:t>Personalized contact with consumers through owned media and instore demos will help drive better sales </a:t>
            </a:r>
          </a:p>
        </p:txBody>
      </p:sp>
      <p:sp>
        <p:nvSpPr>
          <p:cNvPr id="61" name="Oval 60">
            <a:extLst>
              <a:ext uri="{FF2B5EF4-FFF2-40B4-BE49-F238E27FC236}">
                <a16:creationId xmlns:a16="http://schemas.microsoft.com/office/drawing/2014/main" id="{0885C367-DC7F-4527-B68B-D35A35BADCD6}"/>
              </a:ext>
            </a:extLst>
          </p:cNvPr>
          <p:cNvSpPr/>
          <p:nvPr/>
        </p:nvSpPr>
        <p:spPr>
          <a:xfrm>
            <a:off x="2532219" y="1741161"/>
            <a:ext cx="549602" cy="32805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1</a:t>
            </a:r>
          </a:p>
        </p:txBody>
      </p:sp>
      <p:sp>
        <p:nvSpPr>
          <p:cNvPr id="18" name="Oval 17">
            <a:extLst>
              <a:ext uri="{FF2B5EF4-FFF2-40B4-BE49-F238E27FC236}">
                <a16:creationId xmlns:a16="http://schemas.microsoft.com/office/drawing/2014/main" id="{0885C367-DC7F-4527-B68B-D35A35BADCD6}"/>
              </a:ext>
            </a:extLst>
          </p:cNvPr>
          <p:cNvSpPr/>
          <p:nvPr/>
        </p:nvSpPr>
        <p:spPr>
          <a:xfrm>
            <a:off x="9228683" y="2893404"/>
            <a:ext cx="549602" cy="31089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3</a:t>
            </a:r>
          </a:p>
        </p:txBody>
      </p:sp>
      <p:sp>
        <p:nvSpPr>
          <p:cNvPr id="19" name="Oval 18">
            <a:extLst>
              <a:ext uri="{FF2B5EF4-FFF2-40B4-BE49-F238E27FC236}">
                <a16:creationId xmlns:a16="http://schemas.microsoft.com/office/drawing/2014/main" id="{CD245E3D-59A1-41E2-8CDB-7DD071B4D60E}"/>
              </a:ext>
            </a:extLst>
          </p:cNvPr>
          <p:cNvSpPr/>
          <p:nvPr/>
        </p:nvSpPr>
        <p:spPr>
          <a:xfrm>
            <a:off x="5985005" y="2418064"/>
            <a:ext cx="549602" cy="32917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2</a:t>
            </a:r>
          </a:p>
        </p:txBody>
      </p:sp>
      <p:sp>
        <p:nvSpPr>
          <p:cNvPr id="27" name="TextBox 26">
            <a:extLst>
              <a:ext uri="{FF2B5EF4-FFF2-40B4-BE49-F238E27FC236}">
                <a16:creationId xmlns:a16="http://schemas.microsoft.com/office/drawing/2014/main" id="{04E95F45-0F65-4F70-8457-B9D89E436DDE}"/>
              </a:ext>
            </a:extLst>
          </p:cNvPr>
          <p:cNvSpPr txBox="1"/>
          <p:nvPr/>
        </p:nvSpPr>
        <p:spPr>
          <a:xfrm>
            <a:off x="1389413" y="32886"/>
            <a:ext cx="10196704" cy="954107"/>
          </a:xfrm>
          <a:prstGeom prst="rect">
            <a:avLst/>
          </a:prstGeom>
          <a:noFill/>
        </p:spPr>
        <p:txBody>
          <a:bodyPr wrap="square" rtlCol="0">
            <a:spAutoFit/>
          </a:bodyPr>
          <a:lstStyle/>
          <a:p>
            <a:pPr defTabSz="609539">
              <a:defRPr/>
            </a:pPr>
            <a:r>
              <a:rPr lang="en-US" sz="2800" b="1">
                <a:solidFill>
                  <a:schemeClr val="bg1"/>
                </a:solidFill>
                <a:cs typeface="Marsfont"/>
              </a:rPr>
              <a:t>For same investment, Owned Media (IG) will cause a greater impact than compared to other levers</a:t>
            </a:r>
          </a:p>
        </p:txBody>
      </p:sp>
      <p:pic>
        <p:nvPicPr>
          <p:cNvPr id="22" name="Picture 2" descr="Image result for kind logo">
            <a:extLst>
              <a:ext uri="{FF2B5EF4-FFF2-40B4-BE49-F238E27FC236}">
                <a16:creationId xmlns:a16="http://schemas.microsoft.com/office/drawing/2014/main" id="{EE41CAE3-74BF-42F4-8D9E-71EDDAB2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723D662-E96A-4FBB-938A-21F74F853C99}"/>
              </a:ext>
            </a:extLst>
          </p:cNvPr>
          <p:cNvSpPr txBox="1"/>
          <p:nvPr/>
        </p:nvSpPr>
        <p:spPr>
          <a:xfrm>
            <a:off x="-184358" y="5704175"/>
            <a:ext cx="1591627" cy="523220"/>
          </a:xfrm>
          <a:prstGeom prst="rect">
            <a:avLst/>
          </a:prstGeom>
          <a:noFill/>
        </p:spPr>
        <p:txBody>
          <a:bodyPr wrap="square" rtlCol="0">
            <a:spAutoFit/>
          </a:bodyPr>
          <a:lstStyle/>
          <a:p>
            <a:pPr algn="ctr"/>
            <a:r>
              <a:rPr lang="en-US" sz="1400" b="1">
                <a:solidFill>
                  <a:srgbClr val="00B050"/>
                </a:solidFill>
              </a:rPr>
              <a:t>VOLUME LIFT OPPORTUNITY</a:t>
            </a:r>
          </a:p>
        </p:txBody>
      </p:sp>
      <p:sp>
        <p:nvSpPr>
          <p:cNvPr id="38" name="Rectangle: Rounded Corners 37">
            <a:extLst>
              <a:ext uri="{FF2B5EF4-FFF2-40B4-BE49-F238E27FC236}">
                <a16:creationId xmlns:a16="http://schemas.microsoft.com/office/drawing/2014/main" id="{F300A5D4-C31F-408F-8807-A02D2FDC57D1}"/>
              </a:ext>
            </a:extLst>
          </p:cNvPr>
          <p:cNvSpPr/>
          <p:nvPr/>
        </p:nvSpPr>
        <p:spPr>
          <a:xfrm>
            <a:off x="8031189" y="5535406"/>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BF57BB5-878B-4F3D-B5AD-5E769ED048F8}"/>
              </a:ext>
            </a:extLst>
          </p:cNvPr>
          <p:cNvSpPr/>
          <p:nvPr/>
        </p:nvSpPr>
        <p:spPr>
          <a:xfrm>
            <a:off x="4931676" y="5558037"/>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1428BFF-8705-4ADF-9942-BB1C55963B79}"/>
              </a:ext>
            </a:extLst>
          </p:cNvPr>
          <p:cNvSpPr/>
          <p:nvPr/>
        </p:nvSpPr>
        <p:spPr>
          <a:xfrm>
            <a:off x="1738262" y="5553676"/>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5C57F4B-CDD3-4FC5-B74E-A1DF0C048AA1}"/>
              </a:ext>
            </a:extLst>
          </p:cNvPr>
          <p:cNvGrpSpPr/>
          <p:nvPr/>
        </p:nvGrpSpPr>
        <p:grpSpPr>
          <a:xfrm>
            <a:off x="5237471" y="5647756"/>
            <a:ext cx="1381979" cy="369332"/>
            <a:chOff x="2482549" y="4678929"/>
            <a:chExt cx="1298942" cy="314604"/>
          </a:xfrm>
        </p:grpSpPr>
        <p:sp>
          <p:nvSpPr>
            <p:cNvPr id="42" name="TextBox 41">
              <a:extLst>
                <a:ext uri="{FF2B5EF4-FFF2-40B4-BE49-F238E27FC236}">
                  <a16:creationId xmlns:a16="http://schemas.microsoft.com/office/drawing/2014/main" id="{5A7341D0-BB8F-4BD0-8EA3-307297192217}"/>
                </a:ext>
              </a:extLst>
            </p:cNvPr>
            <p:cNvSpPr txBox="1"/>
            <p:nvPr/>
          </p:nvSpPr>
          <p:spPr>
            <a:xfrm>
              <a:off x="2556347" y="4678929"/>
              <a:ext cx="1225144" cy="314604"/>
            </a:xfrm>
            <a:prstGeom prst="rect">
              <a:avLst/>
            </a:prstGeom>
            <a:noFill/>
          </p:spPr>
          <p:txBody>
            <a:bodyPr wrap="square" rtlCol="0">
              <a:spAutoFit/>
            </a:bodyPr>
            <a:lstStyle/>
            <a:p>
              <a:pPr algn="ctr"/>
              <a:r>
                <a:rPr lang="en-US" b="1">
                  <a:solidFill>
                    <a:srgbClr val="00B050"/>
                  </a:solidFill>
                </a:rPr>
                <a:t>4.4 %</a:t>
              </a:r>
            </a:p>
          </p:txBody>
        </p:sp>
        <p:sp>
          <p:nvSpPr>
            <p:cNvPr id="43" name="Isosceles Triangle 42">
              <a:extLst>
                <a:ext uri="{FF2B5EF4-FFF2-40B4-BE49-F238E27FC236}">
                  <a16:creationId xmlns:a16="http://schemas.microsoft.com/office/drawing/2014/main" id="{C07F08BA-E698-49F3-97D0-7717EDC516C7}"/>
                </a:ext>
              </a:extLst>
            </p:cNvPr>
            <p:cNvSpPr/>
            <p:nvPr/>
          </p:nvSpPr>
          <p:spPr>
            <a:xfrm>
              <a:off x="2482549" y="4743024"/>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33DC0BC-47F3-42B6-97C6-FE628D4AED14}"/>
              </a:ext>
            </a:extLst>
          </p:cNvPr>
          <p:cNvGrpSpPr/>
          <p:nvPr/>
        </p:nvGrpSpPr>
        <p:grpSpPr>
          <a:xfrm>
            <a:off x="1987329" y="5635830"/>
            <a:ext cx="1360402" cy="369331"/>
            <a:chOff x="2441628" y="4615079"/>
            <a:chExt cx="1278662" cy="317627"/>
          </a:xfrm>
        </p:grpSpPr>
        <p:sp>
          <p:nvSpPr>
            <p:cNvPr id="48" name="TextBox 47">
              <a:extLst>
                <a:ext uri="{FF2B5EF4-FFF2-40B4-BE49-F238E27FC236}">
                  <a16:creationId xmlns:a16="http://schemas.microsoft.com/office/drawing/2014/main" id="{4EF2DD22-02BF-4816-AD1D-90553A3B29D4}"/>
                </a:ext>
              </a:extLst>
            </p:cNvPr>
            <p:cNvSpPr txBox="1"/>
            <p:nvPr/>
          </p:nvSpPr>
          <p:spPr>
            <a:xfrm>
              <a:off x="2495146" y="4615079"/>
              <a:ext cx="1225144" cy="317627"/>
            </a:xfrm>
            <a:prstGeom prst="rect">
              <a:avLst/>
            </a:prstGeom>
            <a:noFill/>
          </p:spPr>
          <p:txBody>
            <a:bodyPr wrap="square" rtlCol="0">
              <a:spAutoFit/>
            </a:bodyPr>
            <a:lstStyle/>
            <a:p>
              <a:pPr algn="ctr"/>
              <a:r>
                <a:rPr lang="en-US" b="1">
                  <a:solidFill>
                    <a:srgbClr val="00B050"/>
                  </a:solidFill>
                </a:rPr>
                <a:t>16 %</a:t>
              </a:r>
            </a:p>
          </p:txBody>
        </p:sp>
        <p:sp>
          <p:nvSpPr>
            <p:cNvPr id="49" name="Isosceles Triangle 48">
              <a:extLst>
                <a:ext uri="{FF2B5EF4-FFF2-40B4-BE49-F238E27FC236}">
                  <a16:creationId xmlns:a16="http://schemas.microsoft.com/office/drawing/2014/main" id="{897AD5DD-ADE9-48E3-9B42-01DBA92D9FBC}"/>
                </a:ext>
              </a:extLst>
            </p:cNvPr>
            <p:cNvSpPr/>
            <p:nvPr/>
          </p:nvSpPr>
          <p:spPr>
            <a:xfrm>
              <a:off x="2441628" y="4659636"/>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A6AC5E3-F253-49DB-AA86-117582E5B536}"/>
              </a:ext>
            </a:extLst>
          </p:cNvPr>
          <p:cNvGrpSpPr/>
          <p:nvPr/>
        </p:nvGrpSpPr>
        <p:grpSpPr>
          <a:xfrm>
            <a:off x="8317749" y="5607700"/>
            <a:ext cx="1322617" cy="369332"/>
            <a:chOff x="2486515" y="4664306"/>
            <a:chExt cx="1243147" cy="317627"/>
          </a:xfrm>
        </p:grpSpPr>
        <p:sp>
          <p:nvSpPr>
            <p:cNvPr id="51" name="TextBox 50">
              <a:extLst>
                <a:ext uri="{FF2B5EF4-FFF2-40B4-BE49-F238E27FC236}">
                  <a16:creationId xmlns:a16="http://schemas.microsoft.com/office/drawing/2014/main" id="{FD5C114A-CD32-407A-97CF-CAFC44ADD706}"/>
                </a:ext>
              </a:extLst>
            </p:cNvPr>
            <p:cNvSpPr txBox="1"/>
            <p:nvPr/>
          </p:nvSpPr>
          <p:spPr>
            <a:xfrm>
              <a:off x="2504518" y="4664306"/>
              <a:ext cx="1225144" cy="317627"/>
            </a:xfrm>
            <a:prstGeom prst="rect">
              <a:avLst/>
            </a:prstGeom>
            <a:noFill/>
          </p:spPr>
          <p:txBody>
            <a:bodyPr wrap="square" rtlCol="0">
              <a:spAutoFit/>
            </a:bodyPr>
            <a:lstStyle/>
            <a:p>
              <a:pPr algn="ctr"/>
              <a:r>
                <a:rPr lang="en-US" b="1">
                  <a:solidFill>
                    <a:srgbClr val="00B050"/>
                  </a:solidFill>
                </a:rPr>
                <a:t> 1.7 %</a:t>
              </a:r>
            </a:p>
          </p:txBody>
        </p:sp>
        <p:sp>
          <p:nvSpPr>
            <p:cNvPr id="52" name="Isosceles Triangle 51">
              <a:extLst>
                <a:ext uri="{FF2B5EF4-FFF2-40B4-BE49-F238E27FC236}">
                  <a16:creationId xmlns:a16="http://schemas.microsoft.com/office/drawing/2014/main" id="{AC66991B-6139-4C04-8A60-594CFF6DCF2C}"/>
                </a:ext>
              </a:extLst>
            </p:cNvPr>
            <p:cNvSpPr/>
            <p:nvPr/>
          </p:nvSpPr>
          <p:spPr>
            <a:xfrm>
              <a:off x="2486515" y="4736040"/>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1B25E523-7110-441B-AB0E-B99A4E8EBD66}"/>
              </a:ext>
            </a:extLst>
          </p:cNvPr>
          <p:cNvCxnSpPr>
            <a:cxnSpLocks/>
          </p:cNvCxnSpPr>
          <p:nvPr/>
        </p:nvCxnSpPr>
        <p:spPr>
          <a:xfrm>
            <a:off x="7271706" y="1738773"/>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1BC02A69-9A11-4092-B7F4-9602E982CBF6}"/>
              </a:ext>
            </a:extLst>
          </p:cNvPr>
          <p:cNvSpPr txBox="1"/>
          <p:nvPr/>
        </p:nvSpPr>
        <p:spPr>
          <a:xfrm>
            <a:off x="4797312" y="4143418"/>
            <a:ext cx="1775305" cy="307777"/>
          </a:xfrm>
          <a:prstGeom prst="rect">
            <a:avLst/>
          </a:prstGeom>
          <a:noFill/>
        </p:spPr>
        <p:txBody>
          <a:bodyPr wrap="square" rtlCol="0">
            <a:spAutoFit/>
          </a:bodyPr>
          <a:lstStyle/>
          <a:p>
            <a:pPr algn="ctr"/>
            <a:r>
              <a:rPr lang="en-US" sz="1400" b="1">
                <a:solidFill>
                  <a:schemeClr val="bg1"/>
                </a:solidFill>
              </a:rPr>
              <a:t>Instore Demos</a:t>
            </a:r>
          </a:p>
        </p:txBody>
      </p:sp>
      <p:pic>
        <p:nvPicPr>
          <p:cNvPr id="63" name="Picture 62">
            <a:extLst>
              <a:ext uri="{FF2B5EF4-FFF2-40B4-BE49-F238E27FC236}">
                <a16:creationId xmlns:a16="http://schemas.microsoft.com/office/drawing/2014/main" id="{CBF9E346-F26B-4B82-B800-5A1B7B3EC7DA}"/>
              </a:ext>
            </a:extLst>
          </p:cNvPr>
          <p:cNvPicPr>
            <a:picLocks noChangeAspect="1"/>
          </p:cNvPicPr>
          <p:nvPr/>
        </p:nvPicPr>
        <p:blipFill>
          <a:blip r:embed="rId4"/>
          <a:stretch>
            <a:fillRect/>
          </a:stretch>
        </p:blipFill>
        <p:spPr>
          <a:xfrm>
            <a:off x="4862722" y="2823264"/>
            <a:ext cx="1725400" cy="1222682"/>
          </a:xfrm>
          <a:prstGeom prst="rect">
            <a:avLst/>
          </a:prstGeom>
        </p:spPr>
      </p:pic>
      <p:sp>
        <p:nvSpPr>
          <p:cNvPr id="64" name="Rectangle 63">
            <a:extLst>
              <a:ext uri="{FF2B5EF4-FFF2-40B4-BE49-F238E27FC236}">
                <a16:creationId xmlns:a16="http://schemas.microsoft.com/office/drawing/2014/main" id="{65079EA7-CF98-4D60-BFA5-F40A0EE4797D}"/>
              </a:ext>
            </a:extLst>
          </p:cNvPr>
          <p:cNvSpPr/>
          <p:nvPr/>
        </p:nvSpPr>
        <p:spPr>
          <a:xfrm>
            <a:off x="123868" y="6552866"/>
            <a:ext cx="8052477" cy="224805"/>
          </a:xfrm>
          <a:prstGeom prst="rect">
            <a:avLst/>
          </a:prstGeom>
        </p:spPr>
        <p:txBody>
          <a:bodyPr wrap="square">
            <a:spAutoFit/>
          </a:bodyPr>
          <a:lstStyle/>
          <a:p>
            <a:pPr lvl="0" defTabSz="609539">
              <a:lnSpc>
                <a:spcPct val="80000"/>
              </a:lnSpc>
              <a:defRPr/>
            </a:pPr>
            <a:r>
              <a:rPr lang="en-US" sz="1050">
                <a:solidFill>
                  <a:srgbClr val="FFFFFF"/>
                </a:solidFill>
              </a:rPr>
              <a:t>*</a:t>
            </a:r>
            <a:r>
              <a:rPr lang="en-US" sz="1050" i="1">
                <a:solidFill>
                  <a:srgbClr val="FFFFFF"/>
                </a:solidFill>
              </a:rPr>
              <a:t>The levers like proximity sampling, paid media &amp; influencer marketing came out to be inconclusive</a:t>
            </a:r>
            <a:endParaRPr lang="en-US" sz="1067">
              <a:solidFill>
                <a:schemeClr val="bg1"/>
              </a:solidFill>
            </a:endParaRPr>
          </a:p>
        </p:txBody>
      </p:sp>
      <p:sp>
        <p:nvSpPr>
          <p:cNvPr id="68" name="TextBox 67">
            <a:extLst>
              <a:ext uri="{FF2B5EF4-FFF2-40B4-BE49-F238E27FC236}">
                <a16:creationId xmlns:a16="http://schemas.microsoft.com/office/drawing/2014/main" id="{FE7B5E8C-E894-4638-9AC8-AEE2090EA607}"/>
              </a:ext>
            </a:extLst>
          </p:cNvPr>
          <p:cNvSpPr txBox="1"/>
          <p:nvPr/>
        </p:nvSpPr>
        <p:spPr>
          <a:xfrm>
            <a:off x="1384245" y="3220930"/>
            <a:ext cx="2226702" cy="307777"/>
          </a:xfrm>
          <a:prstGeom prst="rect">
            <a:avLst/>
          </a:prstGeom>
          <a:noFill/>
        </p:spPr>
        <p:txBody>
          <a:bodyPr wrap="square" rtlCol="0">
            <a:spAutoFit/>
          </a:bodyPr>
          <a:lstStyle/>
          <a:p>
            <a:pPr algn="ctr"/>
            <a:r>
              <a:rPr lang="en-US" sz="1400" b="1">
                <a:solidFill>
                  <a:schemeClr val="bg1"/>
                </a:solidFill>
              </a:rPr>
              <a:t>Owned Media - Instagram</a:t>
            </a:r>
          </a:p>
        </p:txBody>
      </p:sp>
      <p:sp>
        <p:nvSpPr>
          <p:cNvPr id="37" name="TextBox 36">
            <a:extLst>
              <a:ext uri="{FF2B5EF4-FFF2-40B4-BE49-F238E27FC236}">
                <a16:creationId xmlns:a16="http://schemas.microsoft.com/office/drawing/2014/main" id="{F9BF976D-90D6-44E3-9377-7495CDEE6B1A}"/>
              </a:ext>
            </a:extLst>
          </p:cNvPr>
          <p:cNvSpPr txBox="1"/>
          <p:nvPr/>
        </p:nvSpPr>
        <p:spPr>
          <a:xfrm>
            <a:off x="7974003" y="4544162"/>
            <a:ext cx="177530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Event Sampling</a:t>
            </a:r>
          </a:p>
        </p:txBody>
      </p:sp>
      <p:pic>
        <p:nvPicPr>
          <p:cNvPr id="46" name="Picture 45" descr="A picture containing person, building, man, woman&#10;&#10;Description automatically generated">
            <a:extLst>
              <a:ext uri="{FF2B5EF4-FFF2-40B4-BE49-F238E27FC236}">
                <a16:creationId xmlns:a16="http://schemas.microsoft.com/office/drawing/2014/main" id="{00913E9E-7D4F-4310-BBEE-F203590ADCBD}"/>
              </a:ext>
            </a:extLst>
          </p:cNvPr>
          <p:cNvPicPr>
            <a:picLocks noChangeAspect="1"/>
          </p:cNvPicPr>
          <p:nvPr/>
        </p:nvPicPr>
        <p:blipFill>
          <a:blip r:embed="rId5"/>
          <a:stretch>
            <a:fillRect/>
          </a:stretch>
        </p:blipFill>
        <p:spPr>
          <a:xfrm>
            <a:off x="7945879" y="3276594"/>
            <a:ext cx="1729042" cy="1223930"/>
          </a:xfrm>
          <a:prstGeom prst="rect">
            <a:avLst/>
          </a:prstGeom>
        </p:spPr>
      </p:pic>
      <p:pic>
        <p:nvPicPr>
          <p:cNvPr id="53" name="Picture 52" descr="A picture containing drawing&#10;&#10;Description automatically generated">
            <a:extLst>
              <a:ext uri="{FF2B5EF4-FFF2-40B4-BE49-F238E27FC236}">
                <a16:creationId xmlns:a16="http://schemas.microsoft.com/office/drawing/2014/main" id="{B77E7D74-7C46-4C27-8A4B-3B29A81D38B6}"/>
              </a:ext>
            </a:extLst>
          </p:cNvPr>
          <p:cNvPicPr>
            <a:picLocks noChangeAspect="1"/>
          </p:cNvPicPr>
          <p:nvPr/>
        </p:nvPicPr>
        <p:blipFill>
          <a:blip r:embed="rId6"/>
          <a:stretch>
            <a:fillRect/>
          </a:stretch>
        </p:blipFill>
        <p:spPr>
          <a:xfrm>
            <a:off x="2068810" y="2173384"/>
            <a:ext cx="913582" cy="913582"/>
          </a:xfrm>
          <a:prstGeom prst="rect">
            <a:avLst/>
          </a:prstGeom>
        </p:spPr>
      </p:pic>
      <p:sp>
        <p:nvSpPr>
          <p:cNvPr id="54" name="Rectangle 53">
            <a:extLst>
              <a:ext uri="{FF2B5EF4-FFF2-40B4-BE49-F238E27FC236}">
                <a16:creationId xmlns:a16="http://schemas.microsoft.com/office/drawing/2014/main" id="{E5FAE259-AF51-4CD0-9ACB-51979072DBFE}"/>
              </a:ext>
            </a:extLst>
          </p:cNvPr>
          <p:cNvSpPr/>
          <p:nvPr/>
        </p:nvSpPr>
        <p:spPr>
          <a:xfrm>
            <a:off x="135525" y="6197915"/>
            <a:ext cx="6096000" cy="430887"/>
          </a:xfrm>
          <a:prstGeom prst="rect">
            <a:avLst/>
          </a:prstGeom>
        </p:spPr>
        <p:txBody>
          <a:bodyPr>
            <a:spAutoFit/>
          </a:bodyPr>
          <a:lstStyle/>
          <a:p>
            <a:r>
              <a:rPr lang="en-US" sz="1100" b="1">
                <a:solidFill>
                  <a:schemeClr val="bg1"/>
                </a:solidFill>
              </a:rPr>
              <a:t>*Volume uplift has been calculated using the baseline volume of 1010 units</a:t>
            </a:r>
          </a:p>
          <a:p>
            <a:r>
              <a:rPr lang="en-US" sz="1000">
                <a:solidFill>
                  <a:schemeClr val="bg1"/>
                </a:solidFill>
              </a:rPr>
              <a:t>*Results are based on immediate lift achieved</a:t>
            </a:r>
          </a:p>
        </p:txBody>
      </p:sp>
    </p:spTree>
    <p:extLst>
      <p:ext uri="{BB962C8B-B14F-4D97-AF65-F5344CB8AC3E}">
        <p14:creationId xmlns:p14="http://schemas.microsoft.com/office/powerpoint/2010/main" val="4156887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19CEED-0A2A-4250-B2B3-0E7797F97E40}"/>
              </a:ext>
            </a:extLst>
          </p:cNvPr>
          <p:cNvSpPr/>
          <p:nvPr/>
        </p:nvSpPr>
        <p:spPr>
          <a:xfrm>
            <a:off x="3428778" y="2639825"/>
            <a:ext cx="3562322" cy="338554"/>
          </a:xfrm>
          <a:prstGeom prst="rect">
            <a:avLst/>
          </a:prstGeom>
        </p:spPr>
        <p:txBody>
          <a:bodyPr wrap="none" lIns="0" tIns="0" rIns="0" bIns="0">
            <a:spAutoFit/>
          </a:bodyPr>
          <a:lstStyle/>
          <a:p>
            <a:r>
              <a:rPr lang="en-US" sz="2200" b="1">
                <a:solidFill>
                  <a:schemeClr val="accent2"/>
                </a:solidFill>
              </a:rPr>
              <a:t>~3.3% budget – Instore Demos</a:t>
            </a:r>
          </a:p>
        </p:txBody>
      </p:sp>
      <p:sp>
        <p:nvSpPr>
          <p:cNvPr id="6" name="Rectangle 5">
            <a:extLst>
              <a:ext uri="{FF2B5EF4-FFF2-40B4-BE49-F238E27FC236}">
                <a16:creationId xmlns:a16="http://schemas.microsoft.com/office/drawing/2014/main" id="{17019E22-876E-407C-B512-59A852889E26}"/>
              </a:ext>
            </a:extLst>
          </p:cNvPr>
          <p:cNvSpPr/>
          <p:nvPr/>
        </p:nvSpPr>
        <p:spPr>
          <a:xfrm>
            <a:off x="3426126" y="1949481"/>
            <a:ext cx="3661130" cy="338554"/>
          </a:xfrm>
          <a:prstGeom prst="rect">
            <a:avLst/>
          </a:prstGeom>
        </p:spPr>
        <p:txBody>
          <a:bodyPr wrap="none" lIns="0" tIns="0" rIns="0" bIns="0">
            <a:spAutoFit/>
          </a:bodyPr>
          <a:lstStyle/>
          <a:p>
            <a:r>
              <a:rPr lang="en-US" sz="2200" b="1">
                <a:solidFill>
                  <a:schemeClr val="accent1"/>
                </a:solidFill>
              </a:rPr>
              <a:t>~93.4% budget – Owned Media</a:t>
            </a:r>
          </a:p>
        </p:txBody>
      </p:sp>
      <p:sp>
        <p:nvSpPr>
          <p:cNvPr id="7" name="Freeform 69">
            <a:extLst>
              <a:ext uri="{FF2B5EF4-FFF2-40B4-BE49-F238E27FC236}">
                <a16:creationId xmlns:a16="http://schemas.microsoft.com/office/drawing/2014/main" id="{7AD0BF84-9E30-4206-AECD-D43BAEE95AFF}"/>
              </a:ext>
            </a:extLst>
          </p:cNvPr>
          <p:cNvSpPr>
            <a:spLocks/>
          </p:cNvSpPr>
          <p:nvPr/>
        </p:nvSpPr>
        <p:spPr bwMode="auto">
          <a:xfrm>
            <a:off x="753038"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8" name="Freeform 69">
            <a:extLst>
              <a:ext uri="{FF2B5EF4-FFF2-40B4-BE49-F238E27FC236}">
                <a16:creationId xmlns:a16="http://schemas.microsoft.com/office/drawing/2014/main" id="{C5334B10-7E8A-4182-9EB9-F8ABC5188527}"/>
              </a:ext>
            </a:extLst>
          </p:cNvPr>
          <p:cNvSpPr>
            <a:spLocks/>
          </p:cNvSpPr>
          <p:nvPr/>
        </p:nvSpPr>
        <p:spPr bwMode="auto">
          <a:xfrm>
            <a:off x="438524"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9" name="Freeform 69">
            <a:extLst>
              <a:ext uri="{FF2B5EF4-FFF2-40B4-BE49-F238E27FC236}">
                <a16:creationId xmlns:a16="http://schemas.microsoft.com/office/drawing/2014/main" id="{5F3627D6-D888-4934-AE28-8728B0911BDB}"/>
              </a:ext>
            </a:extLst>
          </p:cNvPr>
          <p:cNvSpPr>
            <a:spLocks/>
          </p:cNvSpPr>
          <p:nvPr/>
        </p:nvSpPr>
        <p:spPr bwMode="auto">
          <a:xfrm>
            <a:off x="1401881"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69">
            <a:extLst>
              <a:ext uri="{FF2B5EF4-FFF2-40B4-BE49-F238E27FC236}">
                <a16:creationId xmlns:a16="http://schemas.microsoft.com/office/drawing/2014/main" id="{D34F1129-1D94-4D88-94DA-BFFB1E4383E8}"/>
              </a:ext>
            </a:extLst>
          </p:cNvPr>
          <p:cNvSpPr>
            <a:spLocks/>
          </p:cNvSpPr>
          <p:nvPr/>
        </p:nvSpPr>
        <p:spPr bwMode="auto">
          <a:xfrm>
            <a:off x="131104" y="251671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11" name="Freeform 69">
            <a:extLst>
              <a:ext uri="{FF2B5EF4-FFF2-40B4-BE49-F238E27FC236}">
                <a16:creationId xmlns:a16="http://schemas.microsoft.com/office/drawing/2014/main" id="{1C24F251-00AF-43F7-AB9E-4058ED384B7E}"/>
              </a:ext>
            </a:extLst>
          </p:cNvPr>
          <p:cNvSpPr>
            <a:spLocks/>
          </p:cNvSpPr>
          <p:nvPr/>
        </p:nvSpPr>
        <p:spPr bwMode="auto">
          <a:xfrm>
            <a:off x="1084063"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69">
            <a:extLst>
              <a:ext uri="{FF2B5EF4-FFF2-40B4-BE49-F238E27FC236}">
                <a16:creationId xmlns:a16="http://schemas.microsoft.com/office/drawing/2014/main" id="{AD7BB0C9-6222-44BE-A4A1-D009094A3CD7}"/>
              </a:ext>
            </a:extLst>
          </p:cNvPr>
          <p:cNvSpPr>
            <a:spLocks/>
          </p:cNvSpPr>
          <p:nvPr/>
        </p:nvSpPr>
        <p:spPr bwMode="auto">
          <a:xfrm>
            <a:off x="171969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69">
            <a:extLst>
              <a:ext uri="{FF2B5EF4-FFF2-40B4-BE49-F238E27FC236}">
                <a16:creationId xmlns:a16="http://schemas.microsoft.com/office/drawing/2014/main" id="{CBDEA1E8-EFFD-4851-A17F-679038972DA6}"/>
              </a:ext>
            </a:extLst>
          </p:cNvPr>
          <p:cNvSpPr>
            <a:spLocks/>
          </p:cNvSpPr>
          <p:nvPr/>
        </p:nvSpPr>
        <p:spPr bwMode="auto">
          <a:xfrm>
            <a:off x="201560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69">
            <a:extLst>
              <a:ext uri="{FF2B5EF4-FFF2-40B4-BE49-F238E27FC236}">
                <a16:creationId xmlns:a16="http://schemas.microsoft.com/office/drawing/2014/main" id="{43160923-B29C-4BF6-ADF8-C00F009F09DB}"/>
              </a:ext>
            </a:extLst>
          </p:cNvPr>
          <p:cNvSpPr>
            <a:spLocks/>
          </p:cNvSpPr>
          <p:nvPr/>
        </p:nvSpPr>
        <p:spPr bwMode="auto">
          <a:xfrm>
            <a:off x="2333411"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69">
            <a:extLst>
              <a:ext uri="{FF2B5EF4-FFF2-40B4-BE49-F238E27FC236}">
                <a16:creationId xmlns:a16="http://schemas.microsoft.com/office/drawing/2014/main" id="{34614E2B-C315-4A9F-98FE-6197F355DCE1}"/>
              </a:ext>
            </a:extLst>
          </p:cNvPr>
          <p:cNvSpPr>
            <a:spLocks/>
          </p:cNvSpPr>
          <p:nvPr/>
        </p:nvSpPr>
        <p:spPr bwMode="auto">
          <a:xfrm>
            <a:off x="2635487" y="255536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69">
            <a:extLst>
              <a:ext uri="{FF2B5EF4-FFF2-40B4-BE49-F238E27FC236}">
                <a16:creationId xmlns:a16="http://schemas.microsoft.com/office/drawing/2014/main" id="{176F5F7A-0015-4956-AA51-328BF5C636C7}"/>
              </a:ext>
            </a:extLst>
          </p:cNvPr>
          <p:cNvSpPr>
            <a:spLocks/>
          </p:cNvSpPr>
          <p:nvPr/>
        </p:nvSpPr>
        <p:spPr bwMode="auto">
          <a:xfrm>
            <a:off x="2929995" y="256066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TextBox 34">
            <a:extLst>
              <a:ext uri="{FF2B5EF4-FFF2-40B4-BE49-F238E27FC236}">
                <a16:creationId xmlns:a16="http://schemas.microsoft.com/office/drawing/2014/main" id="{6185C97D-B0DB-4B3C-9E40-B908C13F5C0D}"/>
              </a:ext>
            </a:extLst>
          </p:cNvPr>
          <p:cNvSpPr txBox="1"/>
          <p:nvPr/>
        </p:nvSpPr>
        <p:spPr>
          <a:xfrm>
            <a:off x="107606" y="1310549"/>
            <a:ext cx="3971941" cy="461665"/>
          </a:xfrm>
          <a:prstGeom prst="rect">
            <a:avLst/>
          </a:prstGeom>
          <a:noFill/>
        </p:spPr>
        <p:txBody>
          <a:bodyPr wrap="square" rtlCol="0">
            <a:spAutoFit/>
          </a:bodyPr>
          <a:lstStyle/>
          <a:p>
            <a:r>
              <a:rPr lang="en-US" sz="2400" b="1">
                <a:solidFill>
                  <a:schemeClr val="bg1"/>
                </a:solidFill>
              </a:rPr>
              <a:t>For every $100K investment</a:t>
            </a:r>
          </a:p>
        </p:txBody>
      </p:sp>
      <p:sp>
        <p:nvSpPr>
          <p:cNvPr id="42" name="TextBox 41">
            <a:extLst>
              <a:ext uri="{FF2B5EF4-FFF2-40B4-BE49-F238E27FC236}">
                <a16:creationId xmlns:a16="http://schemas.microsoft.com/office/drawing/2014/main" id="{BAA4075F-772A-4275-9EBB-F979EA2BF0A1}"/>
              </a:ext>
            </a:extLst>
          </p:cNvPr>
          <p:cNvSpPr txBox="1"/>
          <p:nvPr/>
        </p:nvSpPr>
        <p:spPr>
          <a:xfrm>
            <a:off x="1397825" y="9898"/>
            <a:ext cx="10174781" cy="954107"/>
          </a:xfrm>
          <a:prstGeom prst="rect">
            <a:avLst/>
          </a:prstGeom>
          <a:noFill/>
        </p:spPr>
        <p:txBody>
          <a:bodyPr wrap="square" rtlCol="0">
            <a:spAutoFit/>
          </a:bodyPr>
          <a:lstStyle/>
          <a:p>
            <a:r>
              <a:rPr lang="en-US" sz="2800" b="1">
                <a:solidFill>
                  <a:schemeClr val="bg1"/>
                </a:solidFill>
                <a:cs typeface="Arial" panose="020B0604020202020204" pitchFamily="34" charset="0"/>
                <a:sym typeface="Arial" panose="020B0604020202020204" pitchFamily="34" charset="0"/>
              </a:rPr>
              <a:t>Optimally allocate spends to various activation levers in order to maximize uplift and revenue</a:t>
            </a:r>
            <a:endParaRPr lang="en-US" sz="2800" b="1">
              <a:solidFill>
                <a:schemeClr val="bg1"/>
              </a:solidFill>
              <a:cs typeface="Arial" panose="020B0604020202020204" pitchFamily="34" charset="0"/>
            </a:endParaRPr>
          </a:p>
        </p:txBody>
      </p:sp>
      <p:pic>
        <p:nvPicPr>
          <p:cNvPr id="43" name="Picture 2" descr="Image result for kind logo">
            <a:extLst>
              <a:ext uri="{FF2B5EF4-FFF2-40B4-BE49-F238E27FC236}">
                <a16:creationId xmlns:a16="http://schemas.microsoft.com/office/drawing/2014/main" id="{E19BDDB3-2AED-431D-8107-D6DAC99E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5" y="0"/>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03FF375-5636-404D-BF8E-8C56E8B6D622}"/>
              </a:ext>
            </a:extLst>
          </p:cNvPr>
          <p:cNvSpPr/>
          <p:nvPr/>
        </p:nvSpPr>
        <p:spPr>
          <a:xfrm>
            <a:off x="195397" y="6531325"/>
            <a:ext cx="8612620" cy="261610"/>
          </a:xfrm>
          <a:prstGeom prst="rect">
            <a:avLst/>
          </a:prstGeom>
        </p:spPr>
        <p:txBody>
          <a:bodyPr wrap="square" anchor="t">
            <a:spAutoFit/>
          </a:bodyPr>
          <a:lstStyle/>
          <a:p>
            <a:r>
              <a:rPr lang="en-US" sz="1100">
                <a:solidFill>
                  <a:schemeClr val="bg1"/>
                </a:solidFill>
              </a:rPr>
              <a:t>*Phase 3 will deal with constraints-based optimization technique</a:t>
            </a:r>
          </a:p>
        </p:txBody>
      </p:sp>
      <p:sp>
        <p:nvSpPr>
          <p:cNvPr id="31" name="TextBox 30">
            <a:extLst>
              <a:ext uri="{FF2B5EF4-FFF2-40B4-BE49-F238E27FC236}">
                <a16:creationId xmlns:a16="http://schemas.microsoft.com/office/drawing/2014/main" id="{A1B63A09-2E33-4DE7-9D16-25E12828F1F9}"/>
              </a:ext>
            </a:extLst>
          </p:cNvPr>
          <p:cNvSpPr txBox="1"/>
          <p:nvPr/>
        </p:nvSpPr>
        <p:spPr>
          <a:xfrm>
            <a:off x="0" y="4831341"/>
            <a:ext cx="11700135" cy="1415772"/>
          </a:xfrm>
          <a:prstGeom prst="rect">
            <a:avLst/>
          </a:prstGeom>
          <a:noFill/>
        </p:spPr>
        <p:txBody>
          <a:bodyPr wrap="square" rtlCol="0">
            <a:spAutoFit/>
          </a:bodyPr>
          <a:lstStyle/>
          <a:p>
            <a:pPr algn="ctr"/>
            <a:r>
              <a:rPr lang="en-US" sz="2000" b="1">
                <a:solidFill>
                  <a:schemeClr val="accent4"/>
                </a:solidFill>
              </a:rPr>
              <a:t>For a newly launched product activation campaigns should enable both immediate volume uplift and increased brand awareness.</a:t>
            </a:r>
          </a:p>
          <a:p>
            <a:pPr algn="ctr"/>
            <a:endParaRPr lang="en-US" sz="2000" b="1">
              <a:solidFill>
                <a:schemeClr val="accent4"/>
              </a:solidFill>
            </a:endParaRPr>
          </a:p>
          <a:p>
            <a:pPr marL="342900" indent="-342900">
              <a:buFont typeface="Arial" panose="020B0604020202020204" pitchFamily="34" charset="0"/>
              <a:buChar char="•"/>
            </a:pPr>
            <a:r>
              <a:rPr lang="en-US" sz="1300" b="1">
                <a:solidFill>
                  <a:schemeClr val="bg1"/>
                </a:solidFill>
              </a:rPr>
              <a:t>The optimization of investments will depend on the objective to be achieved. Uplift vs Brand awareness</a:t>
            </a:r>
          </a:p>
          <a:p>
            <a:pPr marL="342900" indent="-342900">
              <a:buFont typeface="Arial" panose="020B0604020202020204" pitchFamily="34" charset="0"/>
              <a:buChar char="•"/>
            </a:pPr>
            <a:r>
              <a:rPr lang="en-US" sz="1300" b="1">
                <a:solidFill>
                  <a:schemeClr val="bg1"/>
                </a:solidFill>
              </a:rPr>
              <a:t>It will also be governed by constraints like, Total marketing budget, Min cost per lever, min events/campaigns/demos needed, and other business constraints</a:t>
            </a:r>
          </a:p>
        </p:txBody>
      </p:sp>
      <p:sp>
        <p:nvSpPr>
          <p:cNvPr id="37" name="Freeform 69">
            <a:extLst>
              <a:ext uri="{FF2B5EF4-FFF2-40B4-BE49-F238E27FC236}">
                <a16:creationId xmlns:a16="http://schemas.microsoft.com/office/drawing/2014/main" id="{7E608986-7DEA-4EA2-9226-E0F547E1EA9F}"/>
              </a:ext>
            </a:extLst>
          </p:cNvPr>
          <p:cNvSpPr>
            <a:spLocks/>
          </p:cNvSpPr>
          <p:nvPr/>
        </p:nvSpPr>
        <p:spPr bwMode="auto">
          <a:xfrm>
            <a:off x="735524"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69">
            <a:extLst>
              <a:ext uri="{FF2B5EF4-FFF2-40B4-BE49-F238E27FC236}">
                <a16:creationId xmlns:a16="http://schemas.microsoft.com/office/drawing/2014/main" id="{A9927858-7F2E-4287-9188-A4B809CFFD62}"/>
              </a:ext>
            </a:extLst>
          </p:cNvPr>
          <p:cNvSpPr>
            <a:spLocks/>
          </p:cNvSpPr>
          <p:nvPr/>
        </p:nvSpPr>
        <p:spPr bwMode="auto">
          <a:xfrm>
            <a:off x="421010"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69">
            <a:extLst>
              <a:ext uri="{FF2B5EF4-FFF2-40B4-BE49-F238E27FC236}">
                <a16:creationId xmlns:a16="http://schemas.microsoft.com/office/drawing/2014/main" id="{C4FC5966-6A55-445B-88BF-DD05FF325835}"/>
              </a:ext>
            </a:extLst>
          </p:cNvPr>
          <p:cNvSpPr>
            <a:spLocks/>
          </p:cNvSpPr>
          <p:nvPr/>
        </p:nvSpPr>
        <p:spPr bwMode="auto">
          <a:xfrm>
            <a:off x="1384367"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69">
            <a:extLst>
              <a:ext uri="{FF2B5EF4-FFF2-40B4-BE49-F238E27FC236}">
                <a16:creationId xmlns:a16="http://schemas.microsoft.com/office/drawing/2014/main" id="{AE8B66D2-37CE-4597-BD7C-667A14F1280F}"/>
              </a:ext>
            </a:extLst>
          </p:cNvPr>
          <p:cNvSpPr>
            <a:spLocks/>
          </p:cNvSpPr>
          <p:nvPr/>
        </p:nvSpPr>
        <p:spPr bwMode="auto">
          <a:xfrm>
            <a:off x="113590" y="320896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3"/>
          </a:solidFill>
          <a:ln w="9525">
            <a:solidFill>
              <a:schemeClr val="accent3"/>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69">
            <a:extLst>
              <a:ext uri="{FF2B5EF4-FFF2-40B4-BE49-F238E27FC236}">
                <a16:creationId xmlns:a16="http://schemas.microsoft.com/office/drawing/2014/main" id="{D1E227E0-B333-443C-8FC4-14599236C4D4}"/>
              </a:ext>
            </a:extLst>
          </p:cNvPr>
          <p:cNvSpPr>
            <a:spLocks/>
          </p:cNvSpPr>
          <p:nvPr/>
        </p:nvSpPr>
        <p:spPr bwMode="auto">
          <a:xfrm>
            <a:off x="1066549"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69">
            <a:extLst>
              <a:ext uri="{FF2B5EF4-FFF2-40B4-BE49-F238E27FC236}">
                <a16:creationId xmlns:a16="http://schemas.microsoft.com/office/drawing/2014/main" id="{1C286590-DF85-42D9-887B-8489368B25A6}"/>
              </a:ext>
            </a:extLst>
          </p:cNvPr>
          <p:cNvSpPr>
            <a:spLocks/>
          </p:cNvSpPr>
          <p:nvPr/>
        </p:nvSpPr>
        <p:spPr bwMode="auto">
          <a:xfrm>
            <a:off x="170218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69">
            <a:extLst>
              <a:ext uri="{FF2B5EF4-FFF2-40B4-BE49-F238E27FC236}">
                <a16:creationId xmlns:a16="http://schemas.microsoft.com/office/drawing/2014/main" id="{3CE80C28-F31C-4095-A02F-858463E4F5E0}"/>
              </a:ext>
            </a:extLst>
          </p:cNvPr>
          <p:cNvSpPr>
            <a:spLocks/>
          </p:cNvSpPr>
          <p:nvPr/>
        </p:nvSpPr>
        <p:spPr bwMode="auto">
          <a:xfrm>
            <a:off x="199809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69">
            <a:extLst>
              <a:ext uri="{FF2B5EF4-FFF2-40B4-BE49-F238E27FC236}">
                <a16:creationId xmlns:a16="http://schemas.microsoft.com/office/drawing/2014/main" id="{8AD6C602-8A6D-4C9F-B500-EC42DEFAE4B3}"/>
              </a:ext>
            </a:extLst>
          </p:cNvPr>
          <p:cNvSpPr>
            <a:spLocks/>
          </p:cNvSpPr>
          <p:nvPr/>
        </p:nvSpPr>
        <p:spPr bwMode="auto">
          <a:xfrm>
            <a:off x="2315897"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69">
            <a:extLst>
              <a:ext uri="{FF2B5EF4-FFF2-40B4-BE49-F238E27FC236}">
                <a16:creationId xmlns:a16="http://schemas.microsoft.com/office/drawing/2014/main" id="{F4D05D60-2AAE-45ED-89D8-50F3C3C1584C}"/>
              </a:ext>
            </a:extLst>
          </p:cNvPr>
          <p:cNvSpPr>
            <a:spLocks/>
          </p:cNvSpPr>
          <p:nvPr/>
        </p:nvSpPr>
        <p:spPr bwMode="auto">
          <a:xfrm>
            <a:off x="2617973" y="324761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69">
            <a:extLst>
              <a:ext uri="{FF2B5EF4-FFF2-40B4-BE49-F238E27FC236}">
                <a16:creationId xmlns:a16="http://schemas.microsoft.com/office/drawing/2014/main" id="{39FFC536-13B3-4C6B-9C83-E7D17505794F}"/>
              </a:ext>
            </a:extLst>
          </p:cNvPr>
          <p:cNvSpPr>
            <a:spLocks/>
          </p:cNvSpPr>
          <p:nvPr/>
        </p:nvSpPr>
        <p:spPr bwMode="auto">
          <a:xfrm>
            <a:off x="2912481" y="3252912"/>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Rectangle 59">
            <a:extLst>
              <a:ext uri="{FF2B5EF4-FFF2-40B4-BE49-F238E27FC236}">
                <a16:creationId xmlns:a16="http://schemas.microsoft.com/office/drawing/2014/main" id="{C4169E0A-8A1F-446C-932A-28958803E2AD}"/>
              </a:ext>
            </a:extLst>
          </p:cNvPr>
          <p:cNvSpPr/>
          <p:nvPr/>
        </p:nvSpPr>
        <p:spPr>
          <a:xfrm>
            <a:off x="3463036" y="3306885"/>
            <a:ext cx="3648563" cy="338554"/>
          </a:xfrm>
          <a:prstGeom prst="rect">
            <a:avLst/>
          </a:prstGeom>
        </p:spPr>
        <p:txBody>
          <a:bodyPr wrap="none" lIns="0" tIns="0" rIns="0" bIns="0">
            <a:spAutoFit/>
          </a:bodyPr>
          <a:lstStyle/>
          <a:p>
            <a:r>
              <a:rPr lang="en-US" sz="2200" b="1">
                <a:solidFill>
                  <a:schemeClr val="accent3"/>
                </a:solidFill>
              </a:rPr>
              <a:t>~3.3% budget – Event Sampling</a:t>
            </a:r>
          </a:p>
        </p:txBody>
      </p:sp>
      <p:sp>
        <p:nvSpPr>
          <p:cNvPr id="82" name="Freeform 69">
            <a:extLst>
              <a:ext uri="{FF2B5EF4-FFF2-40B4-BE49-F238E27FC236}">
                <a16:creationId xmlns:a16="http://schemas.microsoft.com/office/drawing/2014/main" id="{86C56AAB-EDA8-435B-BE87-3ECA6FA98F13}"/>
              </a:ext>
            </a:extLst>
          </p:cNvPr>
          <p:cNvSpPr>
            <a:spLocks/>
          </p:cNvSpPr>
          <p:nvPr/>
        </p:nvSpPr>
        <p:spPr bwMode="auto">
          <a:xfrm>
            <a:off x="774946"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3" name="Freeform 69">
            <a:extLst>
              <a:ext uri="{FF2B5EF4-FFF2-40B4-BE49-F238E27FC236}">
                <a16:creationId xmlns:a16="http://schemas.microsoft.com/office/drawing/2014/main" id="{071A12B3-305B-4F19-A2A6-CE778B2E1FE2}"/>
              </a:ext>
            </a:extLst>
          </p:cNvPr>
          <p:cNvSpPr>
            <a:spLocks/>
          </p:cNvSpPr>
          <p:nvPr/>
        </p:nvSpPr>
        <p:spPr bwMode="auto">
          <a:xfrm>
            <a:off x="460432"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4" name="Freeform 69">
            <a:extLst>
              <a:ext uri="{FF2B5EF4-FFF2-40B4-BE49-F238E27FC236}">
                <a16:creationId xmlns:a16="http://schemas.microsoft.com/office/drawing/2014/main" id="{A9CEB2D5-9851-47DE-8580-049754873ADD}"/>
              </a:ext>
            </a:extLst>
          </p:cNvPr>
          <p:cNvSpPr>
            <a:spLocks/>
          </p:cNvSpPr>
          <p:nvPr/>
        </p:nvSpPr>
        <p:spPr bwMode="auto">
          <a:xfrm>
            <a:off x="1423789"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5" name="Freeform 69">
            <a:extLst>
              <a:ext uri="{FF2B5EF4-FFF2-40B4-BE49-F238E27FC236}">
                <a16:creationId xmlns:a16="http://schemas.microsoft.com/office/drawing/2014/main" id="{D7700B5F-E510-4CA3-B1AD-BDDF54148B15}"/>
              </a:ext>
            </a:extLst>
          </p:cNvPr>
          <p:cNvSpPr>
            <a:spLocks/>
          </p:cNvSpPr>
          <p:nvPr/>
        </p:nvSpPr>
        <p:spPr bwMode="auto">
          <a:xfrm>
            <a:off x="131104" y="187202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6" name="Freeform 69">
            <a:extLst>
              <a:ext uri="{FF2B5EF4-FFF2-40B4-BE49-F238E27FC236}">
                <a16:creationId xmlns:a16="http://schemas.microsoft.com/office/drawing/2014/main" id="{B34FB2F0-13C5-40C1-9F4B-2E2039D7506A}"/>
              </a:ext>
            </a:extLst>
          </p:cNvPr>
          <p:cNvSpPr>
            <a:spLocks/>
          </p:cNvSpPr>
          <p:nvPr/>
        </p:nvSpPr>
        <p:spPr bwMode="auto">
          <a:xfrm>
            <a:off x="1105971"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7" name="Freeform 69">
            <a:extLst>
              <a:ext uri="{FF2B5EF4-FFF2-40B4-BE49-F238E27FC236}">
                <a16:creationId xmlns:a16="http://schemas.microsoft.com/office/drawing/2014/main" id="{AF40337E-CB42-4C1D-8603-E7A3DE78DB92}"/>
              </a:ext>
            </a:extLst>
          </p:cNvPr>
          <p:cNvSpPr>
            <a:spLocks/>
          </p:cNvSpPr>
          <p:nvPr/>
        </p:nvSpPr>
        <p:spPr bwMode="auto">
          <a:xfrm>
            <a:off x="174160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8" name="Freeform 69">
            <a:extLst>
              <a:ext uri="{FF2B5EF4-FFF2-40B4-BE49-F238E27FC236}">
                <a16:creationId xmlns:a16="http://schemas.microsoft.com/office/drawing/2014/main" id="{DBD4F40E-869E-47DB-AE5B-28DFA98242CE}"/>
              </a:ext>
            </a:extLst>
          </p:cNvPr>
          <p:cNvSpPr>
            <a:spLocks/>
          </p:cNvSpPr>
          <p:nvPr/>
        </p:nvSpPr>
        <p:spPr bwMode="auto">
          <a:xfrm>
            <a:off x="203751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9" name="Freeform 69">
            <a:extLst>
              <a:ext uri="{FF2B5EF4-FFF2-40B4-BE49-F238E27FC236}">
                <a16:creationId xmlns:a16="http://schemas.microsoft.com/office/drawing/2014/main" id="{1C350424-F890-4A13-A6FB-2656978149ED}"/>
              </a:ext>
            </a:extLst>
          </p:cNvPr>
          <p:cNvSpPr>
            <a:spLocks/>
          </p:cNvSpPr>
          <p:nvPr/>
        </p:nvSpPr>
        <p:spPr bwMode="auto">
          <a:xfrm>
            <a:off x="2355319"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0" name="Freeform 69">
            <a:extLst>
              <a:ext uri="{FF2B5EF4-FFF2-40B4-BE49-F238E27FC236}">
                <a16:creationId xmlns:a16="http://schemas.microsoft.com/office/drawing/2014/main" id="{8518A39A-ECDB-41FA-8E79-749A401B3CB7}"/>
              </a:ext>
            </a:extLst>
          </p:cNvPr>
          <p:cNvSpPr>
            <a:spLocks/>
          </p:cNvSpPr>
          <p:nvPr/>
        </p:nvSpPr>
        <p:spPr bwMode="auto">
          <a:xfrm>
            <a:off x="2657395" y="189715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rgbClr val="FFC000"/>
          </a:solidFill>
          <a:ln w="9525">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1" name="Freeform 69">
            <a:extLst>
              <a:ext uri="{FF2B5EF4-FFF2-40B4-BE49-F238E27FC236}">
                <a16:creationId xmlns:a16="http://schemas.microsoft.com/office/drawing/2014/main" id="{42E109F4-261F-4DC4-B3EA-C265155C6938}"/>
              </a:ext>
            </a:extLst>
          </p:cNvPr>
          <p:cNvSpPr>
            <a:spLocks/>
          </p:cNvSpPr>
          <p:nvPr/>
        </p:nvSpPr>
        <p:spPr bwMode="auto">
          <a:xfrm>
            <a:off x="2951903" y="190245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graphicFrame>
        <p:nvGraphicFramePr>
          <p:cNvPr id="4" name="Chart 3">
            <a:extLst>
              <a:ext uri="{FF2B5EF4-FFF2-40B4-BE49-F238E27FC236}">
                <a16:creationId xmlns:a16="http://schemas.microsoft.com/office/drawing/2014/main" id="{90C2178A-9F88-48A9-876B-3C658C31E82B}"/>
              </a:ext>
            </a:extLst>
          </p:cNvPr>
          <p:cNvGraphicFramePr/>
          <p:nvPr>
            <p:extLst>
              <p:ext uri="{D42A27DB-BD31-4B8C-83A1-F6EECF244321}">
                <p14:modId xmlns:p14="http://schemas.microsoft.com/office/powerpoint/2010/main" val="1954595044"/>
              </p:ext>
            </p:extLst>
          </p:nvPr>
        </p:nvGraphicFramePr>
        <p:xfrm>
          <a:off x="8718493" y="453146"/>
          <a:ext cx="2950824" cy="43733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70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83632-D886-4ABF-80AA-09AB02BF4901}"/>
              </a:ext>
            </a:extLst>
          </p:cNvPr>
          <p:cNvSpPr>
            <a:spLocks noGrp="1"/>
          </p:cNvSpPr>
          <p:nvPr>
            <p:ph type="body" sz="quarter" idx="11"/>
          </p:nvPr>
        </p:nvSpPr>
        <p:spPr>
          <a:xfrm>
            <a:off x="1667435" y="1486545"/>
            <a:ext cx="8857130" cy="1842247"/>
          </a:xfrm>
        </p:spPr>
        <p:txBody>
          <a:bodyPr/>
          <a:lstStyle/>
          <a:p>
            <a:r>
              <a:rPr lang="en-US">
                <a:solidFill>
                  <a:schemeClr val="bg1">
                    <a:lumMod val="75000"/>
                  </a:schemeClr>
                </a:solidFill>
              </a:rPr>
              <a:t>Activation Effectiveness </a:t>
            </a:r>
          </a:p>
        </p:txBody>
      </p:sp>
      <p:sp>
        <p:nvSpPr>
          <p:cNvPr id="3" name="Text Placeholder 2">
            <a:extLst>
              <a:ext uri="{FF2B5EF4-FFF2-40B4-BE49-F238E27FC236}">
                <a16:creationId xmlns:a16="http://schemas.microsoft.com/office/drawing/2014/main" id="{D7EE7F0D-4489-4375-8C1E-5E0657BB9914}"/>
              </a:ext>
            </a:extLst>
          </p:cNvPr>
          <p:cNvSpPr>
            <a:spLocks noGrp="1"/>
          </p:cNvSpPr>
          <p:nvPr>
            <p:ph type="body" sz="quarter" idx="12"/>
          </p:nvPr>
        </p:nvSpPr>
        <p:spPr>
          <a:xfrm>
            <a:off x="1667435" y="3610467"/>
            <a:ext cx="8857130" cy="2658414"/>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sz="2400">
                <a:ln>
                  <a:solidFill>
                    <a:schemeClr val="bg1"/>
                  </a:solidFill>
                </a:ln>
              </a:rPr>
              <a:t>Objective</a:t>
            </a:r>
            <a:r>
              <a:rPr lang="en-GB" sz="2400" b="0">
                <a:ln>
                  <a:solidFill>
                    <a:schemeClr val="bg1"/>
                  </a:solidFill>
                </a:ln>
              </a:rPr>
              <a:t> </a:t>
            </a:r>
          </a:p>
          <a:p>
            <a:pPr algn="l"/>
            <a:r>
              <a:rPr lang="en-US" sz="2400">
                <a:ln>
                  <a:solidFill>
                    <a:schemeClr val="bg1"/>
                  </a:solidFill>
                </a:ln>
              </a:rPr>
              <a:t>Identify key activation levers that drive volume growth and optimize their investment budget</a:t>
            </a:r>
          </a:p>
          <a:p>
            <a:pPr lvl="1"/>
            <a:r>
              <a:rPr lang="en-GB" sz="1700">
                <a:ln>
                  <a:solidFill>
                    <a:schemeClr val="bg1"/>
                  </a:solidFill>
                </a:ln>
                <a:solidFill>
                  <a:schemeClr val="bg1"/>
                </a:solidFill>
              </a:rPr>
              <a:t>Which marketing activation/investment mix &amp; distribution pace delivers the highest RSV growth</a:t>
            </a:r>
          </a:p>
          <a:p>
            <a:pPr lvl="1"/>
            <a:r>
              <a:rPr lang="en-GB" sz="1700">
                <a:ln>
                  <a:solidFill>
                    <a:schemeClr val="bg1"/>
                  </a:solidFill>
                </a:ln>
                <a:solidFill>
                  <a:schemeClr val="bg1"/>
                </a:solidFill>
              </a:rPr>
              <a:t>How should an investment priority ranking &amp; distribution target across all levers for markets look like?</a:t>
            </a:r>
          </a:p>
          <a:p>
            <a:pPr algn="l"/>
            <a:endParaRPr lang="en-US" sz="2400">
              <a:ln>
                <a:solidFill>
                  <a:schemeClr val="bg1"/>
                </a:solidFill>
              </a:ln>
            </a:endParaRPr>
          </a:p>
        </p:txBody>
      </p:sp>
      <p:pic>
        <p:nvPicPr>
          <p:cNvPr id="4" name="Picture 2" descr="Image result for kind logo">
            <a:extLst>
              <a:ext uri="{FF2B5EF4-FFF2-40B4-BE49-F238E27FC236}">
                <a16:creationId xmlns:a16="http://schemas.microsoft.com/office/drawing/2014/main" id="{46CFEE2C-8840-4EB4-8E18-7D8816CD2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5"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EE359-E549-4367-9A66-629E08112CC1}"/>
              </a:ext>
            </a:extLst>
          </p:cNvPr>
          <p:cNvSpPr>
            <a:spLocks noGrp="1"/>
          </p:cNvSpPr>
          <p:nvPr>
            <p:ph type="body" sz="quarter" idx="11"/>
          </p:nvPr>
        </p:nvSpPr>
        <p:spPr/>
        <p:txBody>
          <a:bodyPr/>
          <a:lstStyle/>
          <a:p>
            <a:r>
              <a:rPr lang="en-US" sz="7400"/>
              <a:t>First level market insights</a:t>
            </a:r>
          </a:p>
        </p:txBody>
      </p:sp>
      <p:pic>
        <p:nvPicPr>
          <p:cNvPr id="4" name="Picture 2" descr="Image result for kind logo">
            <a:extLst>
              <a:ext uri="{FF2B5EF4-FFF2-40B4-BE49-F238E27FC236}">
                <a16:creationId xmlns:a16="http://schemas.microsoft.com/office/drawing/2014/main" id="{3974A65E-DBEA-4804-9A86-6CE06C1C3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3C9684-D865-44AC-B5D0-84A4602A92C0}"/>
              </a:ext>
            </a:extLst>
          </p:cNvPr>
          <p:cNvSpPr txBox="1"/>
          <p:nvPr/>
        </p:nvSpPr>
        <p:spPr>
          <a:xfrm>
            <a:off x="5525891" y="4871137"/>
            <a:ext cx="1140218" cy="400110"/>
          </a:xfrm>
          <a:prstGeom prst="rect">
            <a:avLst/>
          </a:prstGeom>
          <a:noFill/>
        </p:spPr>
        <p:txBody>
          <a:bodyPr wrap="square" rtlCol="0">
            <a:spAutoFit/>
          </a:bodyPr>
          <a:lstStyle/>
          <a:p>
            <a:pPr algn="ctr"/>
            <a:r>
              <a:rPr lang="en-US" sz="2000" b="1">
                <a:solidFill>
                  <a:schemeClr val="bg1"/>
                </a:solidFill>
              </a:rPr>
              <a:t>Italy</a:t>
            </a:r>
          </a:p>
        </p:txBody>
      </p:sp>
      <p:pic>
        <p:nvPicPr>
          <p:cNvPr id="6" name="Picture 5" descr="A picture containing drawing&#10;&#10;Description automatically generated">
            <a:extLst>
              <a:ext uri="{FF2B5EF4-FFF2-40B4-BE49-F238E27FC236}">
                <a16:creationId xmlns:a16="http://schemas.microsoft.com/office/drawing/2014/main" id="{F344B80D-622C-439B-AB50-FFD17763B1DD}"/>
              </a:ext>
            </a:extLst>
          </p:cNvPr>
          <p:cNvPicPr>
            <a:picLocks noChangeAspect="1"/>
          </p:cNvPicPr>
          <p:nvPr/>
        </p:nvPicPr>
        <p:blipFill>
          <a:blip r:embed="rId3"/>
          <a:stretch>
            <a:fillRect/>
          </a:stretch>
        </p:blipFill>
        <p:spPr>
          <a:xfrm>
            <a:off x="5525891" y="3619408"/>
            <a:ext cx="1140218" cy="1140218"/>
          </a:xfrm>
          <a:prstGeom prst="rect">
            <a:avLst/>
          </a:prstGeom>
        </p:spPr>
      </p:pic>
    </p:spTree>
    <p:extLst>
      <p:ext uri="{BB962C8B-B14F-4D97-AF65-F5344CB8AC3E}">
        <p14:creationId xmlns:p14="http://schemas.microsoft.com/office/powerpoint/2010/main" val="155587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52E2EB1E-83D1-45B2-9E56-0E8ED1B7CF8B}"/>
              </a:ext>
            </a:extLst>
          </p:cNvPr>
          <p:cNvSpPr/>
          <p:nvPr/>
        </p:nvSpPr>
        <p:spPr>
          <a:xfrm>
            <a:off x="920590" y="1718489"/>
            <a:ext cx="10492885" cy="3177539"/>
          </a:xfrm>
          <a:prstGeom prst="roundRect">
            <a:avLst>
              <a:gd name="adj" fmla="val 6751"/>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Influencer Marketing and Instore Demo </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have the </a:t>
            </a: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most significant impact on sales volume </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followed by Paid Media Display/Videos</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By focusing on </a:t>
            </a: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Influencer Marketing </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and </a:t>
            </a:r>
            <a:r>
              <a:rPr kumimoji="0" lang="en-US" sz="2000" b="1" i="0" u="none" strike="noStrike" kern="1200" cap="none" spc="0" normalizeH="0" baseline="0" noProof="0">
                <a:ln>
                  <a:noFill/>
                </a:ln>
                <a:solidFill>
                  <a:sysClr val="windowText" lastClr="000000"/>
                </a:solidFill>
                <a:effectLst/>
                <a:uLnTx/>
                <a:uFillTx/>
                <a:latin typeface="Calibri" panose="020F0502020204030204"/>
                <a:ea typeface="+mn-ea"/>
                <a:cs typeface="+mn-cs"/>
              </a:rPr>
              <a:t>Instore Demo, </a:t>
            </a:r>
            <a:r>
              <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rPr>
              <a:t>KIND can see a </a:t>
            </a:r>
            <a:r>
              <a:rPr kumimoji="0" lang="en-US" sz="2000" b="1" i="0" u="sng" strike="noStrike" kern="1200" cap="none" spc="0" normalizeH="0" baseline="0" noProof="0">
                <a:ln>
                  <a:noFill/>
                </a:ln>
                <a:solidFill>
                  <a:sysClr val="windowText" lastClr="000000"/>
                </a:solidFill>
                <a:effectLst/>
                <a:uLnTx/>
                <a:uFillTx/>
                <a:latin typeface="Calibri" panose="020F0502020204030204"/>
                <a:ea typeface="+mn-ea"/>
                <a:cs typeface="+mn-cs"/>
              </a:rPr>
              <a:t>sales volume increase of 0.71% and 0.64%  or higher, respectively (per $100 spend for each lever)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endParaRPr kumimoji="0" lang="en-US" sz="20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Inconclusive levers (due to data unavailability/granularity): Owned Media, Event Sampling, &amp; Proximity Sampling &amp; Paid Media (Facebook &amp; Instagram)</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2" descr="Image result for insight flat icon">
            <a:extLst>
              <a:ext uri="{FF2B5EF4-FFF2-40B4-BE49-F238E27FC236}">
                <a16:creationId xmlns:a16="http://schemas.microsoft.com/office/drawing/2014/main" id="{B80A34A3-B1A8-4068-AFBA-7F9E3D11BF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73" y="376259"/>
            <a:ext cx="831273" cy="8312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8B632BE-F36E-47B7-A1AA-844C81FDB0E1}"/>
              </a:ext>
            </a:extLst>
          </p:cNvPr>
          <p:cNvCxnSpPr/>
          <p:nvPr/>
        </p:nvCxnSpPr>
        <p:spPr>
          <a:xfrm flipV="1">
            <a:off x="1077539" y="913397"/>
            <a:ext cx="2621081" cy="54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C58B4ED-25FE-4FD2-9F7D-6CFD24EC311D}"/>
              </a:ext>
            </a:extLst>
          </p:cNvPr>
          <p:cNvSpPr/>
          <p:nvPr/>
        </p:nvSpPr>
        <p:spPr bwMode="auto">
          <a:xfrm>
            <a:off x="1067925" y="571070"/>
            <a:ext cx="2166183" cy="35420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84D4B"/>
                </a:solidFill>
                <a:effectLst/>
                <a:uLnTx/>
                <a:uFillTx/>
                <a:latin typeface="Calibri" panose="020F0502020204030204" pitchFamily="34" charset="0"/>
                <a:ea typeface="+mn-ea"/>
                <a:cs typeface="Calibri" panose="020F0502020204030204" pitchFamily="34" charset="0"/>
              </a:rPr>
              <a:t>KEY INSIGHTS</a:t>
            </a:r>
          </a:p>
        </p:txBody>
      </p:sp>
      <p:sp>
        <p:nvSpPr>
          <p:cNvPr id="7" name="Text Placeholder 5">
            <a:extLst>
              <a:ext uri="{FF2B5EF4-FFF2-40B4-BE49-F238E27FC236}">
                <a16:creationId xmlns:a16="http://schemas.microsoft.com/office/drawing/2014/main" id="{46CBF8A2-84DF-4EA5-8899-77048A27DA54}"/>
              </a:ext>
            </a:extLst>
          </p:cNvPr>
          <p:cNvSpPr txBox="1">
            <a:spLocks/>
          </p:cNvSpPr>
          <p:nvPr/>
        </p:nvSpPr>
        <p:spPr>
          <a:xfrm>
            <a:off x="4294788" y="4738945"/>
            <a:ext cx="3711962" cy="41677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1" i="1" u="none" strike="noStrike" kern="1200" cap="none" spc="-150" normalizeH="0" baseline="0" noProof="0">
              <a:ln>
                <a:noFill/>
              </a:ln>
              <a:solidFill>
                <a:prstClr val="white"/>
              </a:solidFill>
              <a:effectLst/>
              <a:uLnTx/>
              <a:uFillTx/>
              <a:latin typeface="Helvetica Neue LT Pro 75" panose="020B0604020202020204" pitchFamily="34" charset="77"/>
            </a:endParaRPr>
          </a:p>
        </p:txBody>
      </p:sp>
      <p:sp>
        <p:nvSpPr>
          <p:cNvPr id="8" name="Text Placeholder 4">
            <a:extLst>
              <a:ext uri="{FF2B5EF4-FFF2-40B4-BE49-F238E27FC236}">
                <a16:creationId xmlns:a16="http://schemas.microsoft.com/office/drawing/2014/main" id="{30C3C907-B53B-43D5-876C-F1A807F9C18A}"/>
              </a:ext>
            </a:extLst>
          </p:cNvPr>
          <p:cNvSpPr txBox="1">
            <a:spLocks/>
          </p:cNvSpPr>
          <p:nvPr/>
        </p:nvSpPr>
        <p:spPr>
          <a:xfrm>
            <a:off x="4486275" y="5486132"/>
            <a:ext cx="3328988" cy="180480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marR="0" lvl="0" indent="-3428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150" normalizeH="0" baseline="0" noProof="0">
              <a:ln>
                <a:noFill/>
              </a:ln>
              <a:solidFill>
                <a:prstClr val="white"/>
              </a:solidFill>
              <a:effectLst/>
              <a:uLnTx/>
              <a:uFillTx/>
              <a:latin typeface="Helvetica Neue LT Pro 75" panose="020B0604020202020204" pitchFamily="34" charset="77"/>
            </a:endParaRPr>
          </a:p>
        </p:txBody>
      </p:sp>
      <p:sp>
        <p:nvSpPr>
          <p:cNvPr id="9" name="Rectangle 8">
            <a:extLst>
              <a:ext uri="{FF2B5EF4-FFF2-40B4-BE49-F238E27FC236}">
                <a16:creationId xmlns:a16="http://schemas.microsoft.com/office/drawing/2014/main" id="{D1CD8F6B-5325-4061-B931-0876DE9A465C}"/>
              </a:ext>
            </a:extLst>
          </p:cNvPr>
          <p:cNvSpPr/>
          <p:nvPr/>
        </p:nvSpPr>
        <p:spPr>
          <a:xfrm>
            <a:off x="179965" y="6257836"/>
            <a:ext cx="861262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**WD has been studied separately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*O</a:t>
            </a: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n the basis of modeling technique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All the % lifts have been calculated from baseline volume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19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p:cNvSpPr/>
          <p:nvPr/>
        </p:nvSpPr>
        <p:spPr>
          <a:xfrm>
            <a:off x="2928468" y="1516540"/>
            <a:ext cx="6761397" cy="2360219"/>
          </a:xfrm>
          <a:custGeom>
            <a:avLst/>
            <a:gdLst>
              <a:gd name="connsiteX0" fmla="*/ 0 w 6618514"/>
              <a:gd name="connsiteY0" fmla="*/ 0 h 1426029"/>
              <a:gd name="connsiteX1" fmla="*/ 3113314 w 6618514"/>
              <a:gd name="connsiteY1" fmla="*/ 1164771 h 1426029"/>
              <a:gd name="connsiteX2" fmla="*/ 6618514 w 6618514"/>
              <a:gd name="connsiteY2" fmla="*/ 1426029 h 1426029"/>
            </a:gdLst>
            <a:ahLst/>
            <a:cxnLst>
              <a:cxn ang="0">
                <a:pos x="connsiteX0" y="connsiteY0"/>
              </a:cxn>
              <a:cxn ang="0">
                <a:pos x="connsiteX1" y="connsiteY1"/>
              </a:cxn>
              <a:cxn ang="0">
                <a:pos x="connsiteX2" y="connsiteY2"/>
              </a:cxn>
            </a:cxnLst>
            <a:rect l="l" t="t" r="r" b="b"/>
            <a:pathLst>
              <a:path w="6618514" h="1426029">
                <a:moveTo>
                  <a:pt x="0" y="0"/>
                </a:moveTo>
                <a:cubicBezTo>
                  <a:pt x="1005114" y="463550"/>
                  <a:pt x="2010228" y="927100"/>
                  <a:pt x="3113314" y="1164771"/>
                </a:cubicBezTo>
                <a:cubicBezTo>
                  <a:pt x="4216400" y="1402442"/>
                  <a:pt x="6337300" y="1389743"/>
                  <a:pt x="6618514" y="1426029"/>
                </a:cubicBezTo>
              </a:path>
            </a:pathLst>
          </a:custGeom>
          <a:noFill/>
          <a:ln w="5080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cxnSpLocks/>
          </p:cNvCxnSpPr>
          <p:nvPr/>
        </p:nvCxnSpPr>
        <p:spPr>
          <a:xfrm>
            <a:off x="4104264" y="1696503"/>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DAB79589-4F04-4BA3-97B2-B29ECC22F3A7}"/>
              </a:ext>
            </a:extLst>
          </p:cNvPr>
          <p:cNvSpPr/>
          <p:nvPr/>
        </p:nvSpPr>
        <p:spPr>
          <a:xfrm>
            <a:off x="2750097" y="1064318"/>
            <a:ext cx="7291609" cy="27035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t>Ranking of marketing levers based on volume uplift</a:t>
            </a:r>
          </a:p>
        </p:txBody>
      </p:sp>
      <p:sp>
        <p:nvSpPr>
          <p:cNvPr id="15" name="TextBox 14"/>
          <p:cNvSpPr txBox="1"/>
          <p:nvPr/>
        </p:nvSpPr>
        <p:spPr>
          <a:xfrm>
            <a:off x="9546314" y="1493416"/>
            <a:ext cx="2705261" cy="954107"/>
          </a:xfrm>
          <a:prstGeom prst="rect">
            <a:avLst/>
          </a:prstGeom>
          <a:noFill/>
        </p:spPr>
        <p:txBody>
          <a:bodyPr wrap="square" rtlCol="0">
            <a:spAutoFit/>
          </a:bodyPr>
          <a:lstStyle/>
          <a:p>
            <a:r>
              <a:rPr lang="en-US" sz="1400" b="1" i="1" u="sng">
                <a:solidFill>
                  <a:srgbClr val="92D050"/>
                </a:solidFill>
              </a:rPr>
              <a:t>Personalized contact with consumers through influencers and instore demos will help drive better sales </a:t>
            </a:r>
          </a:p>
        </p:txBody>
      </p:sp>
      <p:sp>
        <p:nvSpPr>
          <p:cNvPr id="61" name="Oval 60">
            <a:extLst>
              <a:ext uri="{FF2B5EF4-FFF2-40B4-BE49-F238E27FC236}">
                <a16:creationId xmlns:a16="http://schemas.microsoft.com/office/drawing/2014/main" id="{0885C367-DC7F-4527-B68B-D35A35BADCD6}"/>
              </a:ext>
            </a:extLst>
          </p:cNvPr>
          <p:cNvSpPr/>
          <p:nvPr/>
        </p:nvSpPr>
        <p:spPr>
          <a:xfrm>
            <a:off x="2691963" y="1467943"/>
            <a:ext cx="549602" cy="32805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1</a:t>
            </a:r>
          </a:p>
        </p:txBody>
      </p:sp>
      <p:sp>
        <p:nvSpPr>
          <p:cNvPr id="18" name="Oval 17">
            <a:extLst>
              <a:ext uri="{FF2B5EF4-FFF2-40B4-BE49-F238E27FC236}">
                <a16:creationId xmlns:a16="http://schemas.microsoft.com/office/drawing/2014/main" id="{0885C367-DC7F-4527-B68B-D35A35BADCD6}"/>
              </a:ext>
            </a:extLst>
          </p:cNvPr>
          <p:cNvSpPr/>
          <p:nvPr/>
        </p:nvSpPr>
        <p:spPr>
          <a:xfrm>
            <a:off x="9152380" y="2743269"/>
            <a:ext cx="549602" cy="31089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3</a:t>
            </a:r>
          </a:p>
        </p:txBody>
      </p:sp>
      <p:sp>
        <p:nvSpPr>
          <p:cNvPr id="19" name="Oval 18">
            <a:extLst>
              <a:ext uri="{FF2B5EF4-FFF2-40B4-BE49-F238E27FC236}">
                <a16:creationId xmlns:a16="http://schemas.microsoft.com/office/drawing/2014/main" id="{CD245E3D-59A1-41E2-8CDB-7DD071B4D60E}"/>
              </a:ext>
            </a:extLst>
          </p:cNvPr>
          <p:cNvSpPr/>
          <p:nvPr/>
        </p:nvSpPr>
        <p:spPr>
          <a:xfrm>
            <a:off x="6024655" y="2150156"/>
            <a:ext cx="549602" cy="32917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67" b="1">
                <a:solidFill>
                  <a:schemeClr val="tx1"/>
                </a:solidFill>
              </a:rPr>
              <a:t>2</a:t>
            </a:r>
          </a:p>
        </p:txBody>
      </p:sp>
      <p:sp>
        <p:nvSpPr>
          <p:cNvPr id="27" name="TextBox 26">
            <a:extLst>
              <a:ext uri="{FF2B5EF4-FFF2-40B4-BE49-F238E27FC236}">
                <a16:creationId xmlns:a16="http://schemas.microsoft.com/office/drawing/2014/main" id="{04E95F45-0F65-4F70-8457-B9D89E436DDE}"/>
              </a:ext>
            </a:extLst>
          </p:cNvPr>
          <p:cNvSpPr txBox="1"/>
          <p:nvPr/>
        </p:nvSpPr>
        <p:spPr>
          <a:xfrm>
            <a:off x="1379986" y="22144"/>
            <a:ext cx="10196704" cy="954107"/>
          </a:xfrm>
          <a:prstGeom prst="rect">
            <a:avLst/>
          </a:prstGeom>
          <a:noFill/>
        </p:spPr>
        <p:txBody>
          <a:bodyPr wrap="square" rtlCol="0">
            <a:spAutoFit/>
          </a:bodyPr>
          <a:lstStyle/>
          <a:p>
            <a:pPr defTabSz="609539">
              <a:defRPr/>
            </a:pPr>
            <a:r>
              <a:rPr lang="en-US" sz="2800" b="1">
                <a:solidFill>
                  <a:schemeClr val="bg1"/>
                </a:solidFill>
                <a:cs typeface="Marsfont"/>
              </a:rPr>
              <a:t>For same investment, Influencer Marketing will cause a greater impact than compared to other levers</a:t>
            </a:r>
          </a:p>
        </p:txBody>
      </p:sp>
      <p:pic>
        <p:nvPicPr>
          <p:cNvPr id="22" name="Picture 2" descr="Image result for kind logo">
            <a:extLst>
              <a:ext uri="{FF2B5EF4-FFF2-40B4-BE49-F238E27FC236}">
                <a16:creationId xmlns:a16="http://schemas.microsoft.com/office/drawing/2014/main" id="{EE41CAE3-74BF-42F4-8D9E-71EDDAB2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723D662-E96A-4FBB-938A-21F74F853C99}"/>
              </a:ext>
            </a:extLst>
          </p:cNvPr>
          <p:cNvSpPr txBox="1"/>
          <p:nvPr/>
        </p:nvSpPr>
        <p:spPr>
          <a:xfrm>
            <a:off x="-180940" y="5382274"/>
            <a:ext cx="1591627" cy="523220"/>
          </a:xfrm>
          <a:prstGeom prst="rect">
            <a:avLst/>
          </a:prstGeom>
          <a:noFill/>
        </p:spPr>
        <p:txBody>
          <a:bodyPr wrap="square" rtlCol="0">
            <a:spAutoFit/>
          </a:bodyPr>
          <a:lstStyle/>
          <a:p>
            <a:pPr algn="ctr"/>
            <a:r>
              <a:rPr lang="en-US" sz="1400" b="1">
                <a:solidFill>
                  <a:srgbClr val="00B050"/>
                </a:solidFill>
              </a:rPr>
              <a:t>VOLUME LIFT OPPORTUNITY</a:t>
            </a:r>
          </a:p>
        </p:txBody>
      </p:sp>
      <p:sp>
        <p:nvSpPr>
          <p:cNvPr id="38" name="Rectangle: Rounded Corners 37">
            <a:extLst>
              <a:ext uri="{FF2B5EF4-FFF2-40B4-BE49-F238E27FC236}">
                <a16:creationId xmlns:a16="http://schemas.microsoft.com/office/drawing/2014/main" id="{F300A5D4-C31F-408F-8807-A02D2FDC57D1}"/>
              </a:ext>
            </a:extLst>
          </p:cNvPr>
          <p:cNvSpPr/>
          <p:nvPr/>
        </p:nvSpPr>
        <p:spPr>
          <a:xfrm>
            <a:off x="8163164" y="5346868"/>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BF57BB5-878B-4F3D-B5AD-5E769ED048F8}"/>
              </a:ext>
            </a:extLst>
          </p:cNvPr>
          <p:cNvSpPr/>
          <p:nvPr/>
        </p:nvSpPr>
        <p:spPr>
          <a:xfrm>
            <a:off x="4931676" y="5369499"/>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A1428BFF-8705-4ADF-9942-BB1C55963B79}"/>
              </a:ext>
            </a:extLst>
          </p:cNvPr>
          <p:cNvSpPr/>
          <p:nvPr/>
        </p:nvSpPr>
        <p:spPr>
          <a:xfrm>
            <a:off x="1738262" y="5365138"/>
            <a:ext cx="1558422" cy="533641"/>
          </a:xfrm>
          <a:prstGeom prst="round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5C57F4B-CDD3-4FC5-B74E-A1DF0C048AA1}"/>
              </a:ext>
            </a:extLst>
          </p:cNvPr>
          <p:cNvGrpSpPr/>
          <p:nvPr/>
        </p:nvGrpSpPr>
        <p:grpSpPr>
          <a:xfrm>
            <a:off x="5237471" y="5459218"/>
            <a:ext cx="1381979" cy="369332"/>
            <a:chOff x="2482549" y="4678929"/>
            <a:chExt cx="1298942" cy="314604"/>
          </a:xfrm>
        </p:grpSpPr>
        <p:sp>
          <p:nvSpPr>
            <p:cNvPr id="42" name="TextBox 41">
              <a:extLst>
                <a:ext uri="{FF2B5EF4-FFF2-40B4-BE49-F238E27FC236}">
                  <a16:creationId xmlns:a16="http://schemas.microsoft.com/office/drawing/2014/main" id="{5A7341D0-BB8F-4BD0-8EA3-307297192217}"/>
                </a:ext>
              </a:extLst>
            </p:cNvPr>
            <p:cNvSpPr txBox="1"/>
            <p:nvPr/>
          </p:nvSpPr>
          <p:spPr>
            <a:xfrm>
              <a:off x="2556347" y="4678929"/>
              <a:ext cx="1225144" cy="314604"/>
            </a:xfrm>
            <a:prstGeom prst="rect">
              <a:avLst/>
            </a:prstGeom>
            <a:noFill/>
          </p:spPr>
          <p:txBody>
            <a:bodyPr wrap="square" rtlCol="0">
              <a:spAutoFit/>
            </a:bodyPr>
            <a:lstStyle/>
            <a:p>
              <a:pPr algn="ctr"/>
              <a:r>
                <a:rPr lang="en-US" b="1">
                  <a:solidFill>
                    <a:srgbClr val="00B050"/>
                  </a:solidFill>
                </a:rPr>
                <a:t>0.64 %</a:t>
              </a:r>
            </a:p>
          </p:txBody>
        </p:sp>
        <p:sp>
          <p:nvSpPr>
            <p:cNvPr id="43" name="Isosceles Triangle 42">
              <a:extLst>
                <a:ext uri="{FF2B5EF4-FFF2-40B4-BE49-F238E27FC236}">
                  <a16:creationId xmlns:a16="http://schemas.microsoft.com/office/drawing/2014/main" id="{C07F08BA-E698-49F3-97D0-7717EDC516C7}"/>
                </a:ext>
              </a:extLst>
            </p:cNvPr>
            <p:cNvSpPr/>
            <p:nvPr/>
          </p:nvSpPr>
          <p:spPr>
            <a:xfrm>
              <a:off x="2482549" y="4743024"/>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633DC0BC-47F3-42B6-97C6-FE628D4AED14}"/>
              </a:ext>
            </a:extLst>
          </p:cNvPr>
          <p:cNvGrpSpPr/>
          <p:nvPr/>
        </p:nvGrpSpPr>
        <p:grpSpPr>
          <a:xfrm>
            <a:off x="1987329" y="5447292"/>
            <a:ext cx="1360402" cy="369331"/>
            <a:chOff x="2441628" y="4615079"/>
            <a:chExt cx="1278662" cy="317627"/>
          </a:xfrm>
        </p:grpSpPr>
        <p:sp>
          <p:nvSpPr>
            <p:cNvPr id="48" name="TextBox 47">
              <a:extLst>
                <a:ext uri="{FF2B5EF4-FFF2-40B4-BE49-F238E27FC236}">
                  <a16:creationId xmlns:a16="http://schemas.microsoft.com/office/drawing/2014/main" id="{4EF2DD22-02BF-4816-AD1D-90553A3B29D4}"/>
                </a:ext>
              </a:extLst>
            </p:cNvPr>
            <p:cNvSpPr txBox="1"/>
            <p:nvPr/>
          </p:nvSpPr>
          <p:spPr>
            <a:xfrm>
              <a:off x="2495146" y="4615079"/>
              <a:ext cx="1225144" cy="317627"/>
            </a:xfrm>
            <a:prstGeom prst="rect">
              <a:avLst/>
            </a:prstGeom>
            <a:noFill/>
          </p:spPr>
          <p:txBody>
            <a:bodyPr wrap="square" rtlCol="0">
              <a:spAutoFit/>
            </a:bodyPr>
            <a:lstStyle/>
            <a:p>
              <a:pPr algn="ctr"/>
              <a:r>
                <a:rPr lang="en-US" b="1">
                  <a:solidFill>
                    <a:srgbClr val="00B050"/>
                  </a:solidFill>
                </a:rPr>
                <a:t>0.71 %</a:t>
              </a:r>
            </a:p>
          </p:txBody>
        </p:sp>
        <p:sp>
          <p:nvSpPr>
            <p:cNvPr id="49" name="Isosceles Triangle 48">
              <a:extLst>
                <a:ext uri="{FF2B5EF4-FFF2-40B4-BE49-F238E27FC236}">
                  <a16:creationId xmlns:a16="http://schemas.microsoft.com/office/drawing/2014/main" id="{897AD5DD-ADE9-48E3-9B42-01DBA92D9FBC}"/>
                </a:ext>
              </a:extLst>
            </p:cNvPr>
            <p:cNvSpPr/>
            <p:nvPr/>
          </p:nvSpPr>
          <p:spPr>
            <a:xfrm>
              <a:off x="2441628" y="4659636"/>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7A6AC5E3-F253-49DB-AA86-117582E5B536}"/>
              </a:ext>
            </a:extLst>
          </p:cNvPr>
          <p:cNvGrpSpPr/>
          <p:nvPr/>
        </p:nvGrpSpPr>
        <p:grpSpPr>
          <a:xfrm>
            <a:off x="8449724" y="5419162"/>
            <a:ext cx="1322617" cy="369332"/>
            <a:chOff x="2486515" y="4664306"/>
            <a:chExt cx="1243147" cy="317627"/>
          </a:xfrm>
        </p:grpSpPr>
        <p:sp>
          <p:nvSpPr>
            <p:cNvPr id="51" name="TextBox 50">
              <a:extLst>
                <a:ext uri="{FF2B5EF4-FFF2-40B4-BE49-F238E27FC236}">
                  <a16:creationId xmlns:a16="http://schemas.microsoft.com/office/drawing/2014/main" id="{FD5C114A-CD32-407A-97CF-CAFC44ADD706}"/>
                </a:ext>
              </a:extLst>
            </p:cNvPr>
            <p:cNvSpPr txBox="1"/>
            <p:nvPr/>
          </p:nvSpPr>
          <p:spPr>
            <a:xfrm>
              <a:off x="2504518" y="4664306"/>
              <a:ext cx="1225144" cy="317627"/>
            </a:xfrm>
            <a:prstGeom prst="rect">
              <a:avLst/>
            </a:prstGeom>
            <a:noFill/>
          </p:spPr>
          <p:txBody>
            <a:bodyPr wrap="square" rtlCol="0">
              <a:spAutoFit/>
            </a:bodyPr>
            <a:lstStyle/>
            <a:p>
              <a:pPr algn="ctr"/>
              <a:r>
                <a:rPr lang="en-US" b="1">
                  <a:solidFill>
                    <a:srgbClr val="00B050"/>
                  </a:solidFill>
                </a:rPr>
                <a:t> 0.40 %</a:t>
              </a:r>
            </a:p>
          </p:txBody>
        </p:sp>
        <p:sp>
          <p:nvSpPr>
            <p:cNvPr id="52" name="Isosceles Triangle 51">
              <a:extLst>
                <a:ext uri="{FF2B5EF4-FFF2-40B4-BE49-F238E27FC236}">
                  <a16:creationId xmlns:a16="http://schemas.microsoft.com/office/drawing/2014/main" id="{AC66991B-6139-4C04-8A60-594CFF6DCF2C}"/>
                </a:ext>
              </a:extLst>
            </p:cNvPr>
            <p:cNvSpPr/>
            <p:nvPr/>
          </p:nvSpPr>
          <p:spPr>
            <a:xfrm>
              <a:off x="2486515" y="4736040"/>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1B25E523-7110-441B-AB0E-B99A4E8EBD66}"/>
              </a:ext>
            </a:extLst>
          </p:cNvPr>
          <p:cNvCxnSpPr>
            <a:cxnSpLocks/>
          </p:cNvCxnSpPr>
          <p:nvPr/>
        </p:nvCxnSpPr>
        <p:spPr>
          <a:xfrm>
            <a:off x="7271706" y="1738773"/>
            <a:ext cx="0" cy="3034903"/>
          </a:xfrm>
          <a:prstGeom prst="line">
            <a:avLst/>
          </a:prstGeom>
          <a:ln w="31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CB8E7272-A0CC-4280-AD26-C68E7D2C233D}"/>
              </a:ext>
            </a:extLst>
          </p:cNvPr>
          <p:cNvSpPr txBox="1"/>
          <p:nvPr/>
        </p:nvSpPr>
        <p:spPr>
          <a:xfrm>
            <a:off x="1410687" y="3399474"/>
            <a:ext cx="2061007" cy="307777"/>
          </a:xfrm>
          <a:prstGeom prst="rect">
            <a:avLst/>
          </a:prstGeom>
          <a:noFill/>
        </p:spPr>
        <p:txBody>
          <a:bodyPr wrap="square" rtlCol="0">
            <a:spAutoFit/>
          </a:bodyPr>
          <a:lstStyle/>
          <a:p>
            <a:pPr algn="ctr"/>
            <a:r>
              <a:rPr lang="en-US" sz="1400" b="1">
                <a:solidFill>
                  <a:schemeClr val="bg1"/>
                </a:solidFill>
              </a:rPr>
              <a:t>Influencer Marketing</a:t>
            </a:r>
          </a:p>
        </p:txBody>
      </p:sp>
      <p:pic>
        <p:nvPicPr>
          <p:cNvPr id="47" name="Picture 46">
            <a:extLst>
              <a:ext uri="{FF2B5EF4-FFF2-40B4-BE49-F238E27FC236}">
                <a16:creationId xmlns:a16="http://schemas.microsoft.com/office/drawing/2014/main" id="{8259AC41-A5BB-401C-A719-B4BC1D954879}"/>
              </a:ext>
            </a:extLst>
          </p:cNvPr>
          <p:cNvPicPr>
            <a:picLocks noChangeAspect="1"/>
          </p:cNvPicPr>
          <p:nvPr/>
        </p:nvPicPr>
        <p:blipFill>
          <a:blip r:embed="rId4"/>
          <a:stretch>
            <a:fillRect/>
          </a:stretch>
        </p:blipFill>
        <p:spPr>
          <a:xfrm>
            <a:off x="1147731" y="1869028"/>
            <a:ext cx="2095157" cy="1471700"/>
          </a:xfrm>
          <a:prstGeom prst="rect">
            <a:avLst/>
          </a:prstGeom>
        </p:spPr>
      </p:pic>
      <p:sp>
        <p:nvSpPr>
          <p:cNvPr id="62" name="TextBox 61">
            <a:extLst>
              <a:ext uri="{FF2B5EF4-FFF2-40B4-BE49-F238E27FC236}">
                <a16:creationId xmlns:a16="http://schemas.microsoft.com/office/drawing/2014/main" id="{1BC02A69-9A11-4092-B7F4-9602E982CBF6}"/>
              </a:ext>
            </a:extLst>
          </p:cNvPr>
          <p:cNvSpPr txBox="1"/>
          <p:nvPr/>
        </p:nvSpPr>
        <p:spPr>
          <a:xfrm>
            <a:off x="4797312" y="3926601"/>
            <a:ext cx="1775305" cy="307777"/>
          </a:xfrm>
          <a:prstGeom prst="rect">
            <a:avLst/>
          </a:prstGeom>
          <a:noFill/>
        </p:spPr>
        <p:txBody>
          <a:bodyPr wrap="square" rtlCol="0">
            <a:spAutoFit/>
          </a:bodyPr>
          <a:lstStyle/>
          <a:p>
            <a:pPr algn="ctr"/>
            <a:r>
              <a:rPr lang="en-US" sz="1400" b="1">
                <a:solidFill>
                  <a:schemeClr val="bg1"/>
                </a:solidFill>
              </a:rPr>
              <a:t>Instore Demos</a:t>
            </a:r>
          </a:p>
        </p:txBody>
      </p:sp>
      <p:pic>
        <p:nvPicPr>
          <p:cNvPr id="63" name="Picture 62">
            <a:extLst>
              <a:ext uri="{FF2B5EF4-FFF2-40B4-BE49-F238E27FC236}">
                <a16:creationId xmlns:a16="http://schemas.microsoft.com/office/drawing/2014/main" id="{CBF9E346-F26B-4B82-B800-5A1B7B3EC7DA}"/>
              </a:ext>
            </a:extLst>
          </p:cNvPr>
          <p:cNvPicPr>
            <a:picLocks noChangeAspect="1"/>
          </p:cNvPicPr>
          <p:nvPr/>
        </p:nvPicPr>
        <p:blipFill>
          <a:blip r:embed="rId5"/>
          <a:stretch>
            <a:fillRect/>
          </a:stretch>
        </p:blipFill>
        <p:spPr>
          <a:xfrm>
            <a:off x="4862722" y="2606447"/>
            <a:ext cx="1725400" cy="1222682"/>
          </a:xfrm>
          <a:prstGeom prst="rect">
            <a:avLst/>
          </a:prstGeom>
        </p:spPr>
      </p:pic>
      <p:sp>
        <p:nvSpPr>
          <p:cNvPr id="64" name="Rectangle 63">
            <a:extLst>
              <a:ext uri="{FF2B5EF4-FFF2-40B4-BE49-F238E27FC236}">
                <a16:creationId xmlns:a16="http://schemas.microsoft.com/office/drawing/2014/main" id="{65079EA7-CF98-4D60-BFA5-F40A0EE4797D}"/>
              </a:ext>
            </a:extLst>
          </p:cNvPr>
          <p:cNvSpPr/>
          <p:nvPr/>
        </p:nvSpPr>
        <p:spPr>
          <a:xfrm>
            <a:off x="57889" y="6609854"/>
            <a:ext cx="8105273" cy="256545"/>
          </a:xfrm>
          <a:prstGeom prst="rect">
            <a:avLst/>
          </a:prstGeom>
        </p:spPr>
        <p:txBody>
          <a:bodyPr wrap="square">
            <a:spAutoFit/>
          </a:bodyPr>
          <a:lstStyle/>
          <a:p>
            <a:r>
              <a:rPr lang="en-US" sz="1067">
                <a:solidFill>
                  <a:schemeClr val="bg1"/>
                </a:solidFill>
              </a:rPr>
              <a:t>*The levers like Event sampling, proximity sampling, owned media &amp; Paid Media (IG &amp; FB) came out to be inconclusive</a:t>
            </a:r>
          </a:p>
        </p:txBody>
      </p:sp>
      <p:sp>
        <p:nvSpPr>
          <p:cNvPr id="65" name="TextBox 64">
            <a:extLst>
              <a:ext uri="{FF2B5EF4-FFF2-40B4-BE49-F238E27FC236}">
                <a16:creationId xmlns:a16="http://schemas.microsoft.com/office/drawing/2014/main" id="{188EAAE0-E948-43FD-98EE-2C5BC47C958A}"/>
              </a:ext>
            </a:extLst>
          </p:cNvPr>
          <p:cNvSpPr txBox="1"/>
          <p:nvPr/>
        </p:nvSpPr>
        <p:spPr>
          <a:xfrm>
            <a:off x="57889" y="6457243"/>
            <a:ext cx="6156763" cy="226985"/>
          </a:xfrm>
          <a:prstGeom prst="rect">
            <a:avLst/>
          </a:prstGeom>
          <a:noFill/>
        </p:spPr>
        <p:txBody>
          <a:bodyPr wrap="square" rtlCol="0">
            <a:spAutoFit/>
          </a:bodyPr>
          <a:lstStyle/>
          <a:p>
            <a:pPr defTabSz="609539">
              <a:lnSpc>
                <a:spcPct val="80000"/>
              </a:lnSpc>
              <a:defRPr/>
            </a:pPr>
            <a:r>
              <a:rPr lang="en-US" sz="1067" i="1">
                <a:solidFill>
                  <a:schemeClr val="bg1"/>
                </a:solidFill>
                <a:cs typeface="Marsfont"/>
              </a:rPr>
              <a:t>*Italy has been analyzed for total category and only limited KIND sales are captured in Neilsen database</a:t>
            </a:r>
          </a:p>
        </p:txBody>
      </p:sp>
      <p:pic>
        <p:nvPicPr>
          <p:cNvPr id="66" name="Picture 65" descr="A picture containing table, indoor, desk, computer&#10;&#10;Description automatically generated">
            <a:extLst>
              <a:ext uri="{FF2B5EF4-FFF2-40B4-BE49-F238E27FC236}">
                <a16:creationId xmlns:a16="http://schemas.microsoft.com/office/drawing/2014/main" id="{31A2E4B3-7839-4A06-BABA-C2C7000C6D21}"/>
              </a:ext>
            </a:extLst>
          </p:cNvPr>
          <p:cNvPicPr>
            <a:picLocks noChangeAspect="1"/>
          </p:cNvPicPr>
          <p:nvPr/>
        </p:nvPicPr>
        <p:blipFill>
          <a:blip r:embed="rId6"/>
          <a:stretch>
            <a:fillRect/>
          </a:stretch>
        </p:blipFill>
        <p:spPr>
          <a:xfrm>
            <a:off x="8214586" y="3183837"/>
            <a:ext cx="1475294" cy="1107674"/>
          </a:xfrm>
          <a:prstGeom prst="rect">
            <a:avLst/>
          </a:prstGeom>
        </p:spPr>
      </p:pic>
      <p:sp>
        <p:nvSpPr>
          <p:cNvPr id="68" name="TextBox 67">
            <a:extLst>
              <a:ext uri="{FF2B5EF4-FFF2-40B4-BE49-F238E27FC236}">
                <a16:creationId xmlns:a16="http://schemas.microsoft.com/office/drawing/2014/main" id="{FE7B5E8C-E894-4638-9AC8-AEE2090EA607}"/>
              </a:ext>
            </a:extLst>
          </p:cNvPr>
          <p:cNvSpPr txBox="1"/>
          <p:nvPr/>
        </p:nvSpPr>
        <p:spPr>
          <a:xfrm>
            <a:off x="8015411" y="4363805"/>
            <a:ext cx="1873643" cy="523220"/>
          </a:xfrm>
          <a:prstGeom prst="rect">
            <a:avLst/>
          </a:prstGeom>
          <a:noFill/>
        </p:spPr>
        <p:txBody>
          <a:bodyPr wrap="square" rtlCol="0">
            <a:spAutoFit/>
          </a:bodyPr>
          <a:lstStyle/>
          <a:p>
            <a:pPr algn="ctr"/>
            <a:r>
              <a:rPr lang="en-US" sz="1400" b="1">
                <a:solidFill>
                  <a:schemeClr val="bg1"/>
                </a:solidFill>
              </a:rPr>
              <a:t>Paid Media Display/Videos</a:t>
            </a:r>
          </a:p>
        </p:txBody>
      </p:sp>
      <p:sp>
        <p:nvSpPr>
          <p:cNvPr id="2" name="Rectangle 1">
            <a:extLst>
              <a:ext uri="{FF2B5EF4-FFF2-40B4-BE49-F238E27FC236}">
                <a16:creationId xmlns:a16="http://schemas.microsoft.com/office/drawing/2014/main" id="{82D2F942-D1D1-49EC-A522-DD2D8A03FBB0}"/>
              </a:ext>
            </a:extLst>
          </p:cNvPr>
          <p:cNvSpPr/>
          <p:nvPr/>
        </p:nvSpPr>
        <p:spPr>
          <a:xfrm>
            <a:off x="57889" y="6077529"/>
            <a:ext cx="6096000" cy="584775"/>
          </a:xfrm>
          <a:prstGeom prst="rect">
            <a:avLst/>
          </a:prstGeom>
        </p:spPr>
        <p:txBody>
          <a:bodyPr>
            <a:spAutoFit/>
          </a:bodyPr>
          <a:lstStyle/>
          <a:p>
            <a:r>
              <a:rPr lang="en-US" sz="1100" b="1">
                <a:solidFill>
                  <a:schemeClr val="bg1"/>
                </a:solidFill>
              </a:rPr>
              <a:t>*Volume uplift has been calculated using the baseline volume of 4533 units</a:t>
            </a:r>
          </a:p>
          <a:p>
            <a:r>
              <a:rPr lang="en-US" sz="1000">
                <a:solidFill>
                  <a:schemeClr val="bg1"/>
                </a:solidFill>
              </a:rPr>
              <a:t>*Results are based on immediate lift achieved</a:t>
            </a:r>
          </a:p>
          <a:p>
            <a:endParaRPr lang="en-US" sz="1000" b="1">
              <a:solidFill>
                <a:schemeClr val="bg1"/>
              </a:solidFill>
            </a:endParaRPr>
          </a:p>
        </p:txBody>
      </p:sp>
    </p:spTree>
    <p:extLst>
      <p:ext uri="{BB962C8B-B14F-4D97-AF65-F5344CB8AC3E}">
        <p14:creationId xmlns:p14="http://schemas.microsoft.com/office/powerpoint/2010/main" val="152392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19CEED-0A2A-4250-B2B3-0E7797F97E40}"/>
              </a:ext>
            </a:extLst>
          </p:cNvPr>
          <p:cNvSpPr/>
          <p:nvPr/>
        </p:nvSpPr>
        <p:spPr>
          <a:xfrm>
            <a:off x="3428778" y="2639825"/>
            <a:ext cx="3486980" cy="338554"/>
          </a:xfrm>
          <a:prstGeom prst="rect">
            <a:avLst/>
          </a:prstGeom>
        </p:spPr>
        <p:txBody>
          <a:bodyPr wrap="none" lIns="0" tIns="0" rIns="0" bIns="0">
            <a:spAutoFit/>
          </a:bodyPr>
          <a:lstStyle/>
          <a:p>
            <a:r>
              <a:rPr lang="en-US" sz="2200" b="1">
                <a:solidFill>
                  <a:schemeClr val="accent2"/>
                </a:solidFill>
              </a:rPr>
              <a:t>~21% budget – Instore Demos</a:t>
            </a:r>
          </a:p>
        </p:txBody>
      </p:sp>
      <p:sp>
        <p:nvSpPr>
          <p:cNvPr id="6" name="Rectangle 5">
            <a:extLst>
              <a:ext uri="{FF2B5EF4-FFF2-40B4-BE49-F238E27FC236}">
                <a16:creationId xmlns:a16="http://schemas.microsoft.com/office/drawing/2014/main" id="{17019E22-876E-407C-B512-59A852889E26}"/>
              </a:ext>
            </a:extLst>
          </p:cNvPr>
          <p:cNvSpPr/>
          <p:nvPr/>
        </p:nvSpPr>
        <p:spPr>
          <a:xfrm>
            <a:off x="3426126" y="1949481"/>
            <a:ext cx="4244688" cy="338554"/>
          </a:xfrm>
          <a:prstGeom prst="rect">
            <a:avLst/>
          </a:prstGeom>
        </p:spPr>
        <p:txBody>
          <a:bodyPr wrap="none" lIns="0" tIns="0" rIns="0" bIns="0">
            <a:spAutoFit/>
          </a:bodyPr>
          <a:lstStyle/>
          <a:p>
            <a:r>
              <a:rPr lang="en-US" sz="2200" b="1">
                <a:solidFill>
                  <a:schemeClr val="accent1"/>
                </a:solidFill>
              </a:rPr>
              <a:t>~58% budget – Influencer Marketing</a:t>
            </a:r>
          </a:p>
        </p:txBody>
      </p:sp>
      <p:sp>
        <p:nvSpPr>
          <p:cNvPr id="7" name="Freeform 69">
            <a:extLst>
              <a:ext uri="{FF2B5EF4-FFF2-40B4-BE49-F238E27FC236}">
                <a16:creationId xmlns:a16="http://schemas.microsoft.com/office/drawing/2014/main" id="{7AD0BF84-9E30-4206-AECD-D43BAEE95AFF}"/>
              </a:ext>
            </a:extLst>
          </p:cNvPr>
          <p:cNvSpPr>
            <a:spLocks/>
          </p:cNvSpPr>
          <p:nvPr/>
        </p:nvSpPr>
        <p:spPr bwMode="auto">
          <a:xfrm>
            <a:off x="753038"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8" name="Freeform 69">
            <a:extLst>
              <a:ext uri="{FF2B5EF4-FFF2-40B4-BE49-F238E27FC236}">
                <a16:creationId xmlns:a16="http://schemas.microsoft.com/office/drawing/2014/main" id="{C5334B10-7E8A-4182-9EB9-F8ABC5188527}"/>
              </a:ext>
            </a:extLst>
          </p:cNvPr>
          <p:cNvSpPr>
            <a:spLocks/>
          </p:cNvSpPr>
          <p:nvPr/>
        </p:nvSpPr>
        <p:spPr bwMode="auto">
          <a:xfrm>
            <a:off x="438524" y="2530629"/>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9" name="Freeform 69">
            <a:extLst>
              <a:ext uri="{FF2B5EF4-FFF2-40B4-BE49-F238E27FC236}">
                <a16:creationId xmlns:a16="http://schemas.microsoft.com/office/drawing/2014/main" id="{5F3627D6-D888-4934-AE28-8728B0911BDB}"/>
              </a:ext>
            </a:extLst>
          </p:cNvPr>
          <p:cNvSpPr>
            <a:spLocks/>
          </p:cNvSpPr>
          <p:nvPr/>
        </p:nvSpPr>
        <p:spPr bwMode="auto">
          <a:xfrm>
            <a:off x="1401881"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69">
            <a:extLst>
              <a:ext uri="{FF2B5EF4-FFF2-40B4-BE49-F238E27FC236}">
                <a16:creationId xmlns:a16="http://schemas.microsoft.com/office/drawing/2014/main" id="{D34F1129-1D94-4D88-94DA-BFFB1E4383E8}"/>
              </a:ext>
            </a:extLst>
          </p:cNvPr>
          <p:cNvSpPr>
            <a:spLocks/>
          </p:cNvSpPr>
          <p:nvPr/>
        </p:nvSpPr>
        <p:spPr bwMode="auto">
          <a:xfrm>
            <a:off x="131104" y="251671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3"/>
              </a:solidFill>
            </a:endParaRPr>
          </a:p>
        </p:txBody>
      </p:sp>
      <p:sp>
        <p:nvSpPr>
          <p:cNvPr id="11" name="Freeform 69">
            <a:extLst>
              <a:ext uri="{FF2B5EF4-FFF2-40B4-BE49-F238E27FC236}">
                <a16:creationId xmlns:a16="http://schemas.microsoft.com/office/drawing/2014/main" id="{1C24F251-00AF-43F7-AB9E-4058ED384B7E}"/>
              </a:ext>
            </a:extLst>
          </p:cNvPr>
          <p:cNvSpPr>
            <a:spLocks/>
          </p:cNvSpPr>
          <p:nvPr/>
        </p:nvSpPr>
        <p:spPr bwMode="auto">
          <a:xfrm>
            <a:off x="1084063" y="254065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69">
            <a:extLst>
              <a:ext uri="{FF2B5EF4-FFF2-40B4-BE49-F238E27FC236}">
                <a16:creationId xmlns:a16="http://schemas.microsoft.com/office/drawing/2014/main" id="{AD7BB0C9-6222-44BE-A4A1-D009094A3CD7}"/>
              </a:ext>
            </a:extLst>
          </p:cNvPr>
          <p:cNvSpPr>
            <a:spLocks/>
          </p:cNvSpPr>
          <p:nvPr/>
        </p:nvSpPr>
        <p:spPr bwMode="auto">
          <a:xfrm>
            <a:off x="171969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69">
            <a:extLst>
              <a:ext uri="{FF2B5EF4-FFF2-40B4-BE49-F238E27FC236}">
                <a16:creationId xmlns:a16="http://schemas.microsoft.com/office/drawing/2014/main" id="{CBDEA1E8-EFFD-4851-A17F-679038972DA6}"/>
              </a:ext>
            </a:extLst>
          </p:cNvPr>
          <p:cNvSpPr>
            <a:spLocks/>
          </p:cNvSpPr>
          <p:nvPr/>
        </p:nvSpPr>
        <p:spPr bwMode="auto">
          <a:xfrm>
            <a:off x="2015609"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69">
            <a:extLst>
              <a:ext uri="{FF2B5EF4-FFF2-40B4-BE49-F238E27FC236}">
                <a16:creationId xmlns:a16="http://schemas.microsoft.com/office/drawing/2014/main" id="{43160923-B29C-4BF6-ADF8-C00F009F09DB}"/>
              </a:ext>
            </a:extLst>
          </p:cNvPr>
          <p:cNvSpPr>
            <a:spLocks/>
          </p:cNvSpPr>
          <p:nvPr/>
        </p:nvSpPr>
        <p:spPr bwMode="auto">
          <a:xfrm>
            <a:off x="2333411" y="2552846"/>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69">
            <a:extLst>
              <a:ext uri="{FF2B5EF4-FFF2-40B4-BE49-F238E27FC236}">
                <a16:creationId xmlns:a16="http://schemas.microsoft.com/office/drawing/2014/main" id="{34614E2B-C315-4A9F-98FE-6197F355DCE1}"/>
              </a:ext>
            </a:extLst>
          </p:cNvPr>
          <p:cNvSpPr>
            <a:spLocks/>
          </p:cNvSpPr>
          <p:nvPr/>
        </p:nvSpPr>
        <p:spPr bwMode="auto">
          <a:xfrm>
            <a:off x="2635487" y="255536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69">
            <a:extLst>
              <a:ext uri="{FF2B5EF4-FFF2-40B4-BE49-F238E27FC236}">
                <a16:creationId xmlns:a16="http://schemas.microsoft.com/office/drawing/2014/main" id="{176F5F7A-0015-4956-AA51-328BF5C636C7}"/>
              </a:ext>
            </a:extLst>
          </p:cNvPr>
          <p:cNvSpPr>
            <a:spLocks/>
          </p:cNvSpPr>
          <p:nvPr/>
        </p:nvSpPr>
        <p:spPr bwMode="auto">
          <a:xfrm>
            <a:off x="2929995" y="256066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5" name="TextBox 34">
            <a:extLst>
              <a:ext uri="{FF2B5EF4-FFF2-40B4-BE49-F238E27FC236}">
                <a16:creationId xmlns:a16="http://schemas.microsoft.com/office/drawing/2014/main" id="{6185C97D-B0DB-4B3C-9E40-B908C13F5C0D}"/>
              </a:ext>
            </a:extLst>
          </p:cNvPr>
          <p:cNvSpPr txBox="1"/>
          <p:nvPr/>
        </p:nvSpPr>
        <p:spPr>
          <a:xfrm>
            <a:off x="107606" y="1310549"/>
            <a:ext cx="3971941" cy="461665"/>
          </a:xfrm>
          <a:prstGeom prst="rect">
            <a:avLst/>
          </a:prstGeom>
          <a:noFill/>
        </p:spPr>
        <p:txBody>
          <a:bodyPr wrap="square" rtlCol="0">
            <a:spAutoFit/>
          </a:bodyPr>
          <a:lstStyle/>
          <a:p>
            <a:r>
              <a:rPr lang="en-US" sz="2400" b="1">
                <a:solidFill>
                  <a:schemeClr val="bg1"/>
                </a:solidFill>
              </a:rPr>
              <a:t>For every $100K investment</a:t>
            </a:r>
          </a:p>
        </p:txBody>
      </p:sp>
      <p:sp>
        <p:nvSpPr>
          <p:cNvPr id="42" name="TextBox 41">
            <a:extLst>
              <a:ext uri="{FF2B5EF4-FFF2-40B4-BE49-F238E27FC236}">
                <a16:creationId xmlns:a16="http://schemas.microsoft.com/office/drawing/2014/main" id="{BAA4075F-772A-4275-9EBB-F979EA2BF0A1}"/>
              </a:ext>
            </a:extLst>
          </p:cNvPr>
          <p:cNvSpPr txBox="1"/>
          <p:nvPr/>
        </p:nvSpPr>
        <p:spPr>
          <a:xfrm>
            <a:off x="1397825" y="9898"/>
            <a:ext cx="10174781" cy="954107"/>
          </a:xfrm>
          <a:prstGeom prst="rect">
            <a:avLst/>
          </a:prstGeom>
          <a:noFill/>
        </p:spPr>
        <p:txBody>
          <a:bodyPr wrap="square" rtlCol="0">
            <a:spAutoFit/>
          </a:bodyPr>
          <a:lstStyle/>
          <a:p>
            <a:r>
              <a:rPr lang="en-US" sz="2800" b="1">
                <a:solidFill>
                  <a:schemeClr val="bg1"/>
                </a:solidFill>
                <a:cs typeface="Arial" panose="020B0604020202020204" pitchFamily="34" charset="0"/>
                <a:sym typeface="Arial" panose="020B0604020202020204" pitchFamily="34" charset="0"/>
              </a:rPr>
              <a:t>Optimally allocate spends to various activation levers in order to maximize uplift and revenue</a:t>
            </a:r>
            <a:endParaRPr lang="en-US" sz="2800" b="1">
              <a:solidFill>
                <a:schemeClr val="bg1"/>
              </a:solidFill>
              <a:cs typeface="Arial" panose="020B0604020202020204" pitchFamily="34" charset="0"/>
            </a:endParaRPr>
          </a:p>
        </p:txBody>
      </p:sp>
      <p:pic>
        <p:nvPicPr>
          <p:cNvPr id="43" name="Picture 2" descr="Image result for kind logo">
            <a:extLst>
              <a:ext uri="{FF2B5EF4-FFF2-40B4-BE49-F238E27FC236}">
                <a16:creationId xmlns:a16="http://schemas.microsoft.com/office/drawing/2014/main" id="{E19BDDB3-2AED-431D-8107-D6DAC99E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5" y="0"/>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03FF375-5636-404D-BF8E-8C56E8B6D622}"/>
              </a:ext>
            </a:extLst>
          </p:cNvPr>
          <p:cNvSpPr/>
          <p:nvPr/>
        </p:nvSpPr>
        <p:spPr>
          <a:xfrm>
            <a:off x="195397" y="6531325"/>
            <a:ext cx="8612620" cy="261610"/>
          </a:xfrm>
          <a:prstGeom prst="rect">
            <a:avLst/>
          </a:prstGeom>
        </p:spPr>
        <p:txBody>
          <a:bodyPr wrap="square" anchor="t">
            <a:spAutoFit/>
          </a:bodyPr>
          <a:lstStyle/>
          <a:p>
            <a:r>
              <a:rPr lang="en-US" sz="1100">
                <a:solidFill>
                  <a:schemeClr val="bg1"/>
                </a:solidFill>
              </a:rPr>
              <a:t>*Phase 3 will deal with constraints-based optimization technique</a:t>
            </a:r>
          </a:p>
        </p:txBody>
      </p:sp>
      <p:sp>
        <p:nvSpPr>
          <p:cNvPr id="31" name="TextBox 30">
            <a:extLst>
              <a:ext uri="{FF2B5EF4-FFF2-40B4-BE49-F238E27FC236}">
                <a16:creationId xmlns:a16="http://schemas.microsoft.com/office/drawing/2014/main" id="{A1B63A09-2E33-4DE7-9D16-25E12828F1F9}"/>
              </a:ext>
            </a:extLst>
          </p:cNvPr>
          <p:cNvSpPr txBox="1"/>
          <p:nvPr/>
        </p:nvSpPr>
        <p:spPr>
          <a:xfrm>
            <a:off x="0" y="4831341"/>
            <a:ext cx="11700135" cy="1415772"/>
          </a:xfrm>
          <a:prstGeom prst="rect">
            <a:avLst/>
          </a:prstGeom>
          <a:noFill/>
        </p:spPr>
        <p:txBody>
          <a:bodyPr wrap="square" rtlCol="0">
            <a:spAutoFit/>
          </a:bodyPr>
          <a:lstStyle/>
          <a:p>
            <a:pPr algn="ctr"/>
            <a:r>
              <a:rPr lang="en-US" sz="2000" b="1">
                <a:solidFill>
                  <a:schemeClr val="accent4"/>
                </a:solidFill>
              </a:rPr>
              <a:t>For a newly launched product activation campaigns should enable both immediate volume uplift and increased brand awareness.</a:t>
            </a:r>
          </a:p>
          <a:p>
            <a:pPr algn="ctr"/>
            <a:endParaRPr lang="en-US" sz="2000" b="1">
              <a:solidFill>
                <a:schemeClr val="accent4"/>
              </a:solidFill>
            </a:endParaRPr>
          </a:p>
          <a:p>
            <a:pPr marL="342900" indent="-342900">
              <a:buFont typeface="Arial" panose="020B0604020202020204" pitchFamily="34" charset="0"/>
              <a:buChar char="•"/>
            </a:pPr>
            <a:r>
              <a:rPr lang="en-US" sz="1300" b="1">
                <a:solidFill>
                  <a:schemeClr val="bg1"/>
                </a:solidFill>
              </a:rPr>
              <a:t>The optimization of investments will depend on the objective to be achieved. Uplift vs Brand awareness</a:t>
            </a:r>
          </a:p>
          <a:p>
            <a:pPr marL="342900" indent="-342900">
              <a:buFont typeface="Arial" panose="020B0604020202020204" pitchFamily="34" charset="0"/>
              <a:buChar char="•"/>
            </a:pPr>
            <a:r>
              <a:rPr lang="en-US" sz="1300" b="1">
                <a:solidFill>
                  <a:schemeClr val="bg1"/>
                </a:solidFill>
              </a:rPr>
              <a:t>It will also be governed by constraints like, Total marketing budget, Min cost per lever, min events/campaigns/demos needed, and other business constraints</a:t>
            </a:r>
          </a:p>
        </p:txBody>
      </p:sp>
      <p:sp>
        <p:nvSpPr>
          <p:cNvPr id="37" name="Freeform 69">
            <a:extLst>
              <a:ext uri="{FF2B5EF4-FFF2-40B4-BE49-F238E27FC236}">
                <a16:creationId xmlns:a16="http://schemas.microsoft.com/office/drawing/2014/main" id="{7E608986-7DEA-4EA2-9226-E0F547E1EA9F}"/>
              </a:ext>
            </a:extLst>
          </p:cNvPr>
          <p:cNvSpPr>
            <a:spLocks/>
          </p:cNvSpPr>
          <p:nvPr/>
        </p:nvSpPr>
        <p:spPr bwMode="auto">
          <a:xfrm>
            <a:off x="735524"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69">
            <a:extLst>
              <a:ext uri="{FF2B5EF4-FFF2-40B4-BE49-F238E27FC236}">
                <a16:creationId xmlns:a16="http://schemas.microsoft.com/office/drawing/2014/main" id="{A9927858-7F2E-4287-9188-A4B809CFFD62}"/>
              </a:ext>
            </a:extLst>
          </p:cNvPr>
          <p:cNvSpPr>
            <a:spLocks/>
          </p:cNvSpPr>
          <p:nvPr/>
        </p:nvSpPr>
        <p:spPr bwMode="auto">
          <a:xfrm>
            <a:off x="421010" y="322287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69">
            <a:extLst>
              <a:ext uri="{FF2B5EF4-FFF2-40B4-BE49-F238E27FC236}">
                <a16:creationId xmlns:a16="http://schemas.microsoft.com/office/drawing/2014/main" id="{C4FC5966-6A55-445B-88BF-DD05FF325835}"/>
              </a:ext>
            </a:extLst>
          </p:cNvPr>
          <p:cNvSpPr>
            <a:spLocks/>
          </p:cNvSpPr>
          <p:nvPr/>
        </p:nvSpPr>
        <p:spPr bwMode="auto">
          <a:xfrm>
            <a:off x="1384367"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69">
            <a:extLst>
              <a:ext uri="{FF2B5EF4-FFF2-40B4-BE49-F238E27FC236}">
                <a16:creationId xmlns:a16="http://schemas.microsoft.com/office/drawing/2014/main" id="{AE8B66D2-37CE-4597-BD7C-667A14F1280F}"/>
              </a:ext>
            </a:extLst>
          </p:cNvPr>
          <p:cNvSpPr>
            <a:spLocks/>
          </p:cNvSpPr>
          <p:nvPr/>
        </p:nvSpPr>
        <p:spPr bwMode="auto">
          <a:xfrm>
            <a:off x="113590" y="320896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69">
            <a:extLst>
              <a:ext uri="{FF2B5EF4-FFF2-40B4-BE49-F238E27FC236}">
                <a16:creationId xmlns:a16="http://schemas.microsoft.com/office/drawing/2014/main" id="{D1E227E0-B333-443C-8FC4-14599236C4D4}"/>
              </a:ext>
            </a:extLst>
          </p:cNvPr>
          <p:cNvSpPr>
            <a:spLocks/>
          </p:cNvSpPr>
          <p:nvPr/>
        </p:nvSpPr>
        <p:spPr bwMode="auto">
          <a:xfrm>
            <a:off x="1066549" y="3232907"/>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5" name="Freeform 69">
            <a:extLst>
              <a:ext uri="{FF2B5EF4-FFF2-40B4-BE49-F238E27FC236}">
                <a16:creationId xmlns:a16="http://schemas.microsoft.com/office/drawing/2014/main" id="{1C286590-DF85-42D9-887B-8489368B25A6}"/>
              </a:ext>
            </a:extLst>
          </p:cNvPr>
          <p:cNvSpPr>
            <a:spLocks/>
          </p:cNvSpPr>
          <p:nvPr/>
        </p:nvSpPr>
        <p:spPr bwMode="auto">
          <a:xfrm>
            <a:off x="170218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6" name="Freeform 69">
            <a:extLst>
              <a:ext uri="{FF2B5EF4-FFF2-40B4-BE49-F238E27FC236}">
                <a16:creationId xmlns:a16="http://schemas.microsoft.com/office/drawing/2014/main" id="{3CE80C28-F31C-4095-A02F-858463E4F5E0}"/>
              </a:ext>
            </a:extLst>
          </p:cNvPr>
          <p:cNvSpPr>
            <a:spLocks/>
          </p:cNvSpPr>
          <p:nvPr/>
        </p:nvSpPr>
        <p:spPr bwMode="auto">
          <a:xfrm>
            <a:off x="1998095"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69">
            <a:extLst>
              <a:ext uri="{FF2B5EF4-FFF2-40B4-BE49-F238E27FC236}">
                <a16:creationId xmlns:a16="http://schemas.microsoft.com/office/drawing/2014/main" id="{8AD6C602-8A6D-4C9F-B500-EC42DEFAE4B3}"/>
              </a:ext>
            </a:extLst>
          </p:cNvPr>
          <p:cNvSpPr>
            <a:spLocks/>
          </p:cNvSpPr>
          <p:nvPr/>
        </p:nvSpPr>
        <p:spPr bwMode="auto">
          <a:xfrm>
            <a:off x="2315897" y="324509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69">
            <a:extLst>
              <a:ext uri="{FF2B5EF4-FFF2-40B4-BE49-F238E27FC236}">
                <a16:creationId xmlns:a16="http://schemas.microsoft.com/office/drawing/2014/main" id="{F4D05D60-2AAE-45ED-89D8-50F3C3C1584C}"/>
              </a:ext>
            </a:extLst>
          </p:cNvPr>
          <p:cNvSpPr>
            <a:spLocks/>
          </p:cNvSpPr>
          <p:nvPr/>
        </p:nvSpPr>
        <p:spPr bwMode="auto">
          <a:xfrm>
            <a:off x="2617973" y="324761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9" name="Freeform 69">
            <a:extLst>
              <a:ext uri="{FF2B5EF4-FFF2-40B4-BE49-F238E27FC236}">
                <a16:creationId xmlns:a16="http://schemas.microsoft.com/office/drawing/2014/main" id="{39FFC536-13B3-4C6B-9C83-E7D17505794F}"/>
              </a:ext>
            </a:extLst>
          </p:cNvPr>
          <p:cNvSpPr>
            <a:spLocks/>
          </p:cNvSpPr>
          <p:nvPr/>
        </p:nvSpPr>
        <p:spPr bwMode="auto">
          <a:xfrm>
            <a:off x="2912481" y="3252912"/>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0" name="Rectangle 59">
            <a:extLst>
              <a:ext uri="{FF2B5EF4-FFF2-40B4-BE49-F238E27FC236}">
                <a16:creationId xmlns:a16="http://schemas.microsoft.com/office/drawing/2014/main" id="{C4169E0A-8A1F-446C-932A-28958803E2AD}"/>
              </a:ext>
            </a:extLst>
          </p:cNvPr>
          <p:cNvSpPr/>
          <p:nvPr/>
        </p:nvSpPr>
        <p:spPr>
          <a:xfrm>
            <a:off x="3463036" y="3306885"/>
            <a:ext cx="4880054" cy="338554"/>
          </a:xfrm>
          <a:prstGeom prst="rect">
            <a:avLst/>
          </a:prstGeom>
        </p:spPr>
        <p:txBody>
          <a:bodyPr wrap="none" lIns="0" tIns="0" rIns="0" bIns="0">
            <a:spAutoFit/>
          </a:bodyPr>
          <a:lstStyle/>
          <a:p>
            <a:r>
              <a:rPr lang="en-US" sz="2200" b="1">
                <a:solidFill>
                  <a:schemeClr val="accent3"/>
                </a:solidFill>
              </a:rPr>
              <a:t>~21% budget – Paid Media Video/Display </a:t>
            </a:r>
          </a:p>
        </p:txBody>
      </p:sp>
      <p:sp>
        <p:nvSpPr>
          <p:cNvPr id="82" name="Freeform 69">
            <a:extLst>
              <a:ext uri="{FF2B5EF4-FFF2-40B4-BE49-F238E27FC236}">
                <a16:creationId xmlns:a16="http://schemas.microsoft.com/office/drawing/2014/main" id="{86C56AAB-EDA8-435B-BE87-3ECA6FA98F13}"/>
              </a:ext>
            </a:extLst>
          </p:cNvPr>
          <p:cNvSpPr>
            <a:spLocks/>
          </p:cNvSpPr>
          <p:nvPr/>
        </p:nvSpPr>
        <p:spPr bwMode="auto">
          <a:xfrm>
            <a:off x="774946"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3" name="Freeform 69">
            <a:extLst>
              <a:ext uri="{FF2B5EF4-FFF2-40B4-BE49-F238E27FC236}">
                <a16:creationId xmlns:a16="http://schemas.microsoft.com/office/drawing/2014/main" id="{071A12B3-305B-4F19-A2A6-CE778B2E1FE2}"/>
              </a:ext>
            </a:extLst>
          </p:cNvPr>
          <p:cNvSpPr>
            <a:spLocks/>
          </p:cNvSpPr>
          <p:nvPr/>
        </p:nvSpPr>
        <p:spPr bwMode="auto">
          <a:xfrm>
            <a:off x="460432" y="1872421"/>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4" name="Freeform 69">
            <a:extLst>
              <a:ext uri="{FF2B5EF4-FFF2-40B4-BE49-F238E27FC236}">
                <a16:creationId xmlns:a16="http://schemas.microsoft.com/office/drawing/2014/main" id="{A9CEB2D5-9851-47DE-8580-049754873ADD}"/>
              </a:ext>
            </a:extLst>
          </p:cNvPr>
          <p:cNvSpPr>
            <a:spLocks/>
          </p:cNvSpPr>
          <p:nvPr/>
        </p:nvSpPr>
        <p:spPr bwMode="auto">
          <a:xfrm>
            <a:off x="1423789"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5" name="Freeform 69">
            <a:extLst>
              <a:ext uri="{FF2B5EF4-FFF2-40B4-BE49-F238E27FC236}">
                <a16:creationId xmlns:a16="http://schemas.microsoft.com/office/drawing/2014/main" id="{D7700B5F-E510-4CA3-B1AD-BDDF54148B15}"/>
              </a:ext>
            </a:extLst>
          </p:cNvPr>
          <p:cNvSpPr>
            <a:spLocks/>
          </p:cNvSpPr>
          <p:nvPr/>
        </p:nvSpPr>
        <p:spPr bwMode="auto">
          <a:xfrm>
            <a:off x="131104" y="187202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solidFill>
                <a:schemeClr val="accent3"/>
              </a:solidFill>
            </a:endParaRPr>
          </a:p>
        </p:txBody>
      </p:sp>
      <p:sp>
        <p:nvSpPr>
          <p:cNvPr id="86" name="Freeform 69">
            <a:extLst>
              <a:ext uri="{FF2B5EF4-FFF2-40B4-BE49-F238E27FC236}">
                <a16:creationId xmlns:a16="http://schemas.microsoft.com/office/drawing/2014/main" id="{B34FB2F0-13C5-40C1-9F4B-2E2039D7506A}"/>
              </a:ext>
            </a:extLst>
          </p:cNvPr>
          <p:cNvSpPr>
            <a:spLocks/>
          </p:cNvSpPr>
          <p:nvPr/>
        </p:nvSpPr>
        <p:spPr bwMode="auto">
          <a:xfrm>
            <a:off x="1105971" y="1882450"/>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7" name="Freeform 69">
            <a:extLst>
              <a:ext uri="{FF2B5EF4-FFF2-40B4-BE49-F238E27FC236}">
                <a16:creationId xmlns:a16="http://schemas.microsoft.com/office/drawing/2014/main" id="{AF40337E-CB42-4C1D-8603-E7A3DE78DB92}"/>
              </a:ext>
            </a:extLst>
          </p:cNvPr>
          <p:cNvSpPr>
            <a:spLocks/>
          </p:cNvSpPr>
          <p:nvPr/>
        </p:nvSpPr>
        <p:spPr bwMode="auto">
          <a:xfrm>
            <a:off x="174160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8" name="Freeform 69">
            <a:extLst>
              <a:ext uri="{FF2B5EF4-FFF2-40B4-BE49-F238E27FC236}">
                <a16:creationId xmlns:a16="http://schemas.microsoft.com/office/drawing/2014/main" id="{DBD4F40E-869E-47DB-AE5B-28DFA98242CE}"/>
              </a:ext>
            </a:extLst>
          </p:cNvPr>
          <p:cNvSpPr>
            <a:spLocks/>
          </p:cNvSpPr>
          <p:nvPr/>
        </p:nvSpPr>
        <p:spPr bwMode="auto">
          <a:xfrm>
            <a:off x="2037517"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89" name="Freeform 69">
            <a:extLst>
              <a:ext uri="{FF2B5EF4-FFF2-40B4-BE49-F238E27FC236}">
                <a16:creationId xmlns:a16="http://schemas.microsoft.com/office/drawing/2014/main" id="{1C350424-F890-4A13-A6FB-2656978149ED}"/>
              </a:ext>
            </a:extLst>
          </p:cNvPr>
          <p:cNvSpPr>
            <a:spLocks/>
          </p:cNvSpPr>
          <p:nvPr/>
        </p:nvSpPr>
        <p:spPr bwMode="auto">
          <a:xfrm>
            <a:off x="2355319" y="1894638"/>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0" name="Freeform 69">
            <a:extLst>
              <a:ext uri="{FF2B5EF4-FFF2-40B4-BE49-F238E27FC236}">
                <a16:creationId xmlns:a16="http://schemas.microsoft.com/office/drawing/2014/main" id="{8518A39A-ECDB-41FA-8E79-749A401B3CB7}"/>
              </a:ext>
            </a:extLst>
          </p:cNvPr>
          <p:cNvSpPr>
            <a:spLocks/>
          </p:cNvSpPr>
          <p:nvPr/>
        </p:nvSpPr>
        <p:spPr bwMode="auto">
          <a:xfrm>
            <a:off x="2657395" y="1897153"/>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sp>
        <p:nvSpPr>
          <p:cNvPr id="91" name="Freeform 69">
            <a:extLst>
              <a:ext uri="{FF2B5EF4-FFF2-40B4-BE49-F238E27FC236}">
                <a16:creationId xmlns:a16="http://schemas.microsoft.com/office/drawing/2014/main" id="{42E109F4-261F-4DC4-B3EA-C265155C6938}"/>
              </a:ext>
            </a:extLst>
          </p:cNvPr>
          <p:cNvSpPr>
            <a:spLocks/>
          </p:cNvSpPr>
          <p:nvPr/>
        </p:nvSpPr>
        <p:spPr bwMode="auto">
          <a:xfrm>
            <a:off x="2951903" y="1902455"/>
            <a:ext cx="228600" cy="457200"/>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200"/>
          </a:p>
        </p:txBody>
      </p:sp>
      <p:graphicFrame>
        <p:nvGraphicFramePr>
          <p:cNvPr id="4" name="Chart 3">
            <a:extLst>
              <a:ext uri="{FF2B5EF4-FFF2-40B4-BE49-F238E27FC236}">
                <a16:creationId xmlns:a16="http://schemas.microsoft.com/office/drawing/2014/main" id="{90C2178A-9F88-48A9-876B-3C658C31E82B}"/>
              </a:ext>
            </a:extLst>
          </p:cNvPr>
          <p:cNvGraphicFramePr/>
          <p:nvPr>
            <p:extLst>
              <p:ext uri="{D42A27DB-BD31-4B8C-83A1-F6EECF244321}">
                <p14:modId xmlns:p14="http://schemas.microsoft.com/office/powerpoint/2010/main" val="3803515981"/>
              </p:ext>
            </p:extLst>
          </p:nvPr>
        </p:nvGraphicFramePr>
        <p:xfrm>
          <a:off x="8718493" y="453146"/>
          <a:ext cx="2950824" cy="43733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856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13" name="Chart 12">
            <a:extLst>
              <a:ext uri="{FF2B5EF4-FFF2-40B4-BE49-F238E27FC236}">
                <a16:creationId xmlns:a16="http://schemas.microsoft.com/office/drawing/2014/main" id="{2ACE458B-F0A3-4401-B952-977E430F6336}"/>
              </a:ext>
            </a:extLst>
          </p:cNvPr>
          <p:cNvGraphicFramePr>
            <a:graphicFrameLocks/>
          </p:cNvGraphicFramePr>
          <p:nvPr>
            <p:extLst>
              <p:ext uri="{D42A27DB-BD31-4B8C-83A1-F6EECF244321}">
                <p14:modId xmlns:p14="http://schemas.microsoft.com/office/powerpoint/2010/main" val="681250294"/>
              </p:ext>
            </p:extLst>
          </p:nvPr>
        </p:nvGraphicFramePr>
        <p:xfrm>
          <a:off x="166443" y="1346428"/>
          <a:ext cx="4006958" cy="341644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picture containing drawing&#10;&#10;Description automatically generated">
            <a:extLst>
              <a:ext uri="{FF2B5EF4-FFF2-40B4-BE49-F238E27FC236}">
                <a16:creationId xmlns:a16="http://schemas.microsoft.com/office/drawing/2014/main" id="{AC0CF719-50A0-44EB-86DB-7658FEF091F1}"/>
              </a:ext>
            </a:extLst>
          </p:cNvPr>
          <p:cNvPicPr>
            <a:picLocks noChangeAspect="1"/>
          </p:cNvPicPr>
          <p:nvPr/>
        </p:nvPicPr>
        <p:blipFill>
          <a:blip r:embed="rId4"/>
          <a:stretch>
            <a:fillRect/>
          </a:stretch>
        </p:blipFill>
        <p:spPr>
          <a:xfrm>
            <a:off x="2497421" y="2391051"/>
            <a:ext cx="236949" cy="236949"/>
          </a:xfrm>
          <a:prstGeom prst="rect">
            <a:avLst/>
          </a:prstGeom>
        </p:spPr>
      </p:pic>
      <p:sp>
        <p:nvSpPr>
          <p:cNvPr id="19" name="TextBox 18">
            <a:extLst>
              <a:ext uri="{FF2B5EF4-FFF2-40B4-BE49-F238E27FC236}">
                <a16:creationId xmlns:a16="http://schemas.microsoft.com/office/drawing/2014/main" id="{CE994086-D767-4933-A732-D29FDC8FA0F9}"/>
              </a:ext>
            </a:extLst>
          </p:cNvPr>
          <p:cNvSpPr txBox="1"/>
          <p:nvPr/>
        </p:nvSpPr>
        <p:spPr>
          <a:xfrm>
            <a:off x="1433070" y="124888"/>
            <a:ext cx="10618271" cy="790345"/>
          </a:xfrm>
          <a:prstGeom prst="rect">
            <a:avLst/>
          </a:prstGeom>
          <a:noFill/>
        </p:spPr>
        <p:txBody>
          <a:bodyPr wrap="square" rtlCol="0">
            <a:spAutoFit/>
          </a:bodyPr>
          <a:lstStyle/>
          <a:p>
            <a:pPr defTabSz="609539">
              <a:lnSpc>
                <a:spcPct val="80000"/>
              </a:lnSpc>
              <a:defRPr/>
            </a:pPr>
            <a:r>
              <a:rPr lang="en-US" sz="2800" b="1">
                <a:solidFill>
                  <a:schemeClr val="bg1"/>
                </a:solidFill>
                <a:cs typeface="Marsfont"/>
              </a:rPr>
              <a:t>Significant uplift from base sales can be achieved by maintaining the right guardrail for weighted distribution </a:t>
            </a:r>
          </a:p>
        </p:txBody>
      </p:sp>
      <p:sp>
        <p:nvSpPr>
          <p:cNvPr id="22" name="TextBox 21">
            <a:extLst>
              <a:ext uri="{FF2B5EF4-FFF2-40B4-BE49-F238E27FC236}">
                <a16:creationId xmlns:a16="http://schemas.microsoft.com/office/drawing/2014/main" id="{17E2FF9A-DBF9-404B-8936-F46EFF9CEB11}"/>
              </a:ext>
            </a:extLst>
          </p:cNvPr>
          <p:cNvSpPr txBox="1"/>
          <p:nvPr/>
        </p:nvSpPr>
        <p:spPr>
          <a:xfrm>
            <a:off x="63391" y="4920886"/>
            <a:ext cx="4039078" cy="612934"/>
          </a:xfrm>
          <a:prstGeom prst="round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500">
                <a:solidFill>
                  <a:schemeClr val="bg1"/>
                </a:solidFill>
              </a:rPr>
              <a:t>Keep weighted distribution above 25 points to observe significant uplift from baseline</a:t>
            </a:r>
          </a:p>
        </p:txBody>
      </p:sp>
      <p:pic>
        <p:nvPicPr>
          <p:cNvPr id="16" name="Picture 2" descr="Image result for kind logo">
            <a:extLst>
              <a:ext uri="{FF2B5EF4-FFF2-40B4-BE49-F238E27FC236}">
                <a16:creationId xmlns:a16="http://schemas.microsoft.com/office/drawing/2014/main" id="{C7F0BDB9-8062-47F6-A0F5-D0A4871C1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Chart 33">
            <a:extLst>
              <a:ext uri="{FF2B5EF4-FFF2-40B4-BE49-F238E27FC236}">
                <a16:creationId xmlns:a16="http://schemas.microsoft.com/office/drawing/2014/main" id="{FD35C86F-E921-4566-93C4-8D8CAF2E2689}"/>
              </a:ext>
            </a:extLst>
          </p:cNvPr>
          <p:cNvGraphicFramePr>
            <a:graphicFrameLocks/>
          </p:cNvGraphicFramePr>
          <p:nvPr>
            <p:extLst>
              <p:ext uri="{D42A27DB-BD31-4B8C-83A1-F6EECF244321}">
                <p14:modId xmlns:p14="http://schemas.microsoft.com/office/powerpoint/2010/main" val="2024727512"/>
              </p:ext>
            </p:extLst>
          </p:nvPr>
        </p:nvGraphicFramePr>
        <p:xfrm>
          <a:off x="4102469" y="1300518"/>
          <a:ext cx="4005072" cy="3419856"/>
        </p:xfrm>
        <a:graphic>
          <a:graphicData uri="http://schemas.openxmlformats.org/drawingml/2006/chart">
            <c:chart xmlns:c="http://schemas.openxmlformats.org/drawingml/2006/chart" xmlns:r="http://schemas.openxmlformats.org/officeDocument/2006/relationships" r:id="rId6"/>
          </a:graphicData>
        </a:graphic>
      </p:graphicFrame>
      <p:sp>
        <p:nvSpPr>
          <p:cNvPr id="42" name="Rectangle 41">
            <a:extLst>
              <a:ext uri="{FF2B5EF4-FFF2-40B4-BE49-F238E27FC236}">
                <a16:creationId xmlns:a16="http://schemas.microsoft.com/office/drawing/2014/main" id="{8831F143-8393-4F27-A9D0-604A20E1CF79}"/>
              </a:ext>
            </a:extLst>
          </p:cNvPr>
          <p:cNvSpPr/>
          <p:nvPr/>
        </p:nvSpPr>
        <p:spPr>
          <a:xfrm>
            <a:off x="6073467" y="1869715"/>
            <a:ext cx="1816715" cy="2053450"/>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pic>
        <p:nvPicPr>
          <p:cNvPr id="44" name="Picture 43" descr="A picture containing drawing&#10;&#10;Description automatically generated">
            <a:extLst>
              <a:ext uri="{FF2B5EF4-FFF2-40B4-BE49-F238E27FC236}">
                <a16:creationId xmlns:a16="http://schemas.microsoft.com/office/drawing/2014/main" id="{3944BAEC-E409-4ADC-A3E3-B8591E6A6FC5}"/>
              </a:ext>
            </a:extLst>
          </p:cNvPr>
          <p:cNvPicPr>
            <a:picLocks noChangeAspect="1"/>
          </p:cNvPicPr>
          <p:nvPr/>
        </p:nvPicPr>
        <p:blipFill>
          <a:blip r:embed="rId4"/>
          <a:stretch>
            <a:fillRect/>
          </a:stretch>
        </p:blipFill>
        <p:spPr>
          <a:xfrm>
            <a:off x="6310252" y="2984363"/>
            <a:ext cx="236949" cy="236949"/>
          </a:xfrm>
          <a:prstGeom prst="rect">
            <a:avLst/>
          </a:prstGeom>
        </p:spPr>
      </p:pic>
      <p:graphicFrame>
        <p:nvGraphicFramePr>
          <p:cNvPr id="48" name="Chart 47">
            <a:extLst>
              <a:ext uri="{FF2B5EF4-FFF2-40B4-BE49-F238E27FC236}">
                <a16:creationId xmlns:a16="http://schemas.microsoft.com/office/drawing/2014/main" id="{BD778E4E-6F08-420A-B642-8563504F3442}"/>
              </a:ext>
            </a:extLst>
          </p:cNvPr>
          <p:cNvGraphicFramePr>
            <a:graphicFrameLocks/>
          </p:cNvGraphicFramePr>
          <p:nvPr>
            <p:extLst>
              <p:ext uri="{D42A27DB-BD31-4B8C-83A1-F6EECF244321}">
                <p14:modId xmlns:p14="http://schemas.microsoft.com/office/powerpoint/2010/main" val="2211271381"/>
              </p:ext>
            </p:extLst>
          </p:nvPr>
        </p:nvGraphicFramePr>
        <p:xfrm>
          <a:off x="8046269" y="1283309"/>
          <a:ext cx="4005072" cy="3419856"/>
        </p:xfrm>
        <a:graphic>
          <a:graphicData uri="http://schemas.openxmlformats.org/drawingml/2006/chart">
            <c:chart xmlns:c="http://schemas.openxmlformats.org/drawingml/2006/chart" xmlns:r="http://schemas.openxmlformats.org/officeDocument/2006/relationships" r:id="rId7"/>
          </a:graphicData>
        </a:graphic>
      </p:graphicFrame>
      <p:pic>
        <p:nvPicPr>
          <p:cNvPr id="50" name="Picture 49" descr="A picture containing drawing&#10;&#10;Description automatically generated">
            <a:extLst>
              <a:ext uri="{FF2B5EF4-FFF2-40B4-BE49-F238E27FC236}">
                <a16:creationId xmlns:a16="http://schemas.microsoft.com/office/drawing/2014/main" id="{9AE68151-BA07-4148-AF09-1C0407603FFD}"/>
              </a:ext>
            </a:extLst>
          </p:cNvPr>
          <p:cNvPicPr>
            <a:picLocks noChangeAspect="1"/>
          </p:cNvPicPr>
          <p:nvPr/>
        </p:nvPicPr>
        <p:blipFill>
          <a:blip r:embed="rId4"/>
          <a:stretch>
            <a:fillRect/>
          </a:stretch>
        </p:blipFill>
        <p:spPr>
          <a:xfrm>
            <a:off x="10617826" y="2062750"/>
            <a:ext cx="236949" cy="236949"/>
          </a:xfrm>
          <a:prstGeom prst="rect">
            <a:avLst/>
          </a:prstGeom>
        </p:spPr>
      </p:pic>
      <p:sp>
        <p:nvSpPr>
          <p:cNvPr id="54" name="TextBox 53">
            <a:extLst>
              <a:ext uri="{FF2B5EF4-FFF2-40B4-BE49-F238E27FC236}">
                <a16:creationId xmlns:a16="http://schemas.microsoft.com/office/drawing/2014/main" id="{04E81919-DA19-40C0-BD28-9C80517884C2}"/>
              </a:ext>
            </a:extLst>
          </p:cNvPr>
          <p:cNvSpPr txBox="1"/>
          <p:nvPr/>
        </p:nvSpPr>
        <p:spPr>
          <a:xfrm>
            <a:off x="8028200" y="4955075"/>
            <a:ext cx="3891100" cy="612934"/>
          </a:xfrm>
          <a:prstGeom prst="round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500">
                <a:solidFill>
                  <a:schemeClr val="bg1"/>
                </a:solidFill>
              </a:rPr>
              <a:t>Keep weighted distribution above 8 points to observe significant uplift from baseline</a:t>
            </a:r>
          </a:p>
        </p:txBody>
      </p:sp>
      <p:sp>
        <p:nvSpPr>
          <p:cNvPr id="56" name="TextBox 55">
            <a:extLst>
              <a:ext uri="{FF2B5EF4-FFF2-40B4-BE49-F238E27FC236}">
                <a16:creationId xmlns:a16="http://schemas.microsoft.com/office/drawing/2014/main" id="{7321C25B-5BEC-4561-BE4B-E655731471F2}"/>
              </a:ext>
            </a:extLst>
          </p:cNvPr>
          <p:cNvSpPr txBox="1"/>
          <p:nvPr/>
        </p:nvSpPr>
        <p:spPr>
          <a:xfrm>
            <a:off x="4050492" y="4953242"/>
            <a:ext cx="4039078" cy="612934"/>
          </a:xfrm>
          <a:prstGeom prst="round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500">
                <a:solidFill>
                  <a:schemeClr val="bg1"/>
                </a:solidFill>
              </a:rPr>
              <a:t>Keep weighted distribution above 10 points to observe significant uplift from baseline</a:t>
            </a:r>
          </a:p>
        </p:txBody>
      </p:sp>
      <p:sp>
        <p:nvSpPr>
          <p:cNvPr id="57" name="TextBox 56">
            <a:extLst>
              <a:ext uri="{FF2B5EF4-FFF2-40B4-BE49-F238E27FC236}">
                <a16:creationId xmlns:a16="http://schemas.microsoft.com/office/drawing/2014/main" id="{BA885CD6-853C-4B53-BFDB-B18B72E754E5}"/>
              </a:ext>
            </a:extLst>
          </p:cNvPr>
          <p:cNvSpPr txBox="1"/>
          <p:nvPr/>
        </p:nvSpPr>
        <p:spPr>
          <a:xfrm>
            <a:off x="518036" y="5756546"/>
            <a:ext cx="11103989" cy="720694"/>
          </a:xfrm>
          <a:prstGeom prst="roundRect">
            <a:avLst/>
          </a:prstGeom>
          <a:noFill/>
          <a:ln>
            <a:solidFill>
              <a:schemeClr val="tx1"/>
            </a:solidFill>
          </a:ln>
        </p:spPr>
        <p:txBody>
          <a:bodyPr wrap="square" rtlCol="0">
            <a:spAutoFit/>
          </a:bodyPr>
          <a:lstStyle/>
          <a:p>
            <a:pPr algn="ctr"/>
            <a:r>
              <a:rPr lang="en-US" sz="1900" b="1" u="sng">
                <a:solidFill>
                  <a:srgbClr val="00B0F0"/>
                </a:solidFill>
              </a:rPr>
              <a:t>Qualitative analysis </a:t>
            </a:r>
            <a:r>
              <a:rPr lang="en-US" sz="1733" u="sng">
                <a:solidFill>
                  <a:srgbClr val="00B0F0"/>
                </a:solidFill>
              </a:rPr>
              <a:t>needs to be performed to drive actionability from these insights i.e. How many stores constitute to 10 points increase, which stores should be targeted first, when should distribution be increase or decreased.</a:t>
            </a:r>
          </a:p>
        </p:txBody>
      </p:sp>
      <p:sp>
        <p:nvSpPr>
          <p:cNvPr id="28" name="Rectangle 27">
            <a:extLst>
              <a:ext uri="{FF2B5EF4-FFF2-40B4-BE49-F238E27FC236}">
                <a16:creationId xmlns:a16="http://schemas.microsoft.com/office/drawing/2014/main" id="{4DB28D7A-D30B-4D88-B096-FDC2EC7B4E45}"/>
              </a:ext>
            </a:extLst>
          </p:cNvPr>
          <p:cNvSpPr/>
          <p:nvPr/>
        </p:nvSpPr>
        <p:spPr>
          <a:xfrm>
            <a:off x="2331799" y="1889190"/>
            <a:ext cx="1816715" cy="2053450"/>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169400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D3762-CB4A-4F7A-ABD6-85133B0BCB6C}"/>
              </a:ext>
            </a:extLst>
          </p:cNvPr>
          <p:cNvSpPr>
            <a:spLocks noGrp="1"/>
          </p:cNvSpPr>
          <p:nvPr>
            <p:ph type="body" sz="quarter" idx="12"/>
          </p:nvPr>
        </p:nvSpPr>
        <p:spPr>
          <a:xfrm>
            <a:off x="241026" y="716397"/>
            <a:ext cx="4914900" cy="1005147"/>
          </a:xfrm>
        </p:spPr>
        <p:txBody>
          <a:bodyPr/>
          <a:lstStyle/>
          <a:p>
            <a:r>
              <a:rPr lang="en-US" sz="4800" b="1"/>
              <a:t>Agenda</a:t>
            </a:r>
          </a:p>
        </p:txBody>
      </p:sp>
      <p:sp>
        <p:nvSpPr>
          <p:cNvPr id="3" name="Text Placeholder 2">
            <a:extLst>
              <a:ext uri="{FF2B5EF4-FFF2-40B4-BE49-F238E27FC236}">
                <a16:creationId xmlns:a16="http://schemas.microsoft.com/office/drawing/2014/main" id="{373C220C-7D8B-4BEC-A5B1-7459F6EB44EC}"/>
              </a:ext>
            </a:extLst>
          </p:cNvPr>
          <p:cNvSpPr>
            <a:spLocks noGrp="1"/>
          </p:cNvSpPr>
          <p:nvPr>
            <p:ph type="body" sz="quarter" idx="13"/>
          </p:nvPr>
        </p:nvSpPr>
        <p:spPr>
          <a:xfrm>
            <a:off x="6729351" y="1218969"/>
            <a:ext cx="5221617" cy="4871324"/>
          </a:xfrm>
        </p:spPr>
        <p:txBody>
          <a:bodyPr/>
          <a:lstStyle/>
          <a:p>
            <a:pPr marL="457178" indent="-457178">
              <a:buFont typeface="Arial" panose="020B0604020202020204" pitchFamily="34" charset="0"/>
              <a:buChar char="•"/>
            </a:pPr>
            <a:r>
              <a:rPr lang="en-US" sz="2400"/>
              <a:t>Project Scope</a:t>
            </a:r>
          </a:p>
          <a:p>
            <a:pPr marL="457178" indent="-457178">
              <a:buFont typeface="Arial" panose="020B0604020202020204" pitchFamily="34" charset="0"/>
              <a:buChar char="•"/>
            </a:pPr>
            <a:r>
              <a:rPr lang="en-US" sz="2400"/>
              <a:t>Problem Context &amp; Methodology </a:t>
            </a:r>
          </a:p>
          <a:p>
            <a:pPr marL="457178" indent="-457178">
              <a:buFont typeface="Arial" panose="020B0604020202020204" pitchFamily="34" charset="0"/>
              <a:buChar char="•"/>
            </a:pPr>
            <a:r>
              <a:rPr lang="en-US" sz="2400"/>
              <a:t>Cross- country Executive Summary</a:t>
            </a:r>
          </a:p>
          <a:p>
            <a:pPr marL="457178" indent="-457178">
              <a:buFont typeface="Arial" panose="020B0604020202020204" pitchFamily="34" charset="0"/>
              <a:buChar char="•"/>
            </a:pPr>
            <a:r>
              <a:rPr lang="en-US" sz="2400"/>
              <a:t>Market Findings and Insights</a:t>
            </a:r>
          </a:p>
          <a:p>
            <a:pPr marL="457178" indent="-457178">
              <a:buFont typeface="Arial" panose="020B0604020202020204" pitchFamily="34" charset="0"/>
              <a:buChar char="•"/>
            </a:pPr>
            <a:r>
              <a:rPr lang="en-US" sz="2400" b="1">
                <a:solidFill>
                  <a:srgbClr val="F1B800"/>
                </a:solidFill>
              </a:rPr>
              <a:t>Potential Next Steps</a:t>
            </a:r>
          </a:p>
          <a:p>
            <a:endParaRPr lang="en-US" sz="1800"/>
          </a:p>
        </p:txBody>
      </p:sp>
      <p:pic>
        <p:nvPicPr>
          <p:cNvPr id="4" name="Picture 2" descr="Image result for kind logo">
            <a:extLst>
              <a:ext uri="{FF2B5EF4-FFF2-40B4-BE49-F238E27FC236}">
                <a16:creationId xmlns:a16="http://schemas.microsoft.com/office/drawing/2014/main" id="{BDE81A8D-5859-4B64-B9EA-1C0E0A6CF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43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kind logo">
            <a:extLst>
              <a:ext uri="{FF2B5EF4-FFF2-40B4-BE49-F238E27FC236}">
                <a16:creationId xmlns:a16="http://schemas.microsoft.com/office/drawing/2014/main" id="{15ADEA0D-758D-4FA6-BF50-FE3F8F87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13E2AF2-E848-4B42-B36E-A1E21C3B6828}"/>
              </a:ext>
            </a:extLst>
          </p:cNvPr>
          <p:cNvGrpSpPr/>
          <p:nvPr/>
        </p:nvGrpSpPr>
        <p:grpSpPr>
          <a:xfrm>
            <a:off x="979406" y="1548641"/>
            <a:ext cx="3709368" cy="974262"/>
            <a:chOff x="604246" y="1594057"/>
            <a:chExt cx="3839137" cy="938389"/>
          </a:xfrm>
        </p:grpSpPr>
        <p:pic>
          <p:nvPicPr>
            <p:cNvPr id="9" name="Picture 2" descr="Image result for white map europe germany red">
              <a:extLst>
                <a:ext uri="{FF2B5EF4-FFF2-40B4-BE49-F238E27FC236}">
                  <a16:creationId xmlns:a16="http://schemas.microsoft.com/office/drawing/2014/main" id="{3B76540B-4716-4D69-860A-7990572B42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46" y="1594057"/>
              <a:ext cx="1417745" cy="9383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1DC747-C439-41FC-B8CD-C8BEE079CE92}"/>
                </a:ext>
              </a:extLst>
            </p:cNvPr>
            <p:cNvSpPr txBox="1"/>
            <p:nvPr/>
          </p:nvSpPr>
          <p:spPr>
            <a:xfrm>
              <a:off x="2101026" y="1770864"/>
              <a:ext cx="2342357" cy="584775"/>
            </a:xfrm>
            <a:prstGeom prst="rect">
              <a:avLst/>
            </a:prstGeom>
            <a:noFill/>
          </p:spPr>
          <p:txBody>
            <a:bodyPr wrap="square" rtlCol="0">
              <a:spAutoFit/>
            </a:bodyPr>
            <a:lstStyle/>
            <a:p>
              <a:r>
                <a:rPr lang="en-US">
                  <a:solidFill>
                    <a:schemeClr val="bg1"/>
                  </a:solidFill>
                </a:rPr>
                <a:t>1.</a:t>
              </a:r>
              <a:r>
                <a:rPr lang="en-US" b="1">
                  <a:solidFill>
                    <a:schemeClr val="bg1"/>
                  </a:solidFill>
                </a:rPr>
                <a:t> </a:t>
              </a:r>
              <a:r>
                <a:rPr lang="en-US" b="1" u="sng">
                  <a:solidFill>
                    <a:schemeClr val="bg1"/>
                  </a:solidFill>
                </a:rPr>
                <a:t>New Geographies</a:t>
              </a:r>
            </a:p>
            <a:p>
              <a:r>
                <a:rPr lang="en-US" sz="1400">
                  <a:solidFill>
                    <a:schemeClr val="bg1"/>
                  </a:solidFill>
                </a:rPr>
                <a:t>    Expand to new markets </a:t>
              </a:r>
            </a:p>
          </p:txBody>
        </p:sp>
      </p:grpSp>
      <p:pic>
        <p:nvPicPr>
          <p:cNvPr id="17" name="Picture 2" descr="Vital Signs Marketing Online Marketing News: Proper Budget ...">
            <a:extLst>
              <a:ext uri="{FF2B5EF4-FFF2-40B4-BE49-F238E27FC236}">
                <a16:creationId xmlns:a16="http://schemas.microsoft.com/office/drawing/2014/main" id="{81F320A4-5DDE-4E70-A6BB-7BA2A49871EB}"/>
              </a:ext>
            </a:extLst>
          </p:cNvPr>
          <p:cNvPicPr>
            <a:picLocks noChangeAspect="1" noChangeArrowheads="1"/>
          </p:cNvPicPr>
          <p:nvPr/>
        </p:nvPicPr>
        <p:blipFill>
          <a:blip r:embed="rId4">
            <a:clrChange>
              <a:clrFrom>
                <a:srgbClr val="97CEFB"/>
              </a:clrFrom>
              <a:clrTo>
                <a:srgbClr val="97CEFB">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04926" y="5298298"/>
            <a:ext cx="1340635" cy="9098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A1823F-4F8D-49D9-8E98-68D0A00C886E}"/>
              </a:ext>
            </a:extLst>
          </p:cNvPr>
          <p:cNvSpPr txBox="1"/>
          <p:nvPr/>
        </p:nvSpPr>
        <p:spPr>
          <a:xfrm>
            <a:off x="5324421" y="5353113"/>
            <a:ext cx="2984544" cy="800219"/>
          </a:xfrm>
          <a:prstGeom prst="rect">
            <a:avLst/>
          </a:prstGeom>
          <a:noFill/>
        </p:spPr>
        <p:txBody>
          <a:bodyPr wrap="square" rtlCol="0">
            <a:spAutoFit/>
          </a:bodyPr>
          <a:lstStyle/>
          <a:p>
            <a:r>
              <a:rPr lang="en-US">
                <a:solidFill>
                  <a:schemeClr val="bg1"/>
                </a:solidFill>
              </a:rPr>
              <a:t>5.</a:t>
            </a:r>
            <a:r>
              <a:rPr lang="en-US" b="1">
                <a:solidFill>
                  <a:schemeClr val="bg1"/>
                </a:solidFill>
              </a:rPr>
              <a:t> </a:t>
            </a:r>
            <a:r>
              <a:rPr lang="en-US" b="1" u="sng">
                <a:solidFill>
                  <a:schemeClr val="bg1"/>
                </a:solidFill>
              </a:rPr>
              <a:t>Budget Optimization</a:t>
            </a:r>
          </a:p>
          <a:p>
            <a:r>
              <a:rPr lang="en-US" sz="1400">
                <a:solidFill>
                  <a:schemeClr val="bg1"/>
                </a:solidFill>
              </a:rPr>
              <a:t>Based on market constraints and targets</a:t>
            </a:r>
          </a:p>
        </p:txBody>
      </p:sp>
      <p:sp>
        <p:nvSpPr>
          <p:cNvPr id="19" name="TextBox 18">
            <a:extLst>
              <a:ext uri="{FF2B5EF4-FFF2-40B4-BE49-F238E27FC236}">
                <a16:creationId xmlns:a16="http://schemas.microsoft.com/office/drawing/2014/main" id="{367D3207-BBE9-4254-9483-72C9197AC62E}"/>
              </a:ext>
            </a:extLst>
          </p:cNvPr>
          <p:cNvSpPr txBox="1"/>
          <p:nvPr/>
        </p:nvSpPr>
        <p:spPr>
          <a:xfrm>
            <a:off x="2408918" y="3501155"/>
            <a:ext cx="3687082" cy="1015663"/>
          </a:xfrm>
          <a:prstGeom prst="rect">
            <a:avLst/>
          </a:prstGeom>
          <a:noFill/>
        </p:spPr>
        <p:txBody>
          <a:bodyPr wrap="square" rtlCol="0">
            <a:spAutoFit/>
          </a:bodyPr>
          <a:lstStyle/>
          <a:p>
            <a:r>
              <a:rPr lang="en-US">
                <a:solidFill>
                  <a:schemeClr val="bg1"/>
                </a:solidFill>
              </a:rPr>
              <a:t>3.</a:t>
            </a:r>
            <a:r>
              <a:rPr lang="en-US" b="1">
                <a:solidFill>
                  <a:schemeClr val="bg1"/>
                </a:solidFill>
              </a:rPr>
              <a:t> </a:t>
            </a:r>
            <a:r>
              <a:rPr lang="en-US" b="1" u="sng">
                <a:solidFill>
                  <a:schemeClr val="bg1"/>
                </a:solidFill>
              </a:rPr>
              <a:t>Deep Dive</a:t>
            </a:r>
          </a:p>
          <a:p>
            <a:pPr marL="285750" indent="-285750">
              <a:buFont typeface="Arial" panose="020B0604020202020204" pitchFamily="34" charset="0"/>
              <a:buChar char="•"/>
            </a:pPr>
            <a:r>
              <a:rPr lang="en-US" sz="1400">
                <a:solidFill>
                  <a:schemeClr val="bg1"/>
                </a:solidFill>
              </a:rPr>
              <a:t>New insights and learnings for drivers</a:t>
            </a:r>
          </a:p>
          <a:p>
            <a:pPr marL="285750" indent="-285750">
              <a:buFont typeface="Arial" panose="020B0604020202020204" pitchFamily="34" charset="0"/>
              <a:buChar char="•"/>
            </a:pPr>
            <a:r>
              <a:rPr lang="en-US" sz="1400">
                <a:solidFill>
                  <a:schemeClr val="bg1"/>
                </a:solidFill>
              </a:rPr>
              <a:t>Actionable insights for WD if listing fee and additional information is available</a:t>
            </a:r>
          </a:p>
        </p:txBody>
      </p:sp>
      <p:pic>
        <p:nvPicPr>
          <p:cNvPr id="3074" name="Picture 2" descr="3 Examples of Actionable Insights from Customer Feedback Analysis">
            <a:extLst>
              <a:ext uri="{FF2B5EF4-FFF2-40B4-BE49-F238E27FC236}">
                <a16:creationId xmlns:a16="http://schemas.microsoft.com/office/drawing/2014/main" id="{A7C6E1CD-BD94-4B2D-B092-E62FD211F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177" y="3484148"/>
            <a:ext cx="1435543" cy="97426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52FC20-A2B1-48B7-B0BB-9FAFD5583171}"/>
              </a:ext>
            </a:extLst>
          </p:cNvPr>
          <p:cNvSpPr txBox="1"/>
          <p:nvPr/>
        </p:nvSpPr>
        <p:spPr>
          <a:xfrm>
            <a:off x="8332104" y="3657661"/>
            <a:ext cx="3002324" cy="800219"/>
          </a:xfrm>
          <a:prstGeom prst="rect">
            <a:avLst/>
          </a:prstGeom>
          <a:noFill/>
        </p:spPr>
        <p:txBody>
          <a:bodyPr wrap="square" rtlCol="0">
            <a:spAutoFit/>
          </a:bodyPr>
          <a:lstStyle/>
          <a:p>
            <a:r>
              <a:rPr lang="en-US">
                <a:solidFill>
                  <a:schemeClr val="bg1"/>
                </a:solidFill>
              </a:rPr>
              <a:t>4.</a:t>
            </a:r>
            <a:r>
              <a:rPr lang="en-US" b="1">
                <a:solidFill>
                  <a:schemeClr val="bg1"/>
                </a:solidFill>
              </a:rPr>
              <a:t> </a:t>
            </a:r>
            <a:r>
              <a:rPr lang="en-US" b="1" u="sng">
                <a:solidFill>
                  <a:schemeClr val="bg1"/>
                </a:solidFill>
              </a:rPr>
              <a:t>Feedback</a:t>
            </a:r>
          </a:p>
          <a:p>
            <a:pPr marL="285750" indent="-285750">
              <a:buFont typeface="Arial" panose="020B0604020202020204" pitchFamily="34" charset="0"/>
              <a:buChar char="•"/>
            </a:pPr>
            <a:r>
              <a:rPr lang="en-US" sz="1400">
                <a:solidFill>
                  <a:schemeClr val="bg1"/>
                </a:solidFill>
              </a:rPr>
              <a:t>Iterate based on market feedback</a:t>
            </a:r>
          </a:p>
          <a:p>
            <a:pPr marL="285750" indent="-285750">
              <a:buFont typeface="Arial" panose="020B0604020202020204" pitchFamily="34" charset="0"/>
              <a:buChar char="•"/>
            </a:pPr>
            <a:r>
              <a:rPr lang="en-US" sz="1400">
                <a:solidFill>
                  <a:schemeClr val="bg1"/>
                </a:solidFill>
              </a:rPr>
              <a:t>Answer market specific questions</a:t>
            </a:r>
          </a:p>
        </p:txBody>
      </p:sp>
      <p:pic>
        <p:nvPicPr>
          <p:cNvPr id="3076" name="Picture 4" descr="Move Faster: Shorten your Feedback Loops! - iauro - Medium">
            <a:extLst>
              <a:ext uri="{FF2B5EF4-FFF2-40B4-BE49-F238E27FC236}">
                <a16:creationId xmlns:a16="http://schemas.microsoft.com/office/drawing/2014/main" id="{421365DD-C4E3-4BB6-AAAB-9687AAD1756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11" r="21195"/>
          <a:stretch/>
        </p:blipFill>
        <p:spPr bwMode="auto">
          <a:xfrm>
            <a:off x="6816693" y="3598725"/>
            <a:ext cx="1367453" cy="9180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D499405-CD83-4510-A564-ABBC239FC16B}"/>
              </a:ext>
            </a:extLst>
          </p:cNvPr>
          <p:cNvSpPr txBox="1"/>
          <p:nvPr/>
        </p:nvSpPr>
        <p:spPr>
          <a:xfrm>
            <a:off x="8308965" y="1671295"/>
            <a:ext cx="3041846" cy="800219"/>
          </a:xfrm>
          <a:prstGeom prst="rect">
            <a:avLst/>
          </a:prstGeom>
          <a:noFill/>
        </p:spPr>
        <p:txBody>
          <a:bodyPr wrap="square" rtlCol="0">
            <a:spAutoFit/>
          </a:bodyPr>
          <a:lstStyle/>
          <a:p>
            <a:r>
              <a:rPr lang="en-US">
                <a:solidFill>
                  <a:schemeClr val="bg1"/>
                </a:solidFill>
              </a:rPr>
              <a:t>2.</a:t>
            </a:r>
            <a:r>
              <a:rPr lang="en-US" b="1">
                <a:solidFill>
                  <a:schemeClr val="bg1"/>
                </a:solidFill>
              </a:rPr>
              <a:t> </a:t>
            </a:r>
            <a:r>
              <a:rPr lang="en-US" b="1" u="sng">
                <a:solidFill>
                  <a:schemeClr val="bg1"/>
                </a:solidFill>
              </a:rPr>
              <a:t>New Data Sources</a:t>
            </a:r>
          </a:p>
          <a:p>
            <a:r>
              <a:rPr lang="en-US" sz="1400">
                <a:solidFill>
                  <a:schemeClr val="bg1"/>
                </a:solidFill>
              </a:rPr>
              <a:t>Inclusion of additional data to identify additional drivers of sales</a:t>
            </a:r>
          </a:p>
        </p:txBody>
      </p:sp>
      <p:pic>
        <p:nvPicPr>
          <p:cNvPr id="21" name="Picture 20" descr="A picture containing drawing, room&#10;&#10;Description automatically generated">
            <a:extLst>
              <a:ext uri="{FF2B5EF4-FFF2-40B4-BE49-F238E27FC236}">
                <a16:creationId xmlns:a16="http://schemas.microsoft.com/office/drawing/2014/main" id="{5EC1F336-E37B-4709-9BFB-21C6ED65A25C}"/>
              </a:ext>
            </a:extLst>
          </p:cNvPr>
          <p:cNvPicPr>
            <a:picLocks noChangeAspect="1"/>
          </p:cNvPicPr>
          <p:nvPr/>
        </p:nvPicPr>
        <p:blipFill>
          <a:blip r:embed="rId8"/>
          <a:stretch>
            <a:fillRect/>
          </a:stretch>
        </p:blipFill>
        <p:spPr>
          <a:xfrm>
            <a:off x="6961185" y="1504089"/>
            <a:ext cx="1111722" cy="1107459"/>
          </a:xfrm>
          <a:prstGeom prst="rect">
            <a:avLst/>
          </a:prstGeom>
        </p:spPr>
      </p:pic>
      <p:sp>
        <p:nvSpPr>
          <p:cNvPr id="22" name="TextBox 21">
            <a:extLst>
              <a:ext uri="{FF2B5EF4-FFF2-40B4-BE49-F238E27FC236}">
                <a16:creationId xmlns:a16="http://schemas.microsoft.com/office/drawing/2014/main" id="{05AE9C22-1D1C-4487-ABE8-1A89C96E8DF6}"/>
              </a:ext>
            </a:extLst>
          </p:cNvPr>
          <p:cNvSpPr txBox="1"/>
          <p:nvPr/>
        </p:nvSpPr>
        <p:spPr>
          <a:xfrm>
            <a:off x="1363885" y="33474"/>
            <a:ext cx="10174781" cy="523220"/>
          </a:xfrm>
          <a:prstGeom prst="rect">
            <a:avLst/>
          </a:prstGeom>
          <a:noFill/>
        </p:spPr>
        <p:txBody>
          <a:bodyPr wrap="square" rtlCol="0">
            <a:spAutoFit/>
          </a:bodyPr>
          <a:lstStyle/>
          <a:p>
            <a:r>
              <a:rPr lang="en-US" sz="2800" b="1">
                <a:solidFill>
                  <a:schemeClr val="bg1"/>
                </a:solidFill>
                <a:sym typeface="Arial" panose="020B0604020202020204" pitchFamily="34" charset="0"/>
              </a:rPr>
              <a:t>Next steps</a:t>
            </a:r>
            <a:endParaRPr lang="en-US" sz="2800" b="1">
              <a:solidFill>
                <a:schemeClr val="bg1"/>
              </a:solidFill>
            </a:endParaRPr>
          </a:p>
        </p:txBody>
      </p:sp>
    </p:spTree>
    <p:extLst>
      <p:ext uri="{BB962C8B-B14F-4D97-AF65-F5344CB8AC3E}">
        <p14:creationId xmlns:p14="http://schemas.microsoft.com/office/powerpoint/2010/main" val="197138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728B37-5242-4B7D-ADBF-3C1A3462C4E4}"/>
              </a:ext>
            </a:extLst>
          </p:cNvPr>
          <p:cNvSpPr>
            <a:spLocks noGrp="1"/>
          </p:cNvSpPr>
          <p:nvPr>
            <p:ph type="body" sz="quarter" idx="11"/>
          </p:nvPr>
        </p:nvSpPr>
        <p:spPr/>
        <p:txBody>
          <a:bodyPr/>
          <a:lstStyle/>
          <a:p>
            <a:r>
              <a:rPr lang="en-US"/>
              <a:t>APPENDIX</a:t>
            </a:r>
          </a:p>
        </p:txBody>
      </p:sp>
      <p:pic>
        <p:nvPicPr>
          <p:cNvPr id="3" name="Picture 2" descr="Image result for kind logo">
            <a:extLst>
              <a:ext uri="{FF2B5EF4-FFF2-40B4-BE49-F238E27FC236}">
                <a16:creationId xmlns:a16="http://schemas.microsoft.com/office/drawing/2014/main" id="{D023636D-82F8-494C-9175-6A0CEA659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03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13" name="Chart 12">
            <a:extLst>
              <a:ext uri="{FF2B5EF4-FFF2-40B4-BE49-F238E27FC236}">
                <a16:creationId xmlns:a16="http://schemas.microsoft.com/office/drawing/2014/main" id="{2ACE458B-F0A3-4401-B952-977E430F6336}"/>
              </a:ext>
            </a:extLst>
          </p:cNvPr>
          <p:cNvGraphicFramePr>
            <a:graphicFrameLocks/>
          </p:cNvGraphicFramePr>
          <p:nvPr>
            <p:extLst>
              <p:ext uri="{D42A27DB-BD31-4B8C-83A1-F6EECF244321}">
                <p14:modId xmlns:p14="http://schemas.microsoft.com/office/powerpoint/2010/main" val="3370358070"/>
              </p:ext>
            </p:extLst>
          </p:nvPr>
        </p:nvGraphicFramePr>
        <p:xfrm>
          <a:off x="361361" y="1009956"/>
          <a:ext cx="5561814" cy="34866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80C3377A-676A-4C4F-9C99-0B77DC0369FB}"/>
              </a:ext>
            </a:extLst>
          </p:cNvPr>
          <p:cNvGraphicFramePr>
            <a:graphicFrameLocks/>
          </p:cNvGraphicFramePr>
          <p:nvPr>
            <p:extLst>
              <p:ext uri="{D42A27DB-BD31-4B8C-83A1-F6EECF244321}">
                <p14:modId xmlns:p14="http://schemas.microsoft.com/office/powerpoint/2010/main" val="4120633619"/>
              </p:ext>
            </p:extLst>
          </p:nvPr>
        </p:nvGraphicFramePr>
        <p:xfrm>
          <a:off x="6268825" y="1009955"/>
          <a:ext cx="5416398" cy="3486631"/>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027F8843-8B90-4D8A-A699-E2F122A7544A}"/>
              </a:ext>
            </a:extLst>
          </p:cNvPr>
          <p:cNvSpPr/>
          <p:nvPr/>
        </p:nvSpPr>
        <p:spPr>
          <a:xfrm>
            <a:off x="1762343" y="2332674"/>
            <a:ext cx="1004772" cy="1423448"/>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21" name="Rectangle 20">
            <a:extLst>
              <a:ext uri="{FF2B5EF4-FFF2-40B4-BE49-F238E27FC236}">
                <a16:creationId xmlns:a16="http://schemas.microsoft.com/office/drawing/2014/main" id="{7AE2BB81-6A93-4BB8-B5AF-ACA6562B1B38}"/>
              </a:ext>
            </a:extLst>
          </p:cNvPr>
          <p:cNvSpPr/>
          <p:nvPr/>
        </p:nvSpPr>
        <p:spPr>
          <a:xfrm>
            <a:off x="3541707" y="1884556"/>
            <a:ext cx="1004772" cy="1871565"/>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pic>
        <p:nvPicPr>
          <p:cNvPr id="4" name="Picture 3" descr="A picture containing drawing&#10;&#10;Description automatically generated">
            <a:extLst>
              <a:ext uri="{FF2B5EF4-FFF2-40B4-BE49-F238E27FC236}">
                <a16:creationId xmlns:a16="http://schemas.microsoft.com/office/drawing/2014/main" id="{062CF5FC-CDBF-4FD9-8614-DC107DB03FC7}"/>
              </a:ext>
            </a:extLst>
          </p:cNvPr>
          <p:cNvPicPr>
            <a:picLocks noChangeAspect="1"/>
          </p:cNvPicPr>
          <p:nvPr/>
        </p:nvPicPr>
        <p:blipFill>
          <a:blip r:embed="rId5"/>
          <a:stretch>
            <a:fillRect/>
          </a:stretch>
        </p:blipFill>
        <p:spPr>
          <a:xfrm>
            <a:off x="1900114" y="2708684"/>
            <a:ext cx="236949" cy="23694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AC0CF719-50A0-44EB-86DB-7658FEF091F1}"/>
              </a:ext>
            </a:extLst>
          </p:cNvPr>
          <p:cNvPicPr>
            <a:picLocks noChangeAspect="1"/>
          </p:cNvPicPr>
          <p:nvPr/>
        </p:nvPicPr>
        <p:blipFill>
          <a:blip r:embed="rId5"/>
          <a:stretch>
            <a:fillRect/>
          </a:stretch>
        </p:blipFill>
        <p:spPr>
          <a:xfrm>
            <a:off x="3692776" y="1993818"/>
            <a:ext cx="236949" cy="236949"/>
          </a:xfrm>
          <a:prstGeom prst="rect">
            <a:avLst/>
          </a:prstGeom>
        </p:spPr>
      </p:pic>
      <p:sp>
        <p:nvSpPr>
          <p:cNvPr id="19" name="TextBox 18">
            <a:extLst>
              <a:ext uri="{FF2B5EF4-FFF2-40B4-BE49-F238E27FC236}">
                <a16:creationId xmlns:a16="http://schemas.microsoft.com/office/drawing/2014/main" id="{CE994086-D767-4933-A732-D29FDC8FA0F9}"/>
              </a:ext>
            </a:extLst>
          </p:cNvPr>
          <p:cNvSpPr txBox="1"/>
          <p:nvPr/>
        </p:nvSpPr>
        <p:spPr>
          <a:xfrm>
            <a:off x="1389413" y="135840"/>
            <a:ext cx="10186486" cy="757259"/>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Increase of 10 points in weighted distribution has shown on average 2.5x impact on sales volume </a:t>
            </a:r>
          </a:p>
        </p:txBody>
      </p:sp>
      <p:sp>
        <p:nvSpPr>
          <p:cNvPr id="22" name="TextBox 21">
            <a:extLst>
              <a:ext uri="{FF2B5EF4-FFF2-40B4-BE49-F238E27FC236}">
                <a16:creationId xmlns:a16="http://schemas.microsoft.com/office/drawing/2014/main" id="{17E2FF9A-DBF9-404B-8936-F46EFF9CEB11}"/>
              </a:ext>
            </a:extLst>
          </p:cNvPr>
          <p:cNvSpPr txBox="1"/>
          <p:nvPr/>
        </p:nvSpPr>
        <p:spPr>
          <a:xfrm>
            <a:off x="581234" y="5097686"/>
            <a:ext cx="11103989" cy="692246"/>
          </a:xfrm>
          <a:prstGeom prst="roundRect">
            <a:avLst/>
          </a:prstGeom>
          <a:noFill/>
          <a:ln>
            <a:solidFill>
              <a:schemeClr val="tx1"/>
            </a:solidFill>
          </a:ln>
        </p:spPr>
        <p:txBody>
          <a:bodyPr wrap="square" rtlCol="0">
            <a:spAutoFit/>
          </a:bodyPr>
          <a:lstStyle/>
          <a:p>
            <a:pPr marL="380972" indent="-380972">
              <a:buFont typeface="Arial" panose="020B0604020202020204" pitchFamily="34" charset="0"/>
              <a:buChar char="•"/>
            </a:pPr>
            <a:r>
              <a:rPr lang="en-US" sz="1733">
                <a:solidFill>
                  <a:schemeClr val="bg1"/>
                </a:solidFill>
              </a:rPr>
              <a:t>On an average, 2.5x impact has been observed by an increase of 10 points in weighted distribution</a:t>
            </a:r>
          </a:p>
          <a:p>
            <a:pPr marL="380972" indent="-380972">
              <a:buFont typeface="Arial" panose="020B0604020202020204" pitchFamily="34" charset="0"/>
              <a:buChar char="•"/>
            </a:pPr>
            <a:r>
              <a:rPr lang="en-US" sz="1733">
                <a:solidFill>
                  <a:schemeClr val="bg1"/>
                </a:solidFill>
              </a:rPr>
              <a:t>It is recommended to increase weighted distribution by at least 10-15 points to observe significant uplift</a:t>
            </a:r>
          </a:p>
        </p:txBody>
      </p:sp>
      <p:pic>
        <p:nvPicPr>
          <p:cNvPr id="23" name="Picture 2" descr="Image result for insight flat icon">
            <a:extLst>
              <a:ext uri="{FF2B5EF4-FFF2-40B4-BE49-F238E27FC236}">
                <a16:creationId xmlns:a16="http://schemas.microsoft.com/office/drawing/2014/main" id="{09809842-047B-45B3-8BCB-DC4E9B12FB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839" y="4572395"/>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CC0484B3-2DAF-493C-AC48-E0AE2C91AFC7}"/>
              </a:ext>
            </a:extLst>
          </p:cNvPr>
          <p:cNvCxnSpPr/>
          <p:nvPr/>
        </p:nvCxnSpPr>
        <p:spPr>
          <a:xfrm flipV="1">
            <a:off x="934560" y="4961008"/>
            <a:ext cx="2215741" cy="376"/>
          </a:xfrm>
          <a:prstGeom prst="line">
            <a:avLst/>
          </a:prstGeom>
          <a:ln w="12700">
            <a:solidFill>
              <a:srgbClr val="FFC040"/>
            </a:solidFill>
            <a:tailEnd type="ova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8C29627-1DF0-4C1E-A58B-4A6AB028A5C9}"/>
              </a:ext>
            </a:extLst>
          </p:cNvPr>
          <p:cNvSpPr/>
          <p:nvPr/>
        </p:nvSpPr>
        <p:spPr bwMode="auto">
          <a:xfrm>
            <a:off x="803282" y="4657188"/>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Insights and Observations</a:t>
            </a:r>
          </a:p>
        </p:txBody>
      </p:sp>
      <p:sp>
        <p:nvSpPr>
          <p:cNvPr id="26" name="TextBox 25">
            <a:extLst>
              <a:ext uri="{FF2B5EF4-FFF2-40B4-BE49-F238E27FC236}">
                <a16:creationId xmlns:a16="http://schemas.microsoft.com/office/drawing/2014/main" id="{1C64502B-EDAC-40E7-B134-7BC954BE0A9F}"/>
              </a:ext>
            </a:extLst>
          </p:cNvPr>
          <p:cNvSpPr txBox="1"/>
          <p:nvPr/>
        </p:nvSpPr>
        <p:spPr>
          <a:xfrm>
            <a:off x="2165634" y="2025971"/>
            <a:ext cx="309700" cy="338554"/>
          </a:xfrm>
          <a:prstGeom prst="rect">
            <a:avLst/>
          </a:prstGeom>
          <a:noFill/>
        </p:spPr>
        <p:txBody>
          <a:bodyPr wrap="none" rtlCol="0">
            <a:spAutoFit/>
          </a:bodyPr>
          <a:lstStyle/>
          <a:p>
            <a:r>
              <a:rPr lang="en-US" sz="1600" b="1">
                <a:solidFill>
                  <a:schemeClr val="bg1"/>
                </a:solidFill>
              </a:rPr>
              <a:t>A</a:t>
            </a:r>
          </a:p>
        </p:txBody>
      </p:sp>
      <p:sp>
        <p:nvSpPr>
          <p:cNvPr id="27" name="TextBox 26">
            <a:extLst>
              <a:ext uri="{FF2B5EF4-FFF2-40B4-BE49-F238E27FC236}">
                <a16:creationId xmlns:a16="http://schemas.microsoft.com/office/drawing/2014/main" id="{86A4EEA3-E6AA-4EE9-A6B9-7434DCE6E60C}"/>
              </a:ext>
            </a:extLst>
          </p:cNvPr>
          <p:cNvSpPr txBox="1"/>
          <p:nvPr/>
        </p:nvSpPr>
        <p:spPr>
          <a:xfrm>
            <a:off x="3989602" y="1588130"/>
            <a:ext cx="300082" cy="338554"/>
          </a:xfrm>
          <a:prstGeom prst="rect">
            <a:avLst/>
          </a:prstGeom>
          <a:noFill/>
        </p:spPr>
        <p:txBody>
          <a:bodyPr wrap="none" rtlCol="0">
            <a:spAutoFit/>
          </a:bodyPr>
          <a:lstStyle/>
          <a:p>
            <a:r>
              <a:rPr lang="en-US" sz="1600" b="1">
                <a:solidFill>
                  <a:schemeClr val="bg1"/>
                </a:solidFill>
              </a:rPr>
              <a:t>B</a:t>
            </a:r>
          </a:p>
        </p:txBody>
      </p:sp>
      <p:pic>
        <p:nvPicPr>
          <p:cNvPr id="16" name="Picture 2" descr="Image result for kind logo">
            <a:extLst>
              <a:ext uri="{FF2B5EF4-FFF2-40B4-BE49-F238E27FC236}">
                <a16:creationId xmlns:a16="http://schemas.microsoft.com/office/drawing/2014/main" id="{C7F0BDB9-8062-47F6-A0F5-D0A4871C15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67CD634-7162-41FE-BF68-D16E46978615}"/>
              </a:ext>
            </a:extLst>
          </p:cNvPr>
          <p:cNvSpPr txBox="1"/>
          <p:nvPr/>
        </p:nvSpPr>
        <p:spPr>
          <a:xfrm>
            <a:off x="361761" y="5956856"/>
            <a:ext cx="11103989" cy="692246"/>
          </a:xfrm>
          <a:prstGeom prst="roundRect">
            <a:avLst/>
          </a:prstGeom>
          <a:noFill/>
          <a:ln>
            <a:solidFill>
              <a:schemeClr val="tx1"/>
            </a:solidFill>
          </a:ln>
        </p:spPr>
        <p:txBody>
          <a:bodyPr wrap="square" rtlCol="0">
            <a:spAutoFit/>
          </a:bodyPr>
          <a:lstStyle/>
          <a:p>
            <a:pPr algn="ctr"/>
            <a:r>
              <a:rPr lang="en-US" sz="1733" u="sng">
                <a:solidFill>
                  <a:srgbClr val="00B0F0"/>
                </a:solidFill>
              </a:rPr>
              <a:t>Qualitative analysis needs to be performed to drive actionability from these insights i.e. How many stores constitute to 10 points increase, which stores should be targeted first, when should distribution be increase or decreased.</a:t>
            </a:r>
          </a:p>
        </p:txBody>
      </p:sp>
      <p:sp>
        <p:nvSpPr>
          <p:cNvPr id="3" name="Rectangle 2">
            <a:extLst>
              <a:ext uri="{FF2B5EF4-FFF2-40B4-BE49-F238E27FC236}">
                <a16:creationId xmlns:a16="http://schemas.microsoft.com/office/drawing/2014/main" id="{65E30359-AC31-4610-8CEE-DBEDC24FDC61}"/>
              </a:ext>
            </a:extLst>
          </p:cNvPr>
          <p:cNvSpPr/>
          <p:nvPr/>
        </p:nvSpPr>
        <p:spPr>
          <a:xfrm>
            <a:off x="7915318" y="4059418"/>
            <a:ext cx="1024804" cy="151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t>Sales unit average</a:t>
            </a:r>
          </a:p>
        </p:txBody>
      </p:sp>
      <p:sp>
        <p:nvSpPr>
          <p:cNvPr id="28" name="Rectangle 27">
            <a:extLst>
              <a:ext uri="{FF2B5EF4-FFF2-40B4-BE49-F238E27FC236}">
                <a16:creationId xmlns:a16="http://schemas.microsoft.com/office/drawing/2014/main" id="{B72D3601-C267-440B-844F-0D5E681C9FB0}"/>
              </a:ext>
            </a:extLst>
          </p:cNvPr>
          <p:cNvSpPr/>
          <p:nvPr/>
        </p:nvSpPr>
        <p:spPr>
          <a:xfrm>
            <a:off x="9176043" y="4059418"/>
            <a:ext cx="1650455" cy="151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t>Weighted Distribution Average</a:t>
            </a:r>
          </a:p>
        </p:txBody>
      </p:sp>
    </p:spTree>
    <p:extLst>
      <p:ext uri="{BB962C8B-B14F-4D97-AF65-F5344CB8AC3E}">
        <p14:creationId xmlns:p14="http://schemas.microsoft.com/office/powerpoint/2010/main" val="3170815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77320"/>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solidFill>
                <a:schemeClr val="bg1"/>
              </a:solidFill>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389413" y="152626"/>
            <a:ext cx="10231091" cy="757259"/>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Increase of 4 points in weighted distribution has shown 3.7x impact on sales volume</a:t>
            </a:r>
          </a:p>
        </p:txBody>
      </p:sp>
      <p:graphicFrame>
        <p:nvGraphicFramePr>
          <p:cNvPr id="8" name="Chart 7">
            <a:extLst>
              <a:ext uri="{FF2B5EF4-FFF2-40B4-BE49-F238E27FC236}">
                <a16:creationId xmlns:a16="http://schemas.microsoft.com/office/drawing/2014/main" id="{B7E1A33D-B5A2-4C6A-AA71-F496D3B1FF76}"/>
              </a:ext>
            </a:extLst>
          </p:cNvPr>
          <p:cNvGraphicFramePr>
            <a:graphicFrameLocks/>
          </p:cNvGraphicFramePr>
          <p:nvPr/>
        </p:nvGraphicFramePr>
        <p:xfrm>
          <a:off x="276443" y="1047937"/>
          <a:ext cx="5409980" cy="329684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E7CA48D-1FCB-46E3-A5AA-177FFE129F11}"/>
              </a:ext>
            </a:extLst>
          </p:cNvPr>
          <p:cNvSpPr txBox="1"/>
          <p:nvPr/>
        </p:nvSpPr>
        <p:spPr>
          <a:xfrm>
            <a:off x="2024920" y="2580472"/>
            <a:ext cx="309700" cy="338554"/>
          </a:xfrm>
          <a:prstGeom prst="rect">
            <a:avLst/>
          </a:prstGeom>
          <a:noFill/>
        </p:spPr>
        <p:txBody>
          <a:bodyPr wrap="none" rtlCol="0">
            <a:spAutoFit/>
          </a:bodyPr>
          <a:lstStyle/>
          <a:p>
            <a:r>
              <a:rPr lang="en-US" sz="1600" b="1">
                <a:solidFill>
                  <a:schemeClr val="bg1"/>
                </a:solidFill>
              </a:rPr>
              <a:t>A</a:t>
            </a:r>
          </a:p>
        </p:txBody>
      </p:sp>
      <p:sp>
        <p:nvSpPr>
          <p:cNvPr id="13" name="TextBox 12">
            <a:extLst>
              <a:ext uri="{FF2B5EF4-FFF2-40B4-BE49-F238E27FC236}">
                <a16:creationId xmlns:a16="http://schemas.microsoft.com/office/drawing/2014/main" id="{39822618-1792-4751-BF17-66E06AAA5966}"/>
              </a:ext>
            </a:extLst>
          </p:cNvPr>
          <p:cNvSpPr txBox="1"/>
          <p:nvPr/>
        </p:nvSpPr>
        <p:spPr>
          <a:xfrm>
            <a:off x="4328998" y="1513227"/>
            <a:ext cx="300082" cy="338554"/>
          </a:xfrm>
          <a:prstGeom prst="rect">
            <a:avLst/>
          </a:prstGeom>
          <a:noFill/>
        </p:spPr>
        <p:txBody>
          <a:bodyPr wrap="none" rtlCol="0">
            <a:spAutoFit/>
          </a:bodyPr>
          <a:lstStyle/>
          <a:p>
            <a:r>
              <a:rPr lang="en-US" sz="1600" b="1">
                <a:solidFill>
                  <a:schemeClr val="bg1"/>
                </a:solidFill>
              </a:rPr>
              <a:t>B</a:t>
            </a:r>
          </a:p>
        </p:txBody>
      </p:sp>
      <p:sp>
        <p:nvSpPr>
          <p:cNvPr id="14" name="TextBox 13">
            <a:extLst>
              <a:ext uri="{FF2B5EF4-FFF2-40B4-BE49-F238E27FC236}">
                <a16:creationId xmlns:a16="http://schemas.microsoft.com/office/drawing/2014/main" id="{9BDAD8EF-C222-4D8F-A25D-BFB5A903F432}"/>
              </a:ext>
            </a:extLst>
          </p:cNvPr>
          <p:cNvSpPr txBox="1"/>
          <p:nvPr/>
        </p:nvSpPr>
        <p:spPr>
          <a:xfrm>
            <a:off x="644724" y="4918678"/>
            <a:ext cx="11103989" cy="1577383"/>
          </a:xfrm>
          <a:prstGeom prst="roundRect">
            <a:avLst/>
          </a:prstGeom>
          <a:noFill/>
          <a:ln>
            <a:solidFill>
              <a:schemeClr val="tx1"/>
            </a:solidFill>
          </a:ln>
        </p:spPr>
        <p:txBody>
          <a:bodyPr wrap="square" rtlCol="0">
            <a:spAutoFit/>
          </a:bodyPr>
          <a:lstStyle/>
          <a:p>
            <a:pPr marL="380972" indent="-380972">
              <a:buFont typeface="Arial" panose="020B0604020202020204" pitchFamily="34" charset="0"/>
              <a:buChar char="•"/>
            </a:pPr>
            <a:r>
              <a:rPr lang="en-US" sz="1733">
                <a:solidFill>
                  <a:schemeClr val="bg1"/>
                </a:solidFill>
              </a:rPr>
              <a:t>3.7x impact has been observed by an increase of 4 points in weighted distribution</a:t>
            </a:r>
          </a:p>
          <a:p>
            <a:pPr marL="380972" indent="-380972">
              <a:buFont typeface="Arial" panose="020B0604020202020204" pitchFamily="34" charset="0"/>
              <a:buChar char="•"/>
            </a:pPr>
            <a:r>
              <a:rPr lang="en-US" sz="1733">
                <a:solidFill>
                  <a:schemeClr val="bg1"/>
                </a:solidFill>
              </a:rPr>
              <a:t>Distribution range of ‘4-6’  has similar effect on sales volume as ‘6-8’ and therefore, amount can be optimized to spend in other levers</a:t>
            </a:r>
          </a:p>
          <a:p>
            <a:pPr marL="380972" indent="-380972">
              <a:buFont typeface="Arial" panose="020B0604020202020204" pitchFamily="34" charset="0"/>
              <a:buChar char="•"/>
            </a:pPr>
            <a:r>
              <a:rPr lang="en-US" sz="1733">
                <a:solidFill>
                  <a:schemeClr val="bg1"/>
                </a:solidFill>
              </a:rPr>
              <a:t>It is recommended to increase weighted distribution by 4 points for maximum lift instead of 2 points as the impact remains similar</a:t>
            </a:r>
          </a:p>
        </p:txBody>
      </p:sp>
      <p:pic>
        <p:nvPicPr>
          <p:cNvPr id="15" name="Picture 2" descr="Image result for insight flat icon">
            <a:extLst>
              <a:ext uri="{FF2B5EF4-FFF2-40B4-BE49-F238E27FC236}">
                <a16:creationId xmlns:a16="http://schemas.microsoft.com/office/drawing/2014/main" id="{972167B3-47B1-4F8B-9B98-89BF068BEC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29" y="4393387"/>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1BF33A6-4DD2-4114-BC0A-4448AA9C2EAB}"/>
              </a:ext>
            </a:extLst>
          </p:cNvPr>
          <p:cNvCxnSpPr/>
          <p:nvPr/>
        </p:nvCxnSpPr>
        <p:spPr>
          <a:xfrm flipV="1">
            <a:off x="998050" y="4782000"/>
            <a:ext cx="2215741" cy="376"/>
          </a:xfrm>
          <a:prstGeom prst="line">
            <a:avLst/>
          </a:prstGeom>
          <a:ln w="12700">
            <a:solidFill>
              <a:srgbClr val="FFC04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8CF3078-0CF6-43BC-8E3E-D33D014B00A7}"/>
              </a:ext>
            </a:extLst>
          </p:cNvPr>
          <p:cNvSpPr/>
          <p:nvPr/>
        </p:nvSpPr>
        <p:spPr bwMode="auto">
          <a:xfrm>
            <a:off x="866772" y="4478180"/>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Insights and Observations</a:t>
            </a:r>
          </a:p>
        </p:txBody>
      </p:sp>
      <p:graphicFrame>
        <p:nvGraphicFramePr>
          <p:cNvPr id="18" name="Chart 17">
            <a:extLst>
              <a:ext uri="{FF2B5EF4-FFF2-40B4-BE49-F238E27FC236}">
                <a16:creationId xmlns:a16="http://schemas.microsoft.com/office/drawing/2014/main" id="{87D6B92D-6986-47A7-82F1-F5CDF4A4AE5F}"/>
              </a:ext>
            </a:extLst>
          </p:cNvPr>
          <p:cNvGraphicFramePr>
            <a:graphicFrameLocks/>
          </p:cNvGraphicFramePr>
          <p:nvPr/>
        </p:nvGraphicFramePr>
        <p:xfrm>
          <a:off x="5950585" y="1059321"/>
          <a:ext cx="5848657" cy="3305459"/>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E45E1005-23D0-4043-8253-38ED511FFC0A}"/>
              </a:ext>
            </a:extLst>
          </p:cNvPr>
          <p:cNvCxnSpPr>
            <a:cxnSpLocks/>
          </p:cNvCxnSpPr>
          <p:nvPr/>
        </p:nvCxnSpPr>
        <p:spPr>
          <a:xfrm>
            <a:off x="9242320" y="1795628"/>
            <a:ext cx="0" cy="1673921"/>
          </a:xfrm>
          <a:prstGeom prst="line">
            <a:avLst/>
          </a:prstGeom>
          <a:ln w="12700">
            <a:solidFill>
              <a:schemeClr val="bg1"/>
            </a:solidFill>
            <a:prstDash val="dash"/>
          </a:ln>
        </p:spPr>
        <p:style>
          <a:lnRef idx="2">
            <a:schemeClr val="accent1"/>
          </a:lnRef>
          <a:fillRef idx="0">
            <a:schemeClr val="accent1"/>
          </a:fillRef>
          <a:effectRef idx="1">
            <a:schemeClr val="accent1"/>
          </a:effectRef>
          <a:fontRef idx="minor">
            <a:schemeClr val="tx1"/>
          </a:fontRef>
        </p:style>
      </p:cxnSp>
      <p:pic>
        <p:nvPicPr>
          <p:cNvPr id="19" name="Picture 18" descr="A picture containing drawing&#10;&#10;Description automatically generated">
            <a:extLst>
              <a:ext uri="{FF2B5EF4-FFF2-40B4-BE49-F238E27FC236}">
                <a16:creationId xmlns:a16="http://schemas.microsoft.com/office/drawing/2014/main" id="{D6A8E0A0-D816-4E76-99A5-CAD2FFAD8CF2}"/>
              </a:ext>
            </a:extLst>
          </p:cNvPr>
          <p:cNvPicPr>
            <a:picLocks noChangeAspect="1"/>
          </p:cNvPicPr>
          <p:nvPr/>
        </p:nvPicPr>
        <p:blipFill>
          <a:blip r:embed="rId5"/>
          <a:stretch>
            <a:fillRect/>
          </a:stretch>
        </p:blipFill>
        <p:spPr>
          <a:xfrm>
            <a:off x="1457054" y="3067787"/>
            <a:ext cx="236949" cy="236949"/>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C28C475F-93A6-45E4-B3E9-45215C2F7BC0}"/>
              </a:ext>
            </a:extLst>
          </p:cNvPr>
          <p:cNvPicPr>
            <a:picLocks noChangeAspect="1"/>
          </p:cNvPicPr>
          <p:nvPr/>
        </p:nvPicPr>
        <p:blipFill>
          <a:blip r:embed="rId5"/>
          <a:stretch>
            <a:fillRect/>
          </a:stretch>
        </p:blipFill>
        <p:spPr>
          <a:xfrm>
            <a:off x="3721059" y="1793188"/>
            <a:ext cx="236949" cy="236949"/>
          </a:xfrm>
          <a:prstGeom prst="rect">
            <a:avLst/>
          </a:prstGeom>
        </p:spPr>
      </p:pic>
      <p:pic>
        <p:nvPicPr>
          <p:cNvPr id="21" name="Picture 2" descr="Image result for kind logo">
            <a:extLst>
              <a:ext uri="{FF2B5EF4-FFF2-40B4-BE49-F238E27FC236}">
                <a16:creationId xmlns:a16="http://schemas.microsoft.com/office/drawing/2014/main" id="{86C6988E-3EA0-454C-97A6-66139D0CA7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869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D3762-CB4A-4F7A-ABD6-85133B0BCB6C}"/>
              </a:ext>
            </a:extLst>
          </p:cNvPr>
          <p:cNvSpPr>
            <a:spLocks noGrp="1"/>
          </p:cNvSpPr>
          <p:nvPr>
            <p:ph type="body" sz="quarter" idx="12"/>
          </p:nvPr>
        </p:nvSpPr>
        <p:spPr>
          <a:xfrm>
            <a:off x="241026" y="716397"/>
            <a:ext cx="4914900" cy="1005147"/>
          </a:xfrm>
        </p:spPr>
        <p:txBody>
          <a:bodyPr/>
          <a:lstStyle/>
          <a:p>
            <a:r>
              <a:rPr lang="en-US" sz="4800" b="1"/>
              <a:t>Agenda</a:t>
            </a:r>
          </a:p>
        </p:txBody>
      </p:sp>
      <p:sp>
        <p:nvSpPr>
          <p:cNvPr id="3" name="Text Placeholder 2">
            <a:extLst>
              <a:ext uri="{FF2B5EF4-FFF2-40B4-BE49-F238E27FC236}">
                <a16:creationId xmlns:a16="http://schemas.microsoft.com/office/drawing/2014/main" id="{373C220C-7D8B-4BEC-A5B1-7459F6EB44EC}"/>
              </a:ext>
            </a:extLst>
          </p:cNvPr>
          <p:cNvSpPr>
            <a:spLocks noGrp="1"/>
          </p:cNvSpPr>
          <p:nvPr>
            <p:ph type="body" sz="quarter" idx="13"/>
          </p:nvPr>
        </p:nvSpPr>
        <p:spPr>
          <a:xfrm>
            <a:off x="6729351" y="1218969"/>
            <a:ext cx="5221617" cy="4871324"/>
          </a:xfrm>
        </p:spPr>
        <p:txBody>
          <a:bodyPr/>
          <a:lstStyle/>
          <a:p>
            <a:pPr marL="457178" indent="-457178">
              <a:buFont typeface="Arial" panose="020B0604020202020204" pitchFamily="34" charset="0"/>
              <a:buChar char="•"/>
            </a:pPr>
            <a:r>
              <a:rPr lang="en-US" sz="2400" b="1">
                <a:solidFill>
                  <a:srgbClr val="F1B700"/>
                </a:solidFill>
              </a:rPr>
              <a:t>Project Scope</a:t>
            </a:r>
          </a:p>
          <a:p>
            <a:pPr marL="457178" indent="-457178">
              <a:buFont typeface="Arial" panose="020B0604020202020204" pitchFamily="34" charset="0"/>
              <a:buChar char="•"/>
            </a:pPr>
            <a:r>
              <a:rPr lang="en-US" sz="2400"/>
              <a:t>Problem Context &amp; Methodology </a:t>
            </a:r>
          </a:p>
          <a:p>
            <a:pPr marL="457178" indent="-457178">
              <a:buFont typeface="Arial" panose="020B0604020202020204" pitchFamily="34" charset="0"/>
              <a:buChar char="•"/>
            </a:pPr>
            <a:r>
              <a:rPr lang="en-US" sz="2400"/>
              <a:t>Cross - country Executive Summary</a:t>
            </a:r>
          </a:p>
          <a:p>
            <a:pPr marL="457178" indent="-457178">
              <a:buFont typeface="Arial" panose="020B0604020202020204" pitchFamily="34" charset="0"/>
              <a:buChar char="•"/>
            </a:pPr>
            <a:r>
              <a:rPr lang="en-US" sz="2400"/>
              <a:t>Market Findings and Insights</a:t>
            </a:r>
          </a:p>
          <a:p>
            <a:pPr marL="457178" indent="-457178">
              <a:buFont typeface="Arial" panose="020B0604020202020204" pitchFamily="34" charset="0"/>
              <a:buChar char="•"/>
            </a:pPr>
            <a:r>
              <a:rPr lang="en-US" sz="2400"/>
              <a:t>Potential Next Steps</a:t>
            </a:r>
          </a:p>
          <a:p>
            <a:endParaRPr lang="en-US" sz="1800"/>
          </a:p>
        </p:txBody>
      </p:sp>
      <p:pic>
        <p:nvPicPr>
          <p:cNvPr id="4" name="Picture 2" descr="Image result for kind logo">
            <a:extLst>
              <a:ext uri="{FF2B5EF4-FFF2-40B4-BE49-F238E27FC236}">
                <a16:creationId xmlns:a16="http://schemas.microsoft.com/office/drawing/2014/main" id="{BDE81A8D-5859-4B64-B9EA-1C0E0A6CF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671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nvGraphicFramePr>
        <p:xfrm>
          <a:off x="295329" y="1086523"/>
          <a:ext cx="5799591" cy="31750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389413" y="184154"/>
            <a:ext cx="10623049" cy="757259"/>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Increase of 10 points in weighted distribution has shown 3.3x impact on unit sales average</a:t>
            </a:r>
          </a:p>
        </p:txBody>
      </p:sp>
      <p:sp>
        <p:nvSpPr>
          <p:cNvPr id="14" name="Rectangle 13">
            <a:extLst>
              <a:ext uri="{FF2B5EF4-FFF2-40B4-BE49-F238E27FC236}">
                <a16:creationId xmlns:a16="http://schemas.microsoft.com/office/drawing/2014/main" id="{36CA80B0-1C0D-4335-B886-40B8EDB6ECF8}"/>
              </a:ext>
            </a:extLst>
          </p:cNvPr>
          <p:cNvSpPr/>
          <p:nvPr/>
        </p:nvSpPr>
        <p:spPr>
          <a:xfrm>
            <a:off x="1330667" y="2705622"/>
            <a:ext cx="2452193" cy="1232883"/>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7" name="Rectangle 16">
            <a:extLst>
              <a:ext uri="{FF2B5EF4-FFF2-40B4-BE49-F238E27FC236}">
                <a16:creationId xmlns:a16="http://schemas.microsoft.com/office/drawing/2014/main" id="{03B6A651-E60D-46AF-B8E4-2438A504F7C4}"/>
              </a:ext>
            </a:extLst>
          </p:cNvPr>
          <p:cNvSpPr/>
          <p:nvPr/>
        </p:nvSpPr>
        <p:spPr>
          <a:xfrm>
            <a:off x="4174475" y="1583996"/>
            <a:ext cx="1528830" cy="2331505"/>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5" name="Rectangle 4">
            <a:extLst>
              <a:ext uri="{FF2B5EF4-FFF2-40B4-BE49-F238E27FC236}">
                <a16:creationId xmlns:a16="http://schemas.microsoft.com/office/drawing/2014/main" id="{88B84B7F-2159-4CBC-A2DB-DED1E863203B}"/>
              </a:ext>
            </a:extLst>
          </p:cNvPr>
          <p:cNvSpPr/>
          <p:nvPr/>
        </p:nvSpPr>
        <p:spPr>
          <a:xfrm>
            <a:off x="815439" y="4927113"/>
            <a:ext cx="10323616" cy="954107"/>
          </a:xfrm>
          <a:prstGeom prst="rect">
            <a:avLst/>
          </a:prstGeom>
        </p:spPr>
        <p:txBody>
          <a:bodyPr wrap="square">
            <a:spAutoFit/>
          </a:bodyPr>
          <a:lstStyle/>
          <a:p>
            <a:pPr marL="380972" indent="-380972">
              <a:buFont typeface="Arial" panose="020B0604020202020204" pitchFamily="34" charset="0"/>
              <a:buChar char="•"/>
            </a:pPr>
            <a:r>
              <a:rPr lang="en-US" sz="1400">
                <a:solidFill>
                  <a:schemeClr val="bg1"/>
                </a:solidFill>
              </a:rPr>
              <a:t>3.3x impact has been observed by an increase of 10 points in weighted distribution</a:t>
            </a:r>
          </a:p>
          <a:p>
            <a:pPr marL="380972" indent="-380972">
              <a:buFont typeface="Arial" panose="020B0604020202020204" pitchFamily="34" charset="0"/>
              <a:buChar char="•"/>
            </a:pPr>
            <a:r>
              <a:rPr lang="en-US" sz="1400">
                <a:solidFill>
                  <a:schemeClr val="bg1"/>
                </a:solidFill>
              </a:rPr>
              <a:t>Distribution range of ‘5-10’  has similar effect on sales volume as ’10-15’ and therefore, amount can be optimized to spend in other levers</a:t>
            </a:r>
          </a:p>
          <a:p>
            <a:pPr marL="380972" indent="-380972">
              <a:buFont typeface="Arial" panose="020B0604020202020204" pitchFamily="34" charset="0"/>
              <a:buChar char="•"/>
            </a:pPr>
            <a:r>
              <a:rPr lang="en-US" sz="1400">
                <a:solidFill>
                  <a:schemeClr val="bg1"/>
                </a:solidFill>
              </a:rPr>
              <a:t>It is recommended to increase weighted distribution by 10 points for maximum lift instead of 5 points as the impact remains similar</a:t>
            </a:r>
          </a:p>
        </p:txBody>
      </p:sp>
      <p:graphicFrame>
        <p:nvGraphicFramePr>
          <p:cNvPr id="21" name="Chart 20">
            <a:extLst>
              <a:ext uri="{FF2B5EF4-FFF2-40B4-BE49-F238E27FC236}">
                <a16:creationId xmlns:a16="http://schemas.microsoft.com/office/drawing/2014/main" id="{162D4844-04D8-449D-81DA-B8D76D696073}"/>
              </a:ext>
            </a:extLst>
          </p:cNvPr>
          <p:cNvGraphicFramePr>
            <a:graphicFrameLocks/>
          </p:cNvGraphicFramePr>
          <p:nvPr/>
        </p:nvGraphicFramePr>
        <p:xfrm>
          <a:off x="6338170" y="1086146"/>
          <a:ext cx="5557421" cy="3162127"/>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Image result for insight flat icon">
            <a:extLst>
              <a:ext uri="{FF2B5EF4-FFF2-40B4-BE49-F238E27FC236}">
                <a16:creationId xmlns:a16="http://schemas.microsoft.com/office/drawing/2014/main" id="{009B4A62-890F-4763-B24D-17F9B4399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329" y="4393387"/>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C9FA4EDC-83FA-4469-A23F-DE486C68E183}"/>
              </a:ext>
            </a:extLst>
          </p:cNvPr>
          <p:cNvCxnSpPr/>
          <p:nvPr/>
        </p:nvCxnSpPr>
        <p:spPr>
          <a:xfrm flipV="1">
            <a:off x="998050" y="4782000"/>
            <a:ext cx="2215741" cy="376"/>
          </a:xfrm>
          <a:prstGeom prst="line">
            <a:avLst/>
          </a:prstGeom>
          <a:ln w="12700">
            <a:solidFill>
              <a:srgbClr val="FFC040"/>
            </a:solidFill>
            <a:tailEnd type="ova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6EC15BD-F7C9-44F5-A804-0FFD6B7D474D}"/>
              </a:ext>
            </a:extLst>
          </p:cNvPr>
          <p:cNvSpPr/>
          <p:nvPr/>
        </p:nvSpPr>
        <p:spPr bwMode="auto">
          <a:xfrm>
            <a:off x="866772" y="4478180"/>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Insights and Observations</a:t>
            </a:r>
          </a:p>
        </p:txBody>
      </p:sp>
      <p:sp>
        <p:nvSpPr>
          <p:cNvPr id="18" name="TextBox 17">
            <a:extLst>
              <a:ext uri="{FF2B5EF4-FFF2-40B4-BE49-F238E27FC236}">
                <a16:creationId xmlns:a16="http://schemas.microsoft.com/office/drawing/2014/main" id="{B516735F-0D53-41EF-BF26-E25352882072}"/>
              </a:ext>
            </a:extLst>
          </p:cNvPr>
          <p:cNvSpPr txBox="1"/>
          <p:nvPr/>
        </p:nvSpPr>
        <p:spPr>
          <a:xfrm>
            <a:off x="2247063" y="2344876"/>
            <a:ext cx="309700" cy="338554"/>
          </a:xfrm>
          <a:prstGeom prst="rect">
            <a:avLst/>
          </a:prstGeom>
          <a:noFill/>
        </p:spPr>
        <p:txBody>
          <a:bodyPr wrap="square" rtlCol="0">
            <a:spAutoFit/>
          </a:bodyPr>
          <a:lstStyle/>
          <a:p>
            <a:r>
              <a:rPr lang="en-US" sz="1600" b="1">
                <a:solidFill>
                  <a:schemeClr val="bg1"/>
                </a:solidFill>
              </a:rPr>
              <a:t>A</a:t>
            </a:r>
          </a:p>
        </p:txBody>
      </p:sp>
      <p:sp>
        <p:nvSpPr>
          <p:cNvPr id="19" name="TextBox 18">
            <a:extLst>
              <a:ext uri="{FF2B5EF4-FFF2-40B4-BE49-F238E27FC236}">
                <a16:creationId xmlns:a16="http://schemas.microsoft.com/office/drawing/2014/main" id="{24E23F68-603F-46EB-9E2B-24756FA3ED15}"/>
              </a:ext>
            </a:extLst>
          </p:cNvPr>
          <p:cNvSpPr txBox="1"/>
          <p:nvPr/>
        </p:nvSpPr>
        <p:spPr>
          <a:xfrm>
            <a:off x="4784580" y="1319459"/>
            <a:ext cx="300082" cy="338554"/>
          </a:xfrm>
          <a:prstGeom prst="rect">
            <a:avLst/>
          </a:prstGeom>
          <a:noFill/>
        </p:spPr>
        <p:txBody>
          <a:bodyPr wrap="none" rtlCol="0">
            <a:spAutoFit/>
          </a:bodyPr>
          <a:lstStyle/>
          <a:p>
            <a:r>
              <a:rPr lang="en-GB" sz="1600" b="1">
                <a:solidFill>
                  <a:schemeClr val="bg1"/>
                </a:solidFill>
              </a:rPr>
              <a:t>B</a:t>
            </a:r>
            <a:endParaRPr lang="en-US" sz="1600" b="1">
              <a:solidFill>
                <a:schemeClr val="bg1"/>
              </a:solidFill>
            </a:endParaRPr>
          </a:p>
        </p:txBody>
      </p:sp>
      <p:pic>
        <p:nvPicPr>
          <p:cNvPr id="20" name="Picture 19" descr="A picture containing drawing&#10;&#10;Description automatically generated">
            <a:extLst>
              <a:ext uri="{FF2B5EF4-FFF2-40B4-BE49-F238E27FC236}">
                <a16:creationId xmlns:a16="http://schemas.microsoft.com/office/drawing/2014/main" id="{A1F30961-8CC4-43B6-82CF-FCC693DCD2C6}"/>
              </a:ext>
            </a:extLst>
          </p:cNvPr>
          <p:cNvPicPr>
            <a:picLocks noChangeAspect="1"/>
          </p:cNvPicPr>
          <p:nvPr/>
        </p:nvPicPr>
        <p:blipFill>
          <a:blip r:embed="rId5"/>
          <a:stretch>
            <a:fillRect/>
          </a:stretch>
        </p:blipFill>
        <p:spPr>
          <a:xfrm>
            <a:off x="2411953" y="2815294"/>
            <a:ext cx="236949" cy="236949"/>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C85EFA08-E60A-428C-807F-5BB8258D7C0C}"/>
              </a:ext>
            </a:extLst>
          </p:cNvPr>
          <p:cNvPicPr>
            <a:picLocks noChangeAspect="1"/>
          </p:cNvPicPr>
          <p:nvPr/>
        </p:nvPicPr>
        <p:blipFill>
          <a:blip r:embed="rId5"/>
          <a:stretch>
            <a:fillRect/>
          </a:stretch>
        </p:blipFill>
        <p:spPr>
          <a:xfrm>
            <a:off x="4351283" y="1658013"/>
            <a:ext cx="236949" cy="236949"/>
          </a:xfrm>
          <a:prstGeom prst="rect">
            <a:avLst/>
          </a:prstGeom>
        </p:spPr>
      </p:pic>
      <p:pic>
        <p:nvPicPr>
          <p:cNvPr id="23" name="Picture 2" descr="Image result for kind logo">
            <a:extLst>
              <a:ext uri="{FF2B5EF4-FFF2-40B4-BE49-F238E27FC236}">
                <a16:creationId xmlns:a16="http://schemas.microsoft.com/office/drawing/2014/main" id="{1977D0A8-69E3-4FC1-82CE-26592E51BB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E6DB26-07EC-4CE5-8878-2E049E160E10}"/>
              </a:ext>
            </a:extLst>
          </p:cNvPr>
          <p:cNvSpPr/>
          <p:nvPr/>
        </p:nvSpPr>
        <p:spPr>
          <a:xfrm>
            <a:off x="227294" y="6115495"/>
            <a:ext cx="11785168" cy="523220"/>
          </a:xfrm>
          <a:prstGeom prst="rect">
            <a:avLst/>
          </a:prstGeom>
        </p:spPr>
        <p:txBody>
          <a:bodyPr wrap="square">
            <a:spAutoFit/>
          </a:bodyPr>
          <a:lstStyle/>
          <a:p>
            <a:pPr algn="ctr"/>
            <a:r>
              <a:rPr lang="en-US" sz="1400" u="sng">
                <a:solidFill>
                  <a:srgbClr val="00B0F0"/>
                </a:solidFill>
              </a:rPr>
              <a:t>Qualitative analysis needs to be performed to drive actionability from these insights i.e. How many stores constitute to 10 points increase, which stores should be targeted first, when should distribution be increase or decreased.</a:t>
            </a:r>
          </a:p>
        </p:txBody>
      </p:sp>
    </p:spTree>
    <p:extLst>
      <p:ext uri="{BB962C8B-B14F-4D97-AF65-F5344CB8AC3E}">
        <p14:creationId xmlns:p14="http://schemas.microsoft.com/office/powerpoint/2010/main" val="326772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66260" y="206240"/>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Total Category</a:t>
            </a:r>
          </a:p>
        </p:txBody>
      </p:sp>
      <p:graphicFrame>
        <p:nvGraphicFramePr>
          <p:cNvPr id="13" name="Chart 12">
            <a:extLst>
              <a:ext uri="{FF2B5EF4-FFF2-40B4-BE49-F238E27FC236}">
                <a16:creationId xmlns:a16="http://schemas.microsoft.com/office/drawing/2014/main" id="{2ACE458B-F0A3-4401-B952-977E430F6336}"/>
              </a:ext>
            </a:extLst>
          </p:cNvPr>
          <p:cNvGraphicFramePr>
            <a:graphicFrameLocks/>
          </p:cNvGraphicFramePr>
          <p:nvPr>
            <p:extLst>
              <p:ext uri="{D42A27DB-BD31-4B8C-83A1-F6EECF244321}">
                <p14:modId xmlns:p14="http://schemas.microsoft.com/office/powerpoint/2010/main" val="884161251"/>
              </p:ext>
            </p:extLst>
          </p:nvPr>
        </p:nvGraphicFramePr>
        <p:xfrm>
          <a:off x="602167" y="701876"/>
          <a:ext cx="5345152" cy="3647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80C3377A-676A-4C4F-9C99-0B77DC0369FB}"/>
              </a:ext>
            </a:extLst>
          </p:cNvPr>
          <p:cNvGraphicFramePr>
            <a:graphicFrameLocks/>
          </p:cNvGraphicFramePr>
          <p:nvPr>
            <p:extLst>
              <p:ext uri="{D42A27DB-BD31-4B8C-83A1-F6EECF244321}">
                <p14:modId xmlns:p14="http://schemas.microsoft.com/office/powerpoint/2010/main" val="433000777"/>
              </p:ext>
            </p:extLst>
          </p:nvPr>
        </p:nvGraphicFramePr>
        <p:xfrm>
          <a:off x="6239225" y="701876"/>
          <a:ext cx="5345153" cy="3647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Table 2">
            <a:extLst>
              <a:ext uri="{FF2B5EF4-FFF2-40B4-BE49-F238E27FC236}">
                <a16:creationId xmlns:a16="http://schemas.microsoft.com/office/drawing/2014/main" id="{F3C759A2-8ECD-4866-A2F7-FE1F0D26BC17}"/>
              </a:ext>
            </a:extLst>
          </p:cNvPr>
          <p:cNvGraphicFramePr>
            <a:graphicFrameLocks noGrp="1"/>
          </p:cNvGraphicFramePr>
          <p:nvPr>
            <p:extLst>
              <p:ext uri="{D42A27DB-BD31-4B8C-83A1-F6EECF244321}">
                <p14:modId xmlns:p14="http://schemas.microsoft.com/office/powerpoint/2010/main" val="2804359547"/>
              </p:ext>
            </p:extLst>
          </p:nvPr>
        </p:nvGraphicFramePr>
        <p:xfrm>
          <a:off x="589276" y="5230572"/>
          <a:ext cx="10995103" cy="925552"/>
        </p:xfrm>
        <a:graphic>
          <a:graphicData uri="http://schemas.openxmlformats.org/drawingml/2006/table">
            <a:tbl>
              <a:tblPr/>
              <a:tblGrid>
                <a:gridCol w="3265873">
                  <a:extLst>
                    <a:ext uri="{9D8B030D-6E8A-4147-A177-3AD203B41FA5}">
                      <a16:colId xmlns:a16="http://schemas.microsoft.com/office/drawing/2014/main" val="568377952"/>
                    </a:ext>
                  </a:extLst>
                </a:gridCol>
                <a:gridCol w="805583">
                  <a:extLst>
                    <a:ext uri="{9D8B030D-6E8A-4147-A177-3AD203B41FA5}">
                      <a16:colId xmlns:a16="http://schemas.microsoft.com/office/drawing/2014/main" val="737011996"/>
                    </a:ext>
                  </a:extLst>
                </a:gridCol>
                <a:gridCol w="914444">
                  <a:extLst>
                    <a:ext uri="{9D8B030D-6E8A-4147-A177-3AD203B41FA5}">
                      <a16:colId xmlns:a16="http://schemas.microsoft.com/office/drawing/2014/main" val="2043525262"/>
                    </a:ext>
                  </a:extLst>
                </a:gridCol>
                <a:gridCol w="914444">
                  <a:extLst>
                    <a:ext uri="{9D8B030D-6E8A-4147-A177-3AD203B41FA5}">
                      <a16:colId xmlns:a16="http://schemas.microsoft.com/office/drawing/2014/main" val="2164990219"/>
                    </a:ext>
                  </a:extLst>
                </a:gridCol>
                <a:gridCol w="914444">
                  <a:extLst>
                    <a:ext uri="{9D8B030D-6E8A-4147-A177-3AD203B41FA5}">
                      <a16:colId xmlns:a16="http://schemas.microsoft.com/office/drawing/2014/main" val="1852846643"/>
                    </a:ext>
                  </a:extLst>
                </a:gridCol>
                <a:gridCol w="914444">
                  <a:extLst>
                    <a:ext uri="{9D8B030D-6E8A-4147-A177-3AD203B41FA5}">
                      <a16:colId xmlns:a16="http://schemas.microsoft.com/office/drawing/2014/main" val="146082171"/>
                    </a:ext>
                  </a:extLst>
                </a:gridCol>
                <a:gridCol w="914444">
                  <a:extLst>
                    <a:ext uri="{9D8B030D-6E8A-4147-A177-3AD203B41FA5}">
                      <a16:colId xmlns:a16="http://schemas.microsoft.com/office/drawing/2014/main" val="4117922943"/>
                    </a:ext>
                  </a:extLst>
                </a:gridCol>
                <a:gridCol w="914444">
                  <a:extLst>
                    <a:ext uri="{9D8B030D-6E8A-4147-A177-3AD203B41FA5}">
                      <a16:colId xmlns:a16="http://schemas.microsoft.com/office/drawing/2014/main" val="631569719"/>
                    </a:ext>
                  </a:extLst>
                </a:gridCol>
                <a:gridCol w="1436983">
                  <a:extLst>
                    <a:ext uri="{9D8B030D-6E8A-4147-A177-3AD203B41FA5}">
                      <a16:colId xmlns:a16="http://schemas.microsoft.com/office/drawing/2014/main" val="1841757500"/>
                    </a:ext>
                  </a:extLst>
                </a:gridCol>
              </a:tblGrid>
              <a:tr h="303460">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(5 - 10)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(15 - 20)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(25 - 30)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(35 - 40)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more than 40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426604"/>
                  </a:ext>
                </a:extLst>
              </a:tr>
              <a:tr h="303460">
                <a:tc>
                  <a:txBody>
                    <a:bodyPr/>
                    <a:lstStyle/>
                    <a:p>
                      <a:pPr algn="l" fontAlgn="b"/>
                      <a:r>
                        <a:rPr lang="en-US" sz="1500" b="0" i="0" u="none" strike="noStrike">
                          <a:solidFill>
                            <a:schemeClr val="bg1"/>
                          </a:solidFill>
                          <a:effectLst/>
                          <a:latin typeface="Calibri" panose="020F0502020204030204" pitchFamily="34" charset="0"/>
                        </a:rPr>
                        <a:t>Units Sold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1449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2915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6449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6481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8270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2289994"/>
                  </a:ext>
                </a:extLst>
              </a:tr>
              <a:tr h="318632">
                <a:tc>
                  <a:txBody>
                    <a:bodyPr/>
                    <a:lstStyle/>
                    <a:p>
                      <a:pPr algn="l" fontAlgn="b"/>
                      <a:r>
                        <a:rPr lang="en-US" sz="1500" b="0" i="0" u="none" strike="noStrike">
                          <a:solidFill>
                            <a:schemeClr val="bg1"/>
                          </a:solidFill>
                          <a:effectLst/>
                          <a:latin typeface="Calibri" panose="020F0502020204030204" pitchFamily="34" charset="0"/>
                        </a:rPr>
                        <a:t>Group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322175"/>
                  </a:ext>
                </a:extLst>
              </a:tr>
            </a:tbl>
          </a:graphicData>
        </a:graphic>
      </p:graphicFrame>
      <p:sp>
        <p:nvSpPr>
          <p:cNvPr id="20" name="Rectangle 19">
            <a:extLst>
              <a:ext uri="{FF2B5EF4-FFF2-40B4-BE49-F238E27FC236}">
                <a16:creationId xmlns:a16="http://schemas.microsoft.com/office/drawing/2014/main" id="{027F8843-8B90-4D8A-A699-E2F122A7544A}"/>
              </a:ext>
            </a:extLst>
          </p:cNvPr>
          <p:cNvSpPr/>
          <p:nvPr/>
        </p:nvSpPr>
        <p:spPr>
          <a:xfrm>
            <a:off x="1913539" y="2549683"/>
            <a:ext cx="1004772" cy="881596"/>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21" name="Rectangle 20">
            <a:extLst>
              <a:ext uri="{FF2B5EF4-FFF2-40B4-BE49-F238E27FC236}">
                <a16:creationId xmlns:a16="http://schemas.microsoft.com/office/drawing/2014/main" id="{7AE2BB81-6A93-4BB8-B5AF-ACA6562B1B38}"/>
              </a:ext>
            </a:extLst>
          </p:cNvPr>
          <p:cNvSpPr/>
          <p:nvPr/>
        </p:nvSpPr>
        <p:spPr>
          <a:xfrm>
            <a:off x="3577801" y="1612981"/>
            <a:ext cx="1004772" cy="1818298"/>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229498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Auchan</a:t>
            </a:r>
          </a:p>
        </p:txBody>
      </p:sp>
      <p:graphicFrame>
        <p:nvGraphicFramePr>
          <p:cNvPr id="18" name="Chart 17">
            <a:extLst>
              <a:ext uri="{FF2B5EF4-FFF2-40B4-BE49-F238E27FC236}">
                <a16:creationId xmlns:a16="http://schemas.microsoft.com/office/drawing/2014/main" id="{C25C339F-384E-4D57-BB08-8A053A20DDE1}"/>
              </a:ext>
            </a:extLst>
          </p:cNvPr>
          <p:cNvGraphicFramePr>
            <a:graphicFrameLocks/>
          </p:cNvGraphicFramePr>
          <p:nvPr>
            <p:extLst>
              <p:ext uri="{D42A27DB-BD31-4B8C-83A1-F6EECF244321}">
                <p14:modId xmlns:p14="http://schemas.microsoft.com/office/powerpoint/2010/main" val="1456890024"/>
              </p:ext>
            </p:extLst>
          </p:nvPr>
        </p:nvGraphicFramePr>
        <p:xfrm>
          <a:off x="613317" y="680223"/>
          <a:ext cx="5323127" cy="36576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08D0C3B2-936D-4126-BB5B-531CE01A3418}"/>
              </a:ext>
            </a:extLst>
          </p:cNvPr>
          <p:cNvGraphicFramePr>
            <a:graphicFrameLocks/>
          </p:cNvGraphicFramePr>
          <p:nvPr>
            <p:extLst>
              <p:ext uri="{D42A27DB-BD31-4B8C-83A1-F6EECF244321}">
                <p14:modId xmlns:p14="http://schemas.microsoft.com/office/powerpoint/2010/main" val="659542469"/>
              </p:ext>
            </p:extLst>
          </p:nvPr>
        </p:nvGraphicFramePr>
        <p:xfrm>
          <a:off x="6255559" y="680223"/>
          <a:ext cx="5364940" cy="36576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le 1">
            <a:extLst>
              <a:ext uri="{FF2B5EF4-FFF2-40B4-BE49-F238E27FC236}">
                <a16:creationId xmlns:a16="http://schemas.microsoft.com/office/drawing/2014/main" id="{86B55C45-796A-46C7-8532-794A878749F8}"/>
              </a:ext>
            </a:extLst>
          </p:cNvPr>
          <p:cNvGraphicFramePr>
            <a:graphicFrameLocks noGrp="1"/>
          </p:cNvGraphicFramePr>
          <p:nvPr>
            <p:extLst>
              <p:ext uri="{D42A27DB-BD31-4B8C-83A1-F6EECF244321}">
                <p14:modId xmlns:p14="http://schemas.microsoft.com/office/powerpoint/2010/main" val="2791985027"/>
              </p:ext>
            </p:extLst>
          </p:nvPr>
        </p:nvGraphicFramePr>
        <p:xfrm>
          <a:off x="613317" y="5237032"/>
          <a:ext cx="11007189" cy="940745"/>
        </p:xfrm>
        <a:graphic>
          <a:graphicData uri="http://schemas.openxmlformats.org/drawingml/2006/table">
            <a:tbl>
              <a:tblPr/>
              <a:tblGrid>
                <a:gridCol w="2841663">
                  <a:extLst>
                    <a:ext uri="{9D8B030D-6E8A-4147-A177-3AD203B41FA5}">
                      <a16:colId xmlns:a16="http://schemas.microsoft.com/office/drawing/2014/main" val="4235937962"/>
                    </a:ext>
                  </a:extLst>
                </a:gridCol>
                <a:gridCol w="718915">
                  <a:extLst>
                    <a:ext uri="{9D8B030D-6E8A-4147-A177-3AD203B41FA5}">
                      <a16:colId xmlns:a16="http://schemas.microsoft.com/office/drawing/2014/main" val="1663262471"/>
                    </a:ext>
                  </a:extLst>
                </a:gridCol>
                <a:gridCol w="816067">
                  <a:extLst>
                    <a:ext uri="{9D8B030D-6E8A-4147-A177-3AD203B41FA5}">
                      <a16:colId xmlns:a16="http://schemas.microsoft.com/office/drawing/2014/main" val="3349349748"/>
                    </a:ext>
                  </a:extLst>
                </a:gridCol>
                <a:gridCol w="816067">
                  <a:extLst>
                    <a:ext uri="{9D8B030D-6E8A-4147-A177-3AD203B41FA5}">
                      <a16:colId xmlns:a16="http://schemas.microsoft.com/office/drawing/2014/main" val="1210717695"/>
                    </a:ext>
                  </a:extLst>
                </a:gridCol>
                <a:gridCol w="816067">
                  <a:extLst>
                    <a:ext uri="{9D8B030D-6E8A-4147-A177-3AD203B41FA5}">
                      <a16:colId xmlns:a16="http://schemas.microsoft.com/office/drawing/2014/main" val="1163460287"/>
                    </a:ext>
                  </a:extLst>
                </a:gridCol>
                <a:gridCol w="816067">
                  <a:extLst>
                    <a:ext uri="{9D8B030D-6E8A-4147-A177-3AD203B41FA5}">
                      <a16:colId xmlns:a16="http://schemas.microsoft.com/office/drawing/2014/main" val="3107276162"/>
                    </a:ext>
                  </a:extLst>
                </a:gridCol>
                <a:gridCol w="816067">
                  <a:extLst>
                    <a:ext uri="{9D8B030D-6E8A-4147-A177-3AD203B41FA5}">
                      <a16:colId xmlns:a16="http://schemas.microsoft.com/office/drawing/2014/main" val="2375289177"/>
                    </a:ext>
                  </a:extLst>
                </a:gridCol>
                <a:gridCol w="816067">
                  <a:extLst>
                    <a:ext uri="{9D8B030D-6E8A-4147-A177-3AD203B41FA5}">
                      <a16:colId xmlns:a16="http://schemas.microsoft.com/office/drawing/2014/main" val="4247243142"/>
                    </a:ext>
                  </a:extLst>
                </a:gridCol>
                <a:gridCol w="816067">
                  <a:extLst>
                    <a:ext uri="{9D8B030D-6E8A-4147-A177-3AD203B41FA5}">
                      <a16:colId xmlns:a16="http://schemas.microsoft.com/office/drawing/2014/main" val="3190455914"/>
                    </a:ext>
                  </a:extLst>
                </a:gridCol>
                <a:gridCol w="816067">
                  <a:extLst>
                    <a:ext uri="{9D8B030D-6E8A-4147-A177-3AD203B41FA5}">
                      <a16:colId xmlns:a16="http://schemas.microsoft.com/office/drawing/2014/main" val="3478344905"/>
                    </a:ext>
                  </a:extLst>
                </a:gridCol>
                <a:gridCol w="918075">
                  <a:extLst>
                    <a:ext uri="{9D8B030D-6E8A-4147-A177-3AD203B41FA5}">
                      <a16:colId xmlns:a16="http://schemas.microsoft.com/office/drawing/2014/main" val="114288814"/>
                    </a:ext>
                  </a:extLst>
                </a:gridCol>
              </a:tblGrid>
              <a:tr h="308441">
                <a:tc>
                  <a:txBody>
                    <a:bodyPr/>
                    <a:lstStyle/>
                    <a:p>
                      <a:pPr algn="l" fontAlgn="b"/>
                      <a:r>
                        <a:rPr lang="en-US" sz="1500" b="0" i="0" u="none" strike="noStrike">
                          <a:solidFill>
                            <a:schemeClr val="bg1"/>
                          </a:solidFill>
                          <a:effectLst/>
                          <a:latin typeface="Calibri" panose="020F0502020204030204" pitchFamily="34" charset="0"/>
                        </a:rPr>
                        <a:t>Weighted Distribution Bucket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(50 - 60)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(60 - 70)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(70 - 80)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(80 - 90)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(90 - 100)</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8341624"/>
                  </a:ext>
                </a:extLst>
              </a:tr>
              <a:tr h="308441">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73.54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920.5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1626.3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1864.5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2277.5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3265.6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3543.1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3829.4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4445.3</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7633084"/>
                  </a:ext>
                </a:extLst>
              </a:tr>
              <a:tr h="323863">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ef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bcd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065240"/>
                  </a:ext>
                </a:extLst>
              </a:tr>
            </a:tbl>
          </a:graphicData>
        </a:graphic>
      </p:graphicFrame>
    </p:spTree>
    <p:extLst>
      <p:ext uri="{BB962C8B-B14F-4D97-AF65-F5344CB8AC3E}">
        <p14:creationId xmlns:p14="http://schemas.microsoft.com/office/powerpoint/2010/main" val="803820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11" name="Chart 10">
            <a:extLst>
              <a:ext uri="{FF2B5EF4-FFF2-40B4-BE49-F238E27FC236}">
                <a16:creationId xmlns:a16="http://schemas.microsoft.com/office/drawing/2014/main" id="{F29EB9BA-3BB4-4B33-A911-31A4DB43F02A}"/>
              </a:ext>
            </a:extLst>
          </p:cNvPr>
          <p:cNvGraphicFramePr>
            <a:graphicFrameLocks/>
          </p:cNvGraphicFramePr>
          <p:nvPr>
            <p:extLst>
              <p:ext uri="{D42A27DB-BD31-4B8C-83A1-F6EECF244321}">
                <p14:modId xmlns:p14="http://schemas.microsoft.com/office/powerpoint/2010/main" val="3836018851"/>
              </p:ext>
            </p:extLst>
          </p:nvPr>
        </p:nvGraphicFramePr>
        <p:xfrm>
          <a:off x="609601" y="674485"/>
          <a:ext cx="5316930" cy="36967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88EB8C9A-2B94-44F5-B3DE-E5AAAF399315}"/>
              </a:ext>
            </a:extLst>
          </p:cNvPr>
          <p:cNvGraphicFramePr>
            <a:graphicFrameLocks/>
          </p:cNvGraphicFramePr>
          <p:nvPr>
            <p:extLst>
              <p:ext uri="{D42A27DB-BD31-4B8C-83A1-F6EECF244321}">
                <p14:modId xmlns:p14="http://schemas.microsoft.com/office/powerpoint/2010/main" val="3644762042"/>
              </p:ext>
            </p:extLst>
          </p:nvPr>
        </p:nvGraphicFramePr>
        <p:xfrm>
          <a:off x="6265470" y="674484"/>
          <a:ext cx="5316930" cy="36967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1">
            <a:extLst>
              <a:ext uri="{FF2B5EF4-FFF2-40B4-BE49-F238E27FC236}">
                <a16:creationId xmlns:a16="http://schemas.microsoft.com/office/drawing/2014/main" id="{80671E92-95F3-49ED-ACD1-9EF4174B84CA}"/>
              </a:ext>
            </a:extLst>
          </p:cNvPr>
          <p:cNvGraphicFramePr>
            <a:graphicFrameLocks noGrp="1"/>
          </p:cNvGraphicFramePr>
          <p:nvPr>
            <p:extLst>
              <p:ext uri="{D42A27DB-BD31-4B8C-83A1-F6EECF244321}">
                <p14:modId xmlns:p14="http://schemas.microsoft.com/office/powerpoint/2010/main" val="203714941"/>
              </p:ext>
            </p:extLst>
          </p:nvPr>
        </p:nvGraphicFramePr>
        <p:xfrm>
          <a:off x="609601" y="5239380"/>
          <a:ext cx="10972804" cy="897942"/>
        </p:xfrm>
        <a:graphic>
          <a:graphicData uri="http://schemas.openxmlformats.org/drawingml/2006/table">
            <a:tbl>
              <a:tblPr/>
              <a:tblGrid>
                <a:gridCol w="2231172">
                  <a:extLst>
                    <a:ext uri="{9D8B030D-6E8A-4147-A177-3AD203B41FA5}">
                      <a16:colId xmlns:a16="http://schemas.microsoft.com/office/drawing/2014/main" val="180442685"/>
                    </a:ext>
                  </a:extLst>
                </a:gridCol>
                <a:gridCol w="488188">
                  <a:extLst>
                    <a:ext uri="{9D8B030D-6E8A-4147-A177-3AD203B41FA5}">
                      <a16:colId xmlns:a16="http://schemas.microsoft.com/office/drawing/2014/main" val="369719212"/>
                    </a:ext>
                  </a:extLst>
                </a:gridCol>
                <a:gridCol w="564468">
                  <a:extLst>
                    <a:ext uri="{9D8B030D-6E8A-4147-A177-3AD203B41FA5}">
                      <a16:colId xmlns:a16="http://schemas.microsoft.com/office/drawing/2014/main" val="3661241781"/>
                    </a:ext>
                  </a:extLst>
                </a:gridCol>
                <a:gridCol w="640748">
                  <a:extLst>
                    <a:ext uri="{9D8B030D-6E8A-4147-A177-3AD203B41FA5}">
                      <a16:colId xmlns:a16="http://schemas.microsoft.com/office/drawing/2014/main" val="295147651"/>
                    </a:ext>
                  </a:extLst>
                </a:gridCol>
                <a:gridCol w="640748">
                  <a:extLst>
                    <a:ext uri="{9D8B030D-6E8A-4147-A177-3AD203B41FA5}">
                      <a16:colId xmlns:a16="http://schemas.microsoft.com/office/drawing/2014/main" val="286202197"/>
                    </a:ext>
                  </a:extLst>
                </a:gridCol>
                <a:gridCol w="640748">
                  <a:extLst>
                    <a:ext uri="{9D8B030D-6E8A-4147-A177-3AD203B41FA5}">
                      <a16:colId xmlns:a16="http://schemas.microsoft.com/office/drawing/2014/main" val="3026086431"/>
                    </a:ext>
                  </a:extLst>
                </a:gridCol>
                <a:gridCol w="640748">
                  <a:extLst>
                    <a:ext uri="{9D8B030D-6E8A-4147-A177-3AD203B41FA5}">
                      <a16:colId xmlns:a16="http://schemas.microsoft.com/office/drawing/2014/main" val="337106300"/>
                    </a:ext>
                  </a:extLst>
                </a:gridCol>
                <a:gridCol w="640748">
                  <a:extLst>
                    <a:ext uri="{9D8B030D-6E8A-4147-A177-3AD203B41FA5}">
                      <a16:colId xmlns:a16="http://schemas.microsoft.com/office/drawing/2014/main" val="3474911056"/>
                    </a:ext>
                  </a:extLst>
                </a:gridCol>
                <a:gridCol w="640748">
                  <a:extLst>
                    <a:ext uri="{9D8B030D-6E8A-4147-A177-3AD203B41FA5}">
                      <a16:colId xmlns:a16="http://schemas.microsoft.com/office/drawing/2014/main" val="4134430962"/>
                    </a:ext>
                  </a:extLst>
                </a:gridCol>
                <a:gridCol w="640748">
                  <a:extLst>
                    <a:ext uri="{9D8B030D-6E8A-4147-A177-3AD203B41FA5}">
                      <a16:colId xmlns:a16="http://schemas.microsoft.com/office/drawing/2014/main" val="2639609318"/>
                    </a:ext>
                  </a:extLst>
                </a:gridCol>
                <a:gridCol w="640748">
                  <a:extLst>
                    <a:ext uri="{9D8B030D-6E8A-4147-A177-3AD203B41FA5}">
                      <a16:colId xmlns:a16="http://schemas.microsoft.com/office/drawing/2014/main" val="3899046894"/>
                    </a:ext>
                  </a:extLst>
                </a:gridCol>
                <a:gridCol w="640748">
                  <a:extLst>
                    <a:ext uri="{9D8B030D-6E8A-4147-A177-3AD203B41FA5}">
                      <a16:colId xmlns:a16="http://schemas.microsoft.com/office/drawing/2014/main" val="748385"/>
                    </a:ext>
                  </a:extLst>
                </a:gridCol>
                <a:gridCol w="640748">
                  <a:extLst>
                    <a:ext uri="{9D8B030D-6E8A-4147-A177-3AD203B41FA5}">
                      <a16:colId xmlns:a16="http://schemas.microsoft.com/office/drawing/2014/main" val="499681854"/>
                    </a:ext>
                  </a:extLst>
                </a:gridCol>
                <a:gridCol w="640748">
                  <a:extLst>
                    <a:ext uri="{9D8B030D-6E8A-4147-A177-3AD203B41FA5}">
                      <a16:colId xmlns:a16="http://schemas.microsoft.com/office/drawing/2014/main" val="1827633236"/>
                    </a:ext>
                  </a:extLst>
                </a:gridCol>
                <a:gridCol w="640748">
                  <a:extLst>
                    <a:ext uri="{9D8B030D-6E8A-4147-A177-3AD203B41FA5}">
                      <a16:colId xmlns:a16="http://schemas.microsoft.com/office/drawing/2014/main" val="1965033952"/>
                    </a:ext>
                  </a:extLst>
                </a:gridCol>
              </a:tblGrid>
              <a:tr h="294407">
                <a:tc>
                  <a:txBody>
                    <a:bodyPr/>
                    <a:lstStyle/>
                    <a:p>
                      <a:pPr algn="l" fontAlgn="b"/>
                      <a:r>
                        <a:rPr lang="en-US" sz="1300" b="0" i="0" u="none" strike="noStrike">
                          <a:solidFill>
                            <a:schemeClr val="bg1"/>
                          </a:solidFill>
                          <a:effectLst/>
                          <a:latin typeface="Calibri" panose="020F0502020204030204" pitchFamily="34" charset="0"/>
                        </a:rPr>
                        <a:t>Weighted Distribution Bucket</a:t>
                      </a:r>
                    </a:p>
                  </a:txBody>
                  <a:tcPr marL="11445" marR="11445" marT="1144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(0 - 5)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(5 - 10)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(10 - 15)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(15 - 20)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(20 - 25)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(25 - 30)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(30 - 35)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(35 - 40)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(40 - 45)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(45 - 50)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(50 - 55)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(55 - 60)</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(60 - 65)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(65 - 70)</a:t>
                      </a:r>
                    </a:p>
                  </a:txBody>
                  <a:tcPr marL="11445" marR="11445" marT="1144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5595727"/>
                  </a:ext>
                </a:extLst>
              </a:tr>
              <a:tr h="294407">
                <a:tc>
                  <a:txBody>
                    <a:bodyPr/>
                    <a:lstStyle/>
                    <a:p>
                      <a:pPr algn="l" fontAlgn="b"/>
                      <a:r>
                        <a:rPr lang="en-US" sz="1300" b="0" i="0" u="none" strike="noStrike">
                          <a:solidFill>
                            <a:schemeClr val="bg1"/>
                          </a:solidFill>
                          <a:effectLst/>
                          <a:latin typeface="Calibri" panose="020F0502020204030204" pitchFamily="34" charset="0"/>
                        </a:rPr>
                        <a:t>Units Sold</a:t>
                      </a:r>
                    </a:p>
                  </a:txBody>
                  <a:tcPr marL="11445" marR="11445" marT="1144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12.5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349</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920.3</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1389.4</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1389.5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1467.5</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1584</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1758.5</a:t>
                      </a:r>
                    </a:p>
                  </a:txBody>
                  <a:tcPr marL="11445" marR="11445" marT="1144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471536"/>
                  </a:ext>
                </a:extLst>
              </a:tr>
              <a:tr h="309128">
                <a:tc>
                  <a:txBody>
                    <a:bodyPr/>
                    <a:lstStyle/>
                    <a:p>
                      <a:pPr algn="l" fontAlgn="b"/>
                      <a:r>
                        <a:rPr lang="en-US" sz="1300" b="0" i="0" u="none" strike="noStrike">
                          <a:solidFill>
                            <a:schemeClr val="bg1"/>
                          </a:solidFill>
                          <a:effectLst/>
                          <a:latin typeface="Calibri" panose="020F0502020204030204" pitchFamily="34" charset="0"/>
                        </a:rPr>
                        <a:t>Groups</a:t>
                      </a:r>
                    </a:p>
                  </a:txBody>
                  <a:tcPr marL="11445" marR="11445" marT="1144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f</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e</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d</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c</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c</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 </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bc</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b</a:t>
                      </a:r>
                    </a:p>
                  </a:txBody>
                  <a:tcPr marL="11445" marR="11445" marT="114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chemeClr val="bg1"/>
                          </a:solidFill>
                          <a:effectLst/>
                          <a:latin typeface="Calibri" panose="020F0502020204030204" pitchFamily="34" charset="0"/>
                        </a:rPr>
                        <a:t>a</a:t>
                      </a:r>
                    </a:p>
                  </a:txBody>
                  <a:tcPr marL="11445" marR="11445" marT="1144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5008568"/>
                  </a:ext>
                </a:extLst>
              </a:tr>
            </a:tbl>
          </a:graphicData>
        </a:graphic>
      </p:graphicFrame>
      <p:sp>
        <p:nvSpPr>
          <p:cNvPr id="8" name="Rectangle 7">
            <a:extLst>
              <a:ext uri="{FF2B5EF4-FFF2-40B4-BE49-F238E27FC236}">
                <a16:creationId xmlns:a16="http://schemas.microsoft.com/office/drawing/2014/main" id="{7ED9A0D5-0CA5-405B-AACD-901D991226C0}"/>
              </a:ext>
            </a:extLst>
          </p:cNvPr>
          <p:cNvSpPr/>
          <p:nvPr/>
        </p:nvSpPr>
        <p:spPr>
          <a:xfrm>
            <a:off x="1973766" y="3021980"/>
            <a:ext cx="186582" cy="421446"/>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9" name="Rectangle 8">
            <a:extLst>
              <a:ext uri="{FF2B5EF4-FFF2-40B4-BE49-F238E27FC236}">
                <a16:creationId xmlns:a16="http://schemas.microsoft.com/office/drawing/2014/main" id="{63A0C2DB-BDDD-42AA-83FC-9E9EC4A6FD1C}"/>
              </a:ext>
            </a:extLst>
          </p:cNvPr>
          <p:cNvSpPr/>
          <p:nvPr/>
        </p:nvSpPr>
        <p:spPr>
          <a:xfrm>
            <a:off x="3190293" y="2352906"/>
            <a:ext cx="334220" cy="1090519"/>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3" name="Rectangle 12">
            <a:extLst>
              <a:ext uri="{FF2B5EF4-FFF2-40B4-BE49-F238E27FC236}">
                <a16:creationId xmlns:a16="http://schemas.microsoft.com/office/drawing/2014/main" id="{F631BD4B-37FC-4288-BAEE-71BF2C881680}"/>
              </a:ext>
            </a:extLst>
          </p:cNvPr>
          <p:cNvSpPr/>
          <p:nvPr/>
        </p:nvSpPr>
        <p:spPr>
          <a:xfrm>
            <a:off x="3863452" y="1722540"/>
            <a:ext cx="561695" cy="1720885"/>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4" name="Rectangle 13">
            <a:extLst>
              <a:ext uri="{FF2B5EF4-FFF2-40B4-BE49-F238E27FC236}">
                <a16:creationId xmlns:a16="http://schemas.microsoft.com/office/drawing/2014/main" id="{4F09309F-7068-4D7E-8697-4481A1FBA321}"/>
              </a:ext>
            </a:extLst>
          </p:cNvPr>
          <p:cNvSpPr/>
          <p:nvPr/>
        </p:nvSpPr>
        <p:spPr>
          <a:xfrm>
            <a:off x="4796112" y="1508361"/>
            <a:ext cx="561695" cy="1935064"/>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5" name="Rectangle 14">
            <a:extLst>
              <a:ext uri="{FF2B5EF4-FFF2-40B4-BE49-F238E27FC236}">
                <a16:creationId xmlns:a16="http://schemas.microsoft.com/office/drawing/2014/main" id="{F0A56A19-4EF3-4DE4-B1E8-B46B4273622F}"/>
              </a:ext>
            </a:extLst>
          </p:cNvPr>
          <p:cNvSpPr/>
          <p:nvPr/>
        </p:nvSpPr>
        <p:spPr>
          <a:xfrm>
            <a:off x="5453735" y="1293541"/>
            <a:ext cx="231860" cy="2149884"/>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6" name="TextBox 15">
            <a:extLst>
              <a:ext uri="{FF2B5EF4-FFF2-40B4-BE49-F238E27FC236}">
                <a16:creationId xmlns:a16="http://schemas.microsoft.com/office/drawing/2014/main" id="{29E443D6-CF82-41A8-AA43-CEA95D071E86}"/>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Auchan </a:t>
            </a:r>
            <a:r>
              <a:rPr lang="en-US" sz="2667" b="1" err="1">
                <a:solidFill>
                  <a:schemeClr val="bg1"/>
                </a:solidFill>
                <a:cs typeface="Marsfont"/>
              </a:rPr>
              <a:t>Supermarche</a:t>
            </a:r>
            <a:endParaRPr lang="en-US" sz="2667" b="1">
              <a:solidFill>
                <a:schemeClr val="bg1"/>
              </a:solidFill>
              <a:cs typeface="Marsfont"/>
            </a:endParaRPr>
          </a:p>
        </p:txBody>
      </p:sp>
    </p:spTree>
    <p:extLst>
      <p:ext uri="{BB962C8B-B14F-4D97-AF65-F5344CB8AC3E}">
        <p14:creationId xmlns:p14="http://schemas.microsoft.com/office/powerpoint/2010/main" val="1398727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11" name="Chart 10">
            <a:extLst>
              <a:ext uri="{FF2B5EF4-FFF2-40B4-BE49-F238E27FC236}">
                <a16:creationId xmlns:a16="http://schemas.microsoft.com/office/drawing/2014/main" id="{093C2E8E-E912-4DD8-A779-032039209A09}"/>
              </a:ext>
            </a:extLst>
          </p:cNvPr>
          <p:cNvGraphicFramePr>
            <a:graphicFrameLocks/>
          </p:cNvGraphicFramePr>
          <p:nvPr>
            <p:extLst>
              <p:ext uri="{D42A27DB-BD31-4B8C-83A1-F6EECF244321}">
                <p14:modId xmlns:p14="http://schemas.microsoft.com/office/powerpoint/2010/main" val="3714628061"/>
              </p:ext>
            </p:extLst>
          </p:nvPr>
        </p:nvGraphicFramePr>
        <p:xfrm>
          <a:off x="635621" y="698379"/>
          <a:ext cx="5281414" cy="3657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498A736A-3BD1-4546-902A-D0DADA9F2646}"/>
              </a:ext>
            </a:extLst>
          </p:cNvPr>
          <p:cNvGraphicFramePr>
            <a:graphicFrameLocks/>
          </p:cNvGraphicFramePr>
          <p:nvPr>
            <p:extLst>
              <p:ext uri="{D42A27DB-BD31-4B8C-83A1-F6EECF244321}">
                <p14:modId xmlns:p14="http://schemas.microsoft.com/office/powerpoint/2010/main" val="1710869684"/>
              </p:ext>
            </p:extLst>
          </p:nvPr>
        </p:nvGraphicFramePr>
        <p:xfrm>
          <a:off x="6274968" y="687228"/>
          <a:ext cx="5281412"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F88DF448-4C62-4589-B807-B2DA1159F3EC}"/>
              </a:ext>
            </a:extLst>
          </p:cNvPr>
          <p:cNvGraphicFramePr>
            <a:graphicFrameLocks noGrp="1"/>
          </p:cNvGraphicFramePr>
          <p:nvPr>
            <p:extLst>
              <p:ext uri="{D42A27DB-BD31-4B8C-83A1-F6EECF244321}">
                <p14:modId xmlns:p14="http://schemas.microsoft.com/office/powerpoint/2010/main" val="1465467444"/>
              </p:ext>
            </p:extLst>
          </p:nvPr>
        </p:nvGraphicFramePr>
        <p:xfrm>
          <a:off x="635621" y="5296830"/>
          <a:ext cx="10984885" cy="873945"/>
        </p:xfrm>
        <a:graphic>
          <a:graphicData uri="http://schemas.openxmlformats.org/drawingml/2006/table">
            <a:tbl>
              <a:tblPr/>
              <a:tblGrid>
                <a:gridCol w="4573777">
                  <a:extLst>
                    <a:ext uri="{9D8B030D-6E8A-4147-A177-3AD203B41FA5}">
                      <a16:colId xmlns:a16="http://schemas.microsoft.com/office/drawing/2014/main" val="3692084929"/>
                    </a:ext>
                  </a:extLst>
                </a:gridCol>
                <a:gridCol w="1157128">
                  <a:extLst>
                    <a:ext uri="{9D8B030D-6E8A-4147-A177-3AD203B41FA5}">
                      <a16:colId xmlns:a16="http://schemas.microsoft.com/office/drawing/2014/main" val="790455837"/>
                    </a:ext>
                  </a:extLst>
                </a:gridCol>
                <a:gridCol w="1313495">
                  <a:extLst>
                    <a:ext uri="{9D8B030D-6E8A-4147-A177-3AD203B41FA5}">
                      <a16:colId xmlns:a16="http://schemas.microsoft.com/office/drawing/2014/main" val="3394970300"/>
                    </a:ext>
                  </a:extLst>
                </a:gridCol>
                <a:gridCol w="1313495">
                  <a:extLst>
                    <a:ext uri="{9D8B030D-6E8A-4147-A177-3AD203B41FA5}">
                      <a16:colId xmlns:a16="http://schemas.microsoft.com/office/drawing/2014/main" val="1718666622"/>
                    </a:ext>
                  </a:extLst>
                </a:gridCol>
                <a:gridCol w="1313495">
                  <a:extLst>
                    <a:ext uri="{9D8B030D-6E8A-4147-A177-3AD203B41FA5}">
                      <a16:colId xmlns:a16="http://schemas.microsoft.com/office/drawing/2014/main" val="3653560886"/>
                    </a:ext>
                  </a:extLst>
                </a:gridCol>
                <a:gridCol w="1313495">
                  <a:extLst>
                    <a:ext uri="{9D8B030D-6E8A-4147-A177-3AD203B41FA5}">
                      <a16:colId xmlns:a16="http://schemas.microsoft.com/office/drawing/2014/main" val="2206765692"/>
                    </a:ext>
                  </a:extLst>
                </a:gridCol>
              </a:tblGrid>
              <a:tr h="286539">
                <a:tc>
                  <a:txBody>
                    <a:bodyPr/>
                    <a:lstStyle/>
                    <a:p>
                      <a:pPr algn="l" fontAlgn="b"/>
                      <a:r>
                        <a:rPr lang="en-US" sz="1500" b="0" i="0" u="none" strike="noStrike">
                          <a:solidFill>
                            <a:schemeClr val="bg1"/>
                          </a:solidFill>
                          <a:effectLst/>
                          <a:latin typeface="Calibri" panose="020F0502020204030204" pitchFamily="34" charset="0"/>
                        </a:rPr>
                        <a:t>Weighted Distribution Bucket</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(5 - 10)</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(10 - 15)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(15 - 20)</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(20 - 25)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(25 - 30)</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644661"/>
                  </a:ext>
                </a:extLst>
              </a:tr>
              <a:tr h="286539">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504.25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674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930</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1352.17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1785.18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388840"/>
                  </a:ext>
                </a:extLst>
              </a:tr>
              <a:tr h="300867">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4351131"/>
                  </a:ext>
                </a:extLst>
              </a:tr>
            </a:tbl>
          </a:graphicData>
        </a:graphic>
      </p:graphicFrame>
      <p:sp>
        <p:nvSpPr>
          <p:cNvPr id="7" name="TextBox 6">
            <a:extLst>
              <a:ext uri="{FF2B5EF4-FFF2-40B4-BE49-F238E27FC236}">
                <a16:creationId xmlns:a16="http://schemas.microsoft.com/office/drawing/2014/main" id="{00930B42-FC6F-4C0D-A057-2C6452D929FA}"/>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a:t>
            </a:r>
            <a:r>
              <a:rPr lang="en-US" sz="2667" b="1" err="1">
                <a:solidFill>
                  <a:schemeClr val="bg1"/>
                </a:solidFill>
                <a:cs typeface="Marsfont"/>
              </a:rPr>
              <a:t>Monoprix</a:t>
            </a:r>
            <a:endParaRPr lang="en-US" sz="2667" b="1">
              <a:solidFill>
                <a:schemeClr val="bg1"/>
              </a:solidFill>
              <a:cs typeface="Marsfont"/>
            </a:endParaRPr>
          </a:p>
        </p:txBody>
      </p:sp>
    </p:spTree>
    <p:extLst>
      <p:ext uri="{BB962C8B-B14F-4D97-AF65-F5344CB8AC3E}">
        <p14:creationId xmlns:p14="http://schemas.microsoft.com/office/powerpoint/2010/main" val="3166360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11" name="Chart 10">
            <a:extLst>
              <a:ext uri="{FF2B5EF4-FFF2-40B4-BE49-F238E27FC236}">
                <a16:creationId xmlns:a16="http://schemas.microsoft.com/office/drawing/2014/main" id="{0D430450-B0FC-4EE1-A898-FDFE43641B9D}"/>
              </a:ext>
            </a:extLst>
          </p:cNvPr>
          <p:cNvGraphicFramePr>
            <a:graphicFrameLocks/>
          </p:cNvGraphicFramePr>
          <p:nvPr>
            <p:extLst>
              <p:ext uri="{D42A27DB-BD31-4B8C-83A1-F6EECF244321}">
                <p14:modId xmlns:p14="http://schemas.microsoft.com/office/powerpoint/2010/main" val="1291072107"/>
              </p:ext>
            </p:extLst>
          </p:nvPr>
        </p:nvGraphicFramePr>
        <p:xfrm>
          <a:off x="600841" y="691375"/>
          <a:ext cx="5342760" cy="3657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a:extLst>
              <a:ext uri="{FF2B5EF4-FFF2-40B4-BE49-F238E27FC236}">
                <a16:creationId xmlns:a16="http://schemas.microsoft.com/office/drawing/2014/main" id="{16E03345-BCE6-416D-8663-BCA790EAE8EC}"/>
              </a:ext>
            </a:extLst>
          </p:cNvPr>
          <p:cNvGraphicFramePr>
            <a:graphicFrameLocks/>
          </p:cNvGraphicFramePr>
          <p:nvPr>
            <p:extLst>
              <p:ext uri="{D42A27DB-BD31-4B8C-83A1-F6EECF244321}">
                <p14:modId xmlns:p14="http://schemas.microsoft.com/office/powerpoint/2010/main" val="172016358"/>
              </p:ext>
            </p:extLst>
          </p:nvPr>
        </p:nvGraphicFramePr>
        <p:xfrm>
          <a:off x="6244664" y="691376"/>
          <a:ext cx="5346496" cy="3657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1">
            <a:extLst>
              <a:ext uri="{FF2B5EF4-FFF2-40B4-BE49-F238E27FC236}">
                <a16:creationId xmlns:a16="http://schemas.microsoft.com/office/drawing/2014/main" id="{1A7484BA-6A59-48F8-B6CA-FA354259169D}"/>
              </a:ext>
            </a:extLst>
          </p:cNvPr>
          <p:cNvGraphicFramePr>
            <a:graphicFrameLocks noGrp="1"/>
          </p:cNvGraphicFramePr>
          <p:nvPr>
            <p:extLst>
              <p:ext uri="{D42A27DB-BD31-4B8C-83A1-F6EECF244321}">
                <p14:modId xmlns:p14="http://schemas.microsoft.com/office/powerpoint/2010/main" val="936794434"/>
              </p:ext>
            </p:extLst>
          </p:nvPr>
        </p:nvGraphicFramePr>
        <p:xfrm>
          <a:off x="613318" y="5274527"/>
          <a:ext cx="11007185" cy="888587"/>
        </p:xfrm>
        <a:graphic>
          <a:graphicData uri="http://schemas.openxmlformats.org/drawingml/2006/table">
            <a:tbl>
              <a:tblPr/>
              <a:tblGrid>
                <a:gridCol w="4582840">
                  <a:extLst>
                    <a:ext uri="{9D8B030D-6E8A-4147-A177-3AD203B41FA5}">
                      <a16:colId xmlns:a16="http://schemas.microsoft.com/office/drawing/2014/main" val="592481035"/>
                    </a:ext>
                  </a:extLst>
                </a:gridCol>
                <a:gridCol w="1188503">
                  <a:extLst>
                    <a:ext uri="{9D8B030D-6E8A-4147-A177-3AD203B41FA5}">
                      <a16:colId xmlns:a16="http://schemas.microsoft.com/office/drawing/2014/main" val="2021049487"/>
                    </a:ext>
                  </a:extLst>
                </a:gridCol>
                <a:gridCol w="1188503">
                  <a:extLst>
                    <a:ext uri="{9D8B030D-6E8A-4147-A177-3AD203B41FA5}">
                      <a16:colId xmlns:a16="http://schemas.microsoft.com/office/drawing/2014/main" val="1697272301"/>
                    </a:ext>
                  </a:extLst>
                </a:gridCol>
                <a:gridCol w="1349113">
                  <a:extLst>
                    <a:ext uri="{9D8B030D-6E8A-4147-A177-3AD203B41FA5}">
                      <a16:colId xmlns:a16="http://schemas.microsoft.com/office/drawing/2014/main" val="4062770928"/>
                    </a:ext>
                  </a:extLst>
                </a:gridCol>
                <a:gridCol w="1349113">
                  <a:extLst>
                    <a:ext uri="{9D8B030D-6E8A-4147-A177-3AD203B41FA5}">
                      <a16:colId xmlns:a16="http://schemas.microsoft.com/office/drawing/2014/main" val="1365061206"/>
                    </a:ext>
                  </a:extLst>
                </a:gridCol>
                <a:gridCol w="1349113">
                  <a:extLst>
                    <a:ext uri="{9D8B030D-6E8A-4147-A177-3AD203B41FA5}">
                      <a16:colId xmlns:a16="http://schemas.microsoft.com/office/drawing/2014/main" val="3697833033"/>
                    </a:ext>
                  </a:extLst>
                </a:gridCol>
              </a:tblGrid>
              <a:tr h="291340">
                <a:tc>
                  <a:txBody>
                    <a:bodyPr/>
                    <a:lstStyle/>
                    <a:p>
                      <a:pPr algn="l" fontAlgn="b"/>
                      <a:r>
                        <a:rPr lang="en-US" sz="1500" b="0" i="0" u="none" strike="noStrike">
                          <a:solidFill>
                            <a:schemeClr val="bg1"/>
                          </a:solidFill>
                          <a:effectLst/>
                          <a:latin typeface="Calibri" panose="020F0502020204030204" pitchFamily="34" charset="0"/>
                        </a:rPr>
                        <a:t>Weighted Distribution Bucket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(1 - 5)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(15 - 20)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(20 - 25)</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6811262"/>
                  </a:ext>
                </a:extLst>
              </a:tr>
              <a:tr h="291340">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227.33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483.04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619.4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848.08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983.94</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7778699"/>
                  </a:ext>
                </a:extLst>
              </a:tr>
              <a:tr h="305907">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511625"/>
                  </a:ext>
                </a:extLst>
              </a:tr>
            </a:tbl>
          </a:graphicData>
        </a:graphic>
      </p:graphicFrame>
      <p:sp>
        <p:nvSpPr>
          <p:cNvPr id="8" name="Rectangle 7">
            <a:extLst>
              <a:ext uri="{FF2B5EF4-FFF2-40B4-BE49-F238E27FC236}">
                <a16:creationId xmlns:a16="http://schemas.microsoft.com/office/drawing/2014/main" id="{6534D62F-99C0-42E3-81B0-E932DD6D59F4}"/>
              </a:ext>
            </a:extLst>
          </p:cNvPr>
          <p:cNvSpPr/>
          <p:nvPr/>
        </p:nvSpPr>
        <p:spPr>
          <a:xfrm>
            <a:off x="2233914" y="2505514"/>
            <a:ext cx="1737817" cy="1499327"/>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9" name="Rectangle 8">
            <a:extLst>
              <a:ext uri="{FF2B5EF4-FFF2-40B4-BE49-F238E27FC236}">
                <a16:creationId xmlns:a16="http://schemas.microsoft.com/office/drawing/2014/main" id="{DDD58E13-D40C-43B7-857D-2E9EC3CA06ED}"/>
              </a:ext>
            </a:extLst>
          </p:cNvPr>
          <p:cNvSpPr/>
          <p:nvPr/>
        </p:nvSpPr>
        <p:spPr>
          <a:xfrm>
            <a:off x="4272794" y="1759352"/>
            <a:ext cx="1437332" cy="2245489"/>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3" name="TextBox 12">
            <a:extLst>
              <a:ext uri="{FF2B5EF4-FFF2-40B4-BE49-F238E27FC236}">
                <a16:creationId xmlns:a16="http://schemas.microsoft.com/office/drawing/2014/main" id="{A6FFEBD9-5696-482C-B003-8AA4894549F9}"/>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a:t>
            </a:r>
            <a:r>
              <a:rPr lang="en-US" sz="2667" b="1" err="1">
                <a:solidFill>
                  <a:schemeClr val="bg1"/>
                </a:solidFill>
                <a:cs typeface="Marsfont"/>
              </a:rPr>
              <a:t>Franprix</a:t>
            </a:r>
            <a:endParaRPr lang="en-US" sz="2667" b="1">
              <a:solidFill>
                <a:schemeClr val="bg1"/>
              </a:solidFill>
              <a:cs typeface="Marsfont"/>
            </a:endParaRPr>
          </a:p>
        </p:txBody>
      </p:sp>
    </p:spTree>
    <p:extLst>
      <p:ext uri="{BB962C8B-B14F-4D97-AF65-F5344CB8AC3E}">
        <p14:creationId xmlns:p14="http://schemas.microsoft.com/office/powerpoint/2010/main" val="319645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3" name="Table 2">
            <a:extLst>
              <a:ext uri="{FF2B5EF4-FFF2-40B4-BE49-F238E27FC236}">
                <a16:creationId xmlns:a16="http://schemas.microsoft.com/office/drawing/2014/main" id="{F7F2BA59-E3A2-41AB-BF80-B99DA9BA21DB}"/>
              </a:ext>
            </a:extLst>
          </p:cNvPr>
          <p:cNvGraphicFramePr>
            <a:graphicFrameLocks noGrp="1"/>
          </p:cNvGraphicFramePr>
          <p:nvPr>
            <p:extLst>
              <p:ext uri="{D42A27DB-BD31-4B8C-83A1-F6EECF244321}">
                <p14:modId xmlns:p14="http://schemas.microsoft.com/office/powerpoint/2010/main" val="3247710018"/>
              </p:ext>
            </p:extLst>
          </p:nvPr>
        </p:nvGraphicFramePr>
        <p:xfrm>
          <a:off x="591015" y="5252223"/>
          <a:ext cx="11009970" cy="907397"/>
        </p:xfrm>
        <a:graphic>
          <a:graphicData uri="http://schemas.openxmlformats.org/drawingml/2006/table">
            <a:tbl>
              <a:tblPr/>
              <a:tblGrid>
                <a:gridCol w="4669959">
                  <a:extLst>
                    <a:ext uri="{9D8B030D-6E8A-4147-A177-3AD203B41FA5}">
                      <a16:colId xmlns:a16="http://schemas.microsoft.com/office/drawing/2014/main" val="1378838492"/>
                    </a:ext>
                  </a:extLst>
                </a:gridCol>
                <a:gridCol w="1144295">
                  <a:extLst>
                    <a:ext uri="{9D8B030D-6E8A-4147-A177-3AD203B41FA5}">
                      <a16:colId xmlns:a16="http://schemas.microsoft.com/office/drawing/2014/main" val="1271728578"/>
                    </a:ext>
                  </a:extLst>
                </a:gridCol>
                <a:gridCol w="1298929">
                  <a:extLst>
                    <a:ext uri="{9D8B030D-6E8A-4147-A177-3AD203B41FA5}">
                      <a16:colId xmlns:a16="http://schemas.microsoft.com/office/drawing/2014/main" val="391018521"/>
                    </a:ext>
                  </a:extLst>
                </a:gridCol>
                <a:gridCol w="1298929">
                  <a:extLst>
                    <a:ext uri="{9D8B030D-6E8A-4147-A177-3AD203B41FA5}">
                      <a16:colId xmlns:a16="http://schemas.microsoft.com/office/drawing/2014/main" val="1904613566"/>
                    </a:ext>
                  </a:extLst>
                </a:gridCol>
                <a:gridCol w="1298929">
                  <a:extLst>
                    <a:ext uri="{9D8B030D-6E8A-4147-A177-3AD203B41FA5}">
                      <a16:colId xmlns:a16="http://schemas.microsoft.com/office/drawing/2014/main" val="2933715900"/>
                    </a:ext>
                  </a:extLst>
                </a:gridCol>
                <a:gridCol w="1298929">
                  <a:extLst>
                    <a:ext uri="{9D8B030D-6E8A-4147-A177-3AD203B41FA5}">
                      <a16:colId xmlns:a16="http://schemas.microsoft.com/office/drawing/2014/main" val="1466243980"/>
                    </a:ext>
                  </a:extLst>
                </a:gridCol>
              </a:tblGrid>
              <a:tr h="297507">
                <a:tc>
                  <a:txBody>
                    <a:bodyPr/>
                    <a:lstStyle/>
                    <a:p>
                      <a:pPr algn="l" fontAlgn="b"/>
                      <a:r>
                        <a:rPr lang="en-US" sz="1500" b="1" i="0" u="none" strike="noStrike">
                          <a:solidFill>
                            <a:schemeClr val="bg1"/>
                          </a:solidFill>
                          <a:effectLst/>
                          <a:latin typeface="Calibri" panose="020F0502020204030204" pitchFamily="34" charset="0"/>
                        </a:rPr>
                        <a:t>Weighted Distribution Buckets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046518"/>
                  </a:ext>
                </a:extLst>
              </a:tr>
              <a:tr h="297507">
                <a:tc>
                  <a:txBody>
                    <a:bodyPr/>
                    <a:lstStyle/>
                    <a:p>
                      <a:pPr algn="l" fontAlgn="b"/>
                      <a:r>
                        <a:rPr lang="en-US" sz="1500" b="1"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139.5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255.6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311.1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534.5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574.7</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882909"/>
                  </a:ext>
                </a:extLst>
              </a:tr>
              <a:tr h="312383">
                <a:tc>
                  <a:txBody>
                    <a:bodyPr/>
                    <a:lstStyle/>
                    <a:p>
                      <a:pPr algn="l" fontAlgn="b"/>
                      <a:r>
                        <a:rPr lang="en-US" sz="1500" b="1"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4472071"/>
                  </a:ext>
                </a:extLst>
              </a:tr>
            </a:tbl>
          </a:graphicData>
        </a:graphic>
      </p:graphicFrame>
      <p:graphicFrame>
        <p:nvGraphicFramePr>
          <p:cNvPr id="9" name="Chart 8">
            <a:extLst>
              <a:ext uri="{FF2B5EF4-FFF2-40B4-BE49-F238E27FC236}">
                <a16:creationId xmlns:a16="http://schemas.microsoft.com/office/drawing/2014/main" id="{80958055-A163-4E05-85EE-593459BD3EB9}"/>
              </a:ext>
            </a:extLst>
          </p:cNvPr>
          <p:cNvGraphicFramePr>
            <a:graphicFrameLocks/>
          </p:cNvGraphicFramePr>
          <p:nvPr>
            <p:extLst>
              <p:ext uri="{D42A27DB-BD31-4B8C-83A1-F6EECF244321}">
                <p14:modId xmlns:p14="http://schemas.microsoft.com/office/powerpoint/2010/main" val="2684303769"/>
              </p:ext>
            </p:extLst>
          </p:nvPr>
        </p:nvGraphicFramePr>
        <p:xfrm>
          <a:off x="591015" y="698378"/>
          <a:ext cx="5319131" cy="36191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C49E667D-C7A3-44C2-805F-0D7E027A436A}"/>
              </a:ext>
            </a:extLst>
          </p:cNvPr>
          <p:cNvGraphicFramePr>
            <a:graphicFrameLocks/>
          </p:cNvGraphicFramePr>
          <p:nvPr>
            <p:extLst>
              <p:ext uri="{D42A27DB-BD31-4B8C-83A1-F6EECF244321}">
                <p14:modId xmlns:p14="http://schemas.microsoft.com/office/powerpoint/2010/main" val="3435378727"/>
              </p:ext>
            </p:extLst>
          </p:nvPr>
        </p:nvGraphicFramePr>
        <p:xfrm>
          <a:off x="6281856" y="698379"/>
          <a:ext cx="5319129" cy="3619156"/>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BE23BD1D-16EA-488C-9E03-35E8F0092DFD}"/>
              </a:ext>
            </a:extLst>
          </p:cNvPr>
          <p:cNvSpPr/>
          <p:nvPr/>
        </p:nvSpPr>
        <p:spPr>
          <a:xfrm>
            <a:off x="2393282" y="2405154"/>
            <a:ext cx="1521204" cy="1062604"/>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5" name="Rectangle 14">
            <a:extLst>
              <a:ext uri="{FF2B5EF4-FFF2-40B4-BE49-F238E27FC236}">
                <a16:creationId xmlns:a16="http://schemas.microsoft.com/office/drawing/2014/main" id="{B1CB7623-72F8-458D-81BF-DBADED0ACD52}"/>
              </a:ext>
            </a:extLst>
          </p:cNvPr>
          <p:cNvSpPr/>
          <p:nvPr/>
        </p:nvSpPr>
        <p:spPr>
          <a:xfrm>
            <a:off x="4183310" y="1605776"/>
            <a:ext cx="1521204" cy="1861981"/>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1" name="TextBox 10">
            <a:extLst>
              <a:ext uri="{FF2B5EF4-FFF2-40B4-BE49-F238E27FC236}">
                <a16:creationId xmlns:a16="http://schemas.microsoft.com/office/drawing/2014/main" id="{A2938D66-B950-4D45-884E-F79C32C41EAB}"/>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Caramel &amp; Almond &amp; Sea salt</a:t>
            </a:r>
          </a:p>
        </p:txBody>
      </p:sp>
    </p:spTree>
    <p:extLst>
      <p:ext uri="{BB962C8B-B14F-4D97-AF65-F5344CB8AC3E}">
        <p14:creationId xmlns:p14="http://schemas.microsoft.com/office/powerpoint/2010/main" val="3828885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graphicFrame>
        <p:nvGraphicFramePr>
          <p:cNvPr id="3" name="Table 2">
            <a:extLst>
              <a:ext uri="{FF2B5EF4-FFF2-40B4-BE49-F238E27FC236}">
                <a16:creationId xmlns:a16="http://schemas.microsoft.com/office/drawing/2014/main" id="{756BD38A-6F88-428D-A67B-5314AF38B7A5}"/>
              </a:ext>
            </a:extLst>
          </p:cNvPr>
          <p:cNvGraphicFramePr>
            <a:graphicFrameLocks noGrp="1"/>
          </p:cNvGraphicFramePr>
          <p:nvPr>
            <p:extLst>
              <p:ext uri="{D42A27DB-BD31-4B8C-83A1-F6EECF244321}">
                <p14:modId xmlns:p14="http://schemas.microsoft.com/office/powerpoint/2010/main" val="3486540531"/>
              </p:ext>
            </p:extLst>
          </p:nvPr>
        </p:nvGraphicFramePr>
        <p:xfrm>
          <a:off x="579863" y="5241000"/>
          <a:ext cx="11040638" cy="936774"/>
        </p:xfrm>
        <a:graphic>
          <a:graphicData uri="http://schemas.openxmlformats.org/drawingml/2006/table">
            <a:tbl>
              <a:tblPr/>
              <a:tblGrid>
                <a:gridCol w="4682967">
                  <a:extLst>
                    <a:ext uri="{9D8B030D-6E8A-4147-A177-3AD203B41FA5}">
                      <a16:colId xmlns:a16="http://schemas.microsoft.com/office/drawing/2014/main" val="330272941"/>
                    </a:ext>
                  </a:extLst>
                </a:gridCol>
                <a:gridCol w="1147483">
                  <a:extLst>
                    <a:ext uri="{9D8B030D-6E8A-4147-A177-3AD203B41FA5}">
                      <a16:colId xmlns:a16="http://schemas.microsoft.com/office/drawing/2014/main" val="218186523"/>
                    </a:ext>
                  </a:extLst>
                </a:gridCol>
                <a:gridCol w="1302547">
                  <a:extLst>
                    <a:ext uri="{9D8B030D-6E8A-4147-A177-3AD203B41FA5}">
                      <a16:colId xmlns:a16="http://schemas.microsoft.com/office/drawing/2014/main" val="1012390488"/>
                    </a:ext>
                  </a:extLst>
                </a:gridCol>
                <a:gridCol w="1302547">
                  <a:extLst>
                    <a:ext uri="{9D8B030D-6E8A-4147-A177-3AD203B41FA5}">
                      <a16:colId xmlns:a16="http://schemas.microsoft.com/office/drawing/2014/main" val="3077205140"/>
                    </a:ext>
                  </a:extLst>
                </a:gridCol>
                <a:gridCol w="1302547">
                  <a:extLst>
                    <a:ext uri="{9D8B030D-6E8A-4147-A177-3AD203B41FA5}">
                      <a16:colId xmlns:a16="http://schemas.microsoft.com/office/drawing/2014/main" val="2499293638"/>
                    </a:ext>
                  </a:extLst>
                </a:gridCol>
                <a:gridCol w="1302547">
                  <a:extLst>
                    <a:ext uri="{9D8B030D-6E8A-4147-A177-3AD203B41FA5}">
                      <a16:colId xmlns:a16="http://schemas.microsoft.com/office/drawing/2014/main" val="3063527273"/>
                    </a:ext>
                  </a:extLst>
                </a:gridCol>
              </a:tblGrid>
              <a:tr h="307139">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0401008"/>
                  </a:ext>
                </a:extLst>
              </a:tr>
              <a:tr h="307139">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389.7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430.6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837.7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1201</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498562"/>
                  </a:ext>
                </a:extLst>
              </a:tr>
              <a:tr h="322496">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113805"/>
                  </a:ext>
                </a:extLst>
              </a:tr>
            </a:tbl>
          </a:graphicData>
        </a:graphic>
      </p:graphicFrame>
      <p:graphicFrame>
        <p:nvGraphicFramePr>
          <p:cNvPr id="9" name="Chart 8">
            <a:extLst>
              <a:ext uri="{FF2B5EF4-FFF2-40B4-BE49-F238E27FC236}">
                <a16:creationId xmlns:a16="http://schemas.microsoft.com/office/drawing/2014/main" id="{CD365526-B68B-4963-88E1-E051B620BC13}"/>
              </a:ext>
            </a:extLst>
          </p:cNvPr>
          <p:cNvGraphicFramePr>
            <a:graphicFrameLocks/>
          </p:cNvGraphicFramePr>
          <p:nvPr>
            <p:extLst>
              <p:ext uri="{D42A27DB-BD31-4B8C-83A1-F6EECF244321}">
                <p14:modId xmlns:p14="http://schemas.microsoft.com/office/powerpoint/2010/main" val="2495176748"/>
              </p:ext>
            </p:extLst>
          </p:nvPr>
        </p:nvGraphicFramePr>
        <p:xfrm>
          <a:off x="602165" y="680227"/>
          <a:ext cx="5341435" cy="36464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5F285EC4-872E-4320-A381-F50DA389D29F}"/>
              </a:ext>
            </a:extLst>
          </p:cNvPr>
          <p:cNvGraphicFramePr>
            <a:graphicFrameLocks/>
          </p:cNvGraphicFramePr>
          <p:nvPr>
            <p:extLst>
              <p:ext uri="{D42A27DB-BD31-4B8C-83A1-F6EECF244321}">
                <p14:modId xmlns:p14="http://schemas.microsoft.com/office/powerpoint/2010/main" val="3943879212"/>
              </p:ext>
            </p:extLst>
          </p:nvPr>
        </p:nvGraphicFramePr>
        <p:xfrm>
          <a:off x="6248402" y="680228"/>
          <a:ext cx="5372098" cy="3646444"/>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456D1543-0E47-47A5-B84B-41E772685773}"/>
              </a:ext>
            </a:extLst>
          </p:cNvPr>
          <p:cNvSpPr/>
          <p:nvPr/>
        </p:nvSpPr>
        <p:spPr>
          <a:xfrm>
            <a:off x="1452121" y="2846629"/>
            <a:ext cx="1484135" cy="733788"/>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5" name="Rectangle 14">
            <a:extLst>
              <a:ext uri="{FF2B5EF4-FFF2-40B4-BE49-F238E27FC236}">
                <a16:creationId xmlns:a16="http://schemas.microsoft.com/office/drawing/2014/main" id="{D9E6E132-C01A-4785-8DBB-4C37EBFE7BCB}"/>
              </a:ext>
            </a:extLst>
          </p:cNvPr>
          <p:cNvSpPr/>
          <p:nvPr/>
        </p:nvSpPr>
        <p:spPr>
          <a:xfrm>
            <a:off x="3241058" y="2163337"/>
            <a:ext cx="549934" cy="1422539"/>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6" name="Rectangle 15">
            <a:extLst>
              <a:ext uri="{FF2B5EF4-FFF2-40B4-BE49-F238E27FC236}">
                <a16:creationId xmlns:a16="http://schemas.microsoft.com/office/drawing/2014/main" id="{5216D90E-CB28-4E93-8D31-9299480DC527}"/>
              </a:ext>
            </a:extLst>
          </p:cNvPr>
          <p:cNvSpPr/>
          <p:nvPr/>
        </p:nvSpPr>
        <p:spPr>
          <a:xfrm>
            <a:off x="5063161" y="1451248"/>
            <a:ext cx="511988" cy="2139376"/>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1" name="Rectangle 10">
            <a:extLst>
              <a:ext uri="{FF2B5EF4-FFF2-40B4-BE49-F238E27FC236}">
                <a16:creationId xmlns:a16="http://schemas.microsoft.com/office/drawing/2014/main" id="{57CB20EB-334B-4B6A-8570-4693949C964D}"/>
              </a:ext>
            </a:extLst>
          </p:cNvPr>
          <p:cNvSpPr/>
          <p:nvPr/>
        </p:nvSpPr>
        <p:spPr>
          <a:xfrm>
            <a:off x="4152109" y="1884556"/>
            <a:ext cx="549934" cy="1701320"/>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8" name="TextBox 17">
            <a:extLst>
              <a:ext uri="{FF2B5EF4-FFF2-40B4-BE49-F238E27FC236}">
                <a16:creationId xmlns:a16="http://schemas.microsoft.com/office/drawing/2014/main" id="{63E9B43C-6E0D-4015-AF0E-55FD3EA59D62}"/>
              </a:ext>
            </a:extLst>
          </p:cNvPr>
          <p:cNvSpPr txBox="1"/>
          <p:nvPr/>
        </p:nvSpPr>
        <p:spPr>
          <a:xfrm>
            <a:off x="468578" y="193977"/>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Fruit Nut &amp; Almond &amp; Coconut</a:t>
            </a:r>
          </a:p>
        </p:txBody>
      </p:sp>
    </p:spTree>
    <p:extLst>
      <p:ext uri="{BB962C8B-B14F-4D97-AF65-F5344CB8AC3E}">
        <p14:creationId xmlns:p14="http://schemas.microsoft.com/office/powerpoint/2010/main" val="3421253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68578" y="230136"/>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Nuts &amp; Spices &amp; Black Chocolate</a:t>
            </a:r>
          </a:p>
        </p:txBody>
      </p:sp>
      <p:graphicFrame>
        <p:nvGraphicFramePr>
          <p:cNvPr id="3" name="Table 2">
            <a:extLst>
              <a:ext uri="{FF2B5EF4-FFF2-40B4-BE49-F238E27FC236}">
                <a16:creationId xmlns:a16="http://schemas.microsoft.com/office/drawing/2014/main" id="{EE735368-97D9-47B0-B7D7-7E24C58264B3}"/>
              </a:ext>
            </a:extLst>
          </p:cNvPr>
          <p:cNvGraphicFramePr>
            <a:graphicFrameLocks noGrp="1"/>
          </p:cNvGraphicFramePr>
          <p:nvPr>
            <p:extLst>
              <p:ext uri="{D42A27DB-BD31-4B8C-83A1-F6EECF244321}">
                <p14:modId xmlns:p14="http://schemas.microsoft.com/office/powerpoint/2010/main" val="62714827"/>
              </p:ext>
            </p:extLst>
          </p:nvPr>
        </p:nvGraphicFramePr>
        <p:xfrm>
          <a:off x="635620" y="5296829"/>
          <a:ext cx="10984884" cy="869797"/>
        </p:xfrm>
        <a:graphic>
          <a:graphicData uri="http://schemas.openxmlformats.org/drawingml/2006/table">
            <a:tbl>
              <a:tblPr/>
              <a:tblGrid>
                <a:gridCol w="4167631">
                  <a:extLst>
                    <a:ext uri="{9D8B030D-6E8A-4147-A177-3AD203B41FA5}">
                      <a16:colId xmlns:a16="http://schemas.microsoft.com/office/drawing/2014/main" val="2318702496"/>
                    </a:ext>
                  </a:extLst>
                </a:gridCol>
                <a:gridCol w="1021208">
                  <a:extLst>
                    <a:ext uri="{9D8B030D-6E8A-4147-A177-3AD203B41FA5}">
                      <a16:colId xmlns:a16="http://schemas.microsoft.com/office/drawing/2014/main" val="858556571"/>
                    </a:ext>
                  </a:extLst>
                </a:gridCol>
                <a:gridCol w="1159209">
                  <a:extLst>
                    <a:ext uri="{9D8B030D-6E8A-4147-A177-3AD203B41FA5}">
                      <a16:colId xmlns:a16="http://schemas.microsoft.com/office/drawing/2014/main" val="2562163726"/>
                    </a:ext>
                  </a:extLst>
                </a:gridCol>
                <a:gridCol w="1159209">
                  <a:extLst>
                    <a:ext uri="{9D8B030D-6E8A-4147-A177-3AD203B41FA5}">
                      <a16:colId xmlns:a16="http://schemas.microsoft.com/office/drawing/2014/main" val="4213101152"/>
                    </a:ext>
                  </a:extLst>
                </a:gridCol>
                <a:gridCol w="1159209">
                  <a:extLst>
                    <a:ext uri="{9D8B030D-6E8A-4147-A177-3AD203B41FA5}">
                      <a16:colId xmlns:a16="http://schemas.microsoft.com/office/drawing/2014/main" val="2433362871"/>
                    </a:ext>
                  </a:extLst>
                </a:gridCol>
                <a:gridCol w="1159209">
                  <a:extLst>
                    <a:ext uri="{9D8B030D-6E8A-4147-A177-3AD203B41FA5}">
                      <a16:colId xmlns:a16="http://schemas.microsoft.com/office/drawing/2014/main" val="928522946"/>
                    </a:ext>
                  </a:extLst>
                </a:gridCol>
                <a:gridCol w="1159209">
                  <a:extLst>
                    <a:ext uri="{9D8B030D-6E8A-4147-A177-3AD203B41FA5}">
                      <a16:colId xmlns:a16="http://schemas.microsoft.com/office/drawing/2014/main" val="736402953"/>
                    </a:ext>
                  </a:extLst>
                </a:gridCol>
              </a:tblGrid>
              <a:tr h="285179">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(50 - 60)</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759336"/>
                  </a:ext>
                </a:extLst>
              </a:tr>
              <a:tr h="285179">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361.2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550.5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1109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1241.4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1736.1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2474.1</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45564"/>
                  </a:ext>
                </a:extLst>
              </a:tr>
              <a:tr h="299439">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5858335"/>
                  </a:ext>
                </a:extLst>
              </a:tr>
            </a:tbl>
          </a:graphicData>
        </a:graphic>
      </p:graphicFrame>
      <p:graphicFrame>
        <p:nvGraphicFramePr>
          <p:cNvPr id="9" name="Chart 8">
            <a:extLst>
              <a:ext uri="{FF2B5EF4-FFF2-40B4-BE49-F238E27FC236}">
                <a16:creationId xmlns:a16="http://schemas.microsoft.com/office/drawing/2014/main" id="{C9C8C787-417B-4002-A082-A1E840487665}"/>
              </a:ext>
            </a:extLst>
          </p:cNvPr>
          <p:cNvGraphicFramePr>
            <a:graphicFrameLocks/>
          </p:cNvGraphicFramePr>
          <p:nvPr>
            <p:extLst>
              <p:ext uri="{D42A27DB-BD31-4B8C-83A1-F6EECF244321}">
                <p14:modId xmlns:p14="http://schemas.microsoft.com/office/powerpoint/2010/main" val="3287448628"/>
              </p:ext>
            </p:extLst>
          </p:nvPr>
        </p:nvGraphicFramePr>
        <p:xfrm>
          <a:off x="635620" y="699492"/>
          <a:ext cx="5285678" cy="36851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C96010BE-BA2E-4FC8-8044-6125BFCDFA6D}"/>
              </a:ext>
            </a:extLst>
          </p:cNvPr>
          <p:cNvGraphicFramePr>
            <a:graphicFrameLocks/>
          </p:cNvGraphicFramePr>
          <p:nvPr>
            <p:extLst>
              <p:ext uri="{D42A27DB-BD31-4B8C-83A1-F6EECF244321}">
                <p14:modId xmlns:p14="http://schemas.microsoft.com/office/powerpoint/2010/main" val="2644410598"/>
              </p:ext>
            </p:extLst>
          </p:nvPr>
        </p:nvGraphicFramePr>
        <p:xfrm>
          <a:off x="6270704" y="699493"/>
          <a:ext cx="5349799" cy="3685154"/>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1176FA3F-A9A1-4698-9E41-D6C0A9B7A61F}"/>
              </a:ext>
            </a:extLst>
          </p:cNvPr>
          <p:cNvSpPr/>
          <p:nvPr/>
        </p:nvSpPr>
        <p:spPr>
          <a:xfrm>
            <a:off x="1430231" y="2812234"/>
            <a:ext cx="1315773" cy="645721"/>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6" name="Rectangle 15">
            <a:extLst>
              <a:ext uri="{FF2B5EF4-FFF2-40B4-BE49-F238E27FC236}">
                <a16:creationId xmlns:a16="http://schemas.microsoft.com/office/drawing/2014/main" id="{5FFC378D-DD30-4980-9371-6A547D5EB890}"/>
              </a:ext>
            </a:extLst>
          </p:cNvPr>
          <p:cNvSpPr/>
          <p:nvPr/>
        </p:nvSpPr>
        <p:spPr>
          <a:xfrm>
            <a:off x="2884866" y="2499479"/>
            <a:ext cx="1315773" cy="958476"/>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7" name="Rectangle 16">
            <a:extLst>
              <a:ext uri="{FF2B5EF4-FFF2-40B4-BE49-F238E27FC236}">
                <a16:creationId xmlns:a16="http://schemas.microsoft.com/office/drawing/2014/main" id="{83ECEF68-760C-4D70-B0F2-BE0C406A9474}"/>
              </a:ext>
            </a:extLst>
          </p:cNvPr>
          <p:cNvSpPr/>
          <p:nvPr/>
        </p:nvSpPr>
        <p:spPr>
          <a:xfrm>
            <a:off x="4418345" y="2207942"/>
            <a:ext cx="480964" cy="1249582"/>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8" name="Rectangle 17">
            <a:extLst>
              <a:ext uri="{FF2B5EF4-FFF2-40B4-BE49-F238E27FC236}">
                <a16:creationId xmlns:a16="http://schemas.microsoft.com/office/drawing/2014/main" id="{0CC990D9-F9C3-49D8-9DC0-7D47791D1B74}"/>
              </a:ext>
            </a:extLst>
          </p:cNvPr>
          <p:cNvSpPr/>
          <p:nvPr/>
        </p:nvSpPr>
        <p:spPr>
          <a:xfrm>
            <a:off x="5134511" y="1661532"/>
            <a:ext cx="480964" cy="1798253"/>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1347631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68578" y="234984"/>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Roasted Nut &amp; Honey &amp; Sea salt</a:t>
            </a:r>
          </a:p>
        </p:txBody>
      </p:sp>
      <p:graphicFrame>
        <p:nvGraphicFramePr>
          <p:cNvPr id="3" name="Table 2">
            <a:extLst>
              <a:ext uri="{FF2B5EF4-FFF2-40B4-BE49-F238E27FC236}">
                <a16:creationId xmlns:a16="http://schemas.microsoft.com/office/drawing/2014/main" id="{525C30DC-FA3D-43FA-9F4D-309E9B9C57C4}"/>
              </a:ext>
            </a:extLst>
          </p:cNvPr>
          <p:cNvGraphicFramePr>
            <a:graphicFrameLocks noGrp="1"/>
          </p:cNvGraphicFramePr>
          <p:nvPr>
            <p:extLst>
              <p:ext uri="{D42A27DB-BD31-4B8C-83A1-F6EECF244321}">
                <p14:modId xmlns:p14="http://schemas.microsoft.com/office/powerpoint/2010/main" val="3305387827"/>
              </p:ext>
            </p:extLst>
          </p:nvPr>
        </p:nvGraphicFramePr>
        <p:xfrm>
          <a:off x="602166" y="5243070"/>
          <a:ext cx="11018332" cy="868357"/>
        </p:xfrm>
        <a:graphic>
          <a:graphicData uri="http://schemas.openxmlformats.org/drawingml/2006/table">
            <a:tbl>
              <a:tblPr/>
              <a:tblGrid>
                <a:gridCol w="2844540">
                  <a:extLst>
                    <a:ext uri="{9D8B030D-6E8A-4147-A177-3AD203B41FA5}">
                      <a16:colId xmlns:a16="http://schemas.microsoft.com/office/drawing/2014/main" val="2744397034"/>
                    </a:ext>
                  </a:extLst>
                </a:gridCol>
                <a:gridCol w="719643">
                  <a:extLst>
                    <a:ext uri="{9D8B030D-6E8A-4147-A177-3AD203B41FA5}">
                      <a16:colId xmlns:a16="http://schemas.microsoft.com/office/drawing/2014/main" val="1319530104"/>
                    </a:ext>
                  </a:extLst>
                </a:gridCol>
                <a:gridCol w="816893">
                  <a:extLst>
                    <a:ext uri="{9D8B030D-6E8A-4147-A177-3AD203B41FA5}">
                      <a16:colId xmlns:a16="http://schemas.microsoft.com/office/drawing/2014/main" val="3433100125"/>
                    </a:ext>
                  </a:extLst>
                </a:gridCol>
                <a:gridCol w="816893">
                  <a:extLst>
                    <a:ext uri="{9D8B030D-6E8A-4147-A177-3AD203B41FA5}">
                      <a16:colId xmlns:a16="http://schemas.microsoft.com/office/drawing/2014/main" val="3043960639"/>
                    </a:ext>
                  </a:extLst>
                </a:gridCol>
                <a:gridCol w="816893">
                  <a:extLst>
                    <a:ext uri="{9D8B030D-6E8A-4147-A177-3AD203B41FA5}">
                      <a16:colId xmlns:a16="http://schemas.microsoft.com/office/drawing/2014/main" val="4256044947"/>
                    </a:ext>
                  </a:extLst>
                </a:gridCol>
                <a:gridCol w="816893">
                  <a:extLst>
                    <a:ext uri="{9D8B030D-6E8A-4147-A177-3AD203B41FA5}">
                      <a16:colId xmlns:a16="http://schemas.microsoft.com/office/drawing/2014/main" val="3580983319"/>
                    </a:ext>
                  </a:extLst>
                </a:gridCol>
                <a:gridCol w="816893">
                  <a:extLst>
                    <a:ext uri="{9D8B030D-6E8A-4147-A177-3AD203B41FA5}">
                      <a16:colId xmlns:a16="http://schemas.microsoft.com/office/drawing/2014/main" val="3954612346"/>
                    </a:ext>
                  </a:extLst>
                </a:gridCol>
                <a:gridCol w="816893">
                  <a:extLst>
                    <a:ext uri="{9D8B030D-6E8A-4147-A177-3AD203B41FA5}">
                      <a16:colId xmlns:a16="http://schemas.microsoft.com/office/drawing/2014/main" val="3092758711"/>
                    </a:ext>
                  </a:extLst>
                </a:gridCol>
                <a:gridCol w="816893">
                  <a:extLst>
                    <a:ext uri="{9D8B030D-6E8A-4147-A177-3AD203B41FA5}">
                      <a16:colId xmlns:a16="http://schemas.microsoft.com/office/drawing/2014/main" val="753271199"/>
                    </a:ext>
                  </a:extLst>
                </a:gridCol>
                <a:gridCol w="816893">
                  <a:extLst>
                    <a:ext uri="{9D8B030D-6E8A-4147-A177-3AD203B41FA5}">
                      <a16:colId xmlns:a16="http://schemas.microsoft.com/office/drawing/2014/main" val="1898474523"/>
                    </a:ext>
                  </a:extLst>
                </a:gridCol>
                <a:gridCol w="919005">
                  <a:extLst>
                    <a:ext uri="{9D8B030D-6E8A-4147-A177-3AD203B41FA5}">
                      <a16:colId xmlns:a16="http://schemas.microsoft.com/office/drawing/2014/main" val="177235880"/>
                    </a:ext>
                  </a:extLst>
                </a:gridCol>
              </a:tblGrid>
              <a:tr h="284707">
                <a:tc>
                  <a:txBody>
                    <a:bodyPr/>
                    <a:lstStyle/>
                    <a:p>
                      <a:pPr algn="l" fontAlgn="b"/>
                      <a:r>
                        <a:rPr lang="en-US" sz="1500" b="0" i="0" u="none" strike="noStrike">
                          <a:solidFill>
                            <a:schemeClr val="bg1"/>
                          </a:solidFill>
                          <a:effectLst/>
                          <a:latin typeface="Calibri" panose="020F0502020204030204" pitchFamily="34" charset="0"/>
                        </a:rPr>
                        <a:t>Weighted Distribution Bucket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(50 - 60)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(60 - 70)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(70 - 80)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(80 - 90)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(90 - 100)</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879526"/>
                  </a:ext>
                </a:extLst>
              </a:tr>
              <a:tr h="284707">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383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991.2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506.5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649.5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729.2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880.3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1035.1</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64041"/>
                  </a:ext>
                </a:extLst>
              </a:tr>
              <a:tr h="298943">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bcd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930519"/>
                  </a:ext>
                </a:extLst>
              </a:tr>
            </a:tbl>
          </a:graphicData>
        </a:graphic>
      </p:graphicFrame>
      <p:graphicFrame>
        <p:nvGraphicFramePr>
          <p:cNvPr id="9" name="Chart 8">
            <a:extLst>
              <a:ext uri="{FF2B5EF4-FFF2-40B4-BE49-F238E27FC236}">
                <a16:creationId xmlns:a16="http://schemas.microsoft.com/office/drawing/2014/main" id="{E3A54AB4-CAB8-4062-82A2-7AA005ADE082}"/>
              </a:ext>
            </a:extLst>
          </p:cNvPr>
          <p:cNvGraphicFramePr>
            <a:graphicFrameLocks/>
          </p:cNvGraphicFramePr>
          <p:nvPr>
            <p:extLst>
              <p:ext uri="{D42A27DB-BD31-4B8C-83A1-F6EECF244321}">
                <p14:modId xmlns:p14="http://schemas.microsoft.com/office/powerpoint/2010/main" val="4234353949"/>
              </p:ext>
            </p:extLst>
          </p:nvPr>
        </p:nvGraphicFramePr>
        <p:xfrm>
          <a:off x="602166" y="692312"/>
          <a:ext cx="5314869" cy="3667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E7EC5954-BFE2-42A9-A018-C7FAEF1BC967}"/>
              </a:ext>
            </a:extLst>
          </p:cNvPr>
          <p:cNvGraphicFramePr>
            <a:graphicFrameLocks/>
          </p:cNvGraphicFramePr>
          <p:nvPr>
            <p:extLst>
              <p:ext uri="{D42A27DB-BD31-4B8C-83A1-F6EECF244321}">
                <p14:modId xmlns:p14="http://schemas.microsoft.com/office/powerpoint/2010/main" val="1027876429"/>
              </p:ext>
            </p:extLst>
          </p:nvPr>
        </p:nvGraphicFramePr>
        <p:xfrm>
          <a:off x="6274965" y="692312"/>
          <a:ext cx="5314869" cy="3667815"/>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36CA80B0-1C0D-4335-B886-40B8EDB6ECF8}"/>
              </a:ext>
            </a:extLst>
          </p:cNvPr>
          <p:cNvSpPr/>
          <p:nvPr/>
        </p:nvSpPr>
        <p:spPr>
          <a:xfrm>
            <a:off x="1449659" y="2932770"/>
            <a:ext cx="867567" cy="814039"/>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5" name="Rectangle 14">
            <a:extLst>
              <a:ext uri="{FF2B5EF4-FFF2-40B4-BE49-F238E27FC236}">
                <a16:creationId xmlns:a16="http://schemas.microsoft.com/office/drawing/2014/main" id="{F801BE0F-3422-4548-A40F-5460FD398F17}"/>
              </a:ext>
            </a:extLst>
          </p:cNvPr>
          <p:cNvSpPr/>
          <p:nvPr/>
        </p:nvSpPr>
        <p:spPr>
          <a:xfrm>
            <a:off x="2575932" y="1683834"/>
            <a:ext cx="312234" cy="2040673"/>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7" name="Rectangle 16">
            <a:extLst>
              <a:ext uri="{FF2B5EF4-FFF2-40B4-BE49-F238E27FC236}">
                <a16:creationId xmlns:a16="http://schemas.microsoft.com/office/drawing/2014/main" id="{03B6A651-E60D-46AF-B8E4-2438A504F7C4}"/>
              </a:ext>
            </a:extLst>
          </p:cNvPr>
          <p:cNvSpPr/>
          <p:nvPr/>
        </p:nvSpPr>
        <p:spPr>
          <a:xfrm>
            <a:off x="5274528" y="1546827"/>
            <a:ext cx="401444" cy="2177681"/>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256934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B13106D-429F-447D-B32D-FEF63CDFF1E1}"/>
              </a:ext>
            </a:extLst>
          </p:cNvPr>
          <p:cNvGraphicFramePr/>
          <p:nvPr>
            <p:extLst>
              <p:ext uri="{D42A27DB-BD31-4B8C-83A1-F6EECF244321}">
                <p14:modId xmlns:p14="http://schemas.microsoft.com/office/powerpoint/2010/main" val="2200830510"/>
              </p:ext>
            </p:extLst>
          </p:nvPr>
        </p:nvGraphicFramePr>
        <p:xfrm>
          <a:off x="558800" y="-240678"/>
          <a:ext cx="11352783" cy="549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C2234321-8C8C-400C-9F6D-A2080D31D86B}"/>
              </a:ext>
            </a:extLst>
          </p:cNvPr>
          <p:cNvSpPr/>
          <p:nvPr/>
        </p:nvSpPr>
        <p:spPr>
          <a:xfrm>
            <a:off x="8664643" y="3418840"/>
            <a:ext cx="3013260" cy="56305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A0EF8DC-3F0A-4E42-8B7A-C487560D0AF6}"/>
              </a:ext>
            </a:extLst>
          </p:cNvPr>
          <p:cNvSpPr/>
          <p:nvPr/>
        </p:nvSpPr>
        <p:spPr>
          <a:xfrm>
            <a:off x="1616264" y="3468531"/>
            <a:ext cx="4855656" cy="584775"/>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Image result for kind logo">
            <a:extLst>
              <a:ext uri="{FF2B5EF4-FFF2-40B4-BE49-F238E27FC236}">
                <a16:creationId xmlns:a16="http://schemas.microsoft.com/office/drawing/2014/main" id="{7A9BA9E6-8642-4DB2-8129-90D511271A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2">
            <a:extLst>
              <a:ext uri="{FF2B5EF4-FFF2-40B4-BE49-F238E27FC236}">
                <a16:creationId xmlns:a16="http://schemas.microsoft.com/office/drawing/2014/main" id="{6B449EB5-0520-4696-A539-36177EAFBA6D}"/>
              </a:ext>
            </a:extLst>
          </p:cNvPr>
          <p:cNvSpPr txBox="1">
            <a:spLocks/>
          </p:cNvSpPr>
          <p:nvPr/>
        </p:nvSpPr>
        <p:spPr>
          <a:xfrm>
            <a:off x="1616264" y="132549"/>
            <a:ext cx="8857131"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29" name="Text Placeholder 2">
            <a:extLst>
              <a:ext uri="{FF2B5EF4-FFF2-40B4-BE49-F238E27FC236}">
                <a16:creationId xmlns:a16="http://schemas.microsoft.com/office/drawing/2014/main" id="{7BFDF9BC-5B51-46B0-A54B-44E644DA0AD7}"/>
              </a:ext>
            </a:extLst>
          </p:cNvPr>
          <p:cNvSpPr txBox="1">
            <a:spLocks/>
          </p:cNvSpPr>
          <p:nvPr/>
        </p:nvSpPr>
        <p:spPr>
          <a:xfrm>
            <a:off x="1404569" y="49443"/>
            <a:ext cx="9729204"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a:t>We are following a 3 phased approach for end-to-end activation mix budget planning</a:t>
            </a:r>
          </a:p>
        </p:txBody>
      </p:sp>
      <p:pic>
        <p:nvPicPr>
          <p:cNvPr id="21" name="Picture 20" descr="A picture containing drawing&#10;&#10;Description automatically generated">
            <a:extLst>
              <a:ext uri="{FF2B5EF4-FFF2-40B4-BE49-F238E27FC236}">
                <a16:creationId xmlns:a16="http://schemas.microsoft.com/office/drawing/2014/main" id="{FE0F9D6A-C09D-4A94-9689-00E98651701A}"/>
              </a:ext>
            </a:extLst>
          </p:cNvPr>
          <p:cNvPicPr>
            <a:picLocks noChangeAspect="1"/>
          </p:cNvPicPr>
          <p:nvPr/>
        </p:nvPicPr>
        <p:blipFill>
          <a:blip r:embed="rId8"/>
          <a:stretch>
            <a:fillRect/>
          </a:stretch>
        </p:blipFill>
        <p:spPr>
          <a:xfrm>
            <a:off x="3172398" y="4198323"/>
            <a:ext cx="773299" cy="773299"/>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0C8BB8C0-8766-4487-9FA5-366490B8F54E}"/>
              </a:ext>
            </a:extLst>
          </p:cNvPr>
          <p:cNvPicPr>
            <a:picLocks noChangeAspect="1"/>
          </p:cNvPicPr>
          <p:nvPr/>
        </p:nvPicPr>
        <p:blipFill>
          <a:blip r:embed="rId9"/>
          <a:stretch>
            <a:fillRect/>
          </a:stretch>
        </p:blipFill>
        <p:spPr>
          <a:xfrm>
            <a:off x="941512" y="4198323"/>
            <a:ext cx="777240" cy="777240"/>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A9ADE285-4B6B-4316-B5AD-8885E5335C80}"/>
              </a:ext>
            </a:extLst>
          </p:cNvPr>
          <p:cNvPicPr>
            <a:picLocks noChangeAspect="1"/>
          </p:cNvPicPr>
          <p:nvPr/>
        </p:nvPicPr>
        <p:blipFill>
          <a:blip r:embed="rId10"/>
          <a:stretch>
            <a:fillRect/>
          </a:stretch>
        </p:blipFill>
        <p:spPr>
          <a:xfrm>
            <a:off x="2056955" y="4198323"/>
            <a:ext cx="777240" cy="777240"/>
          </a:xfrm>
          <a:prstGeom prst="rect">
            <a:avLst/>
          </a:prstGeom>
        </p:spPr>
      </p:pic>
      <p:sp>
        <p:nvSpPr>
          <p:cNvPr id="27" name="TextBox 26">
            <a:extLst>
              <a:ext uri="{FF2B5EF4-FFF2-40B4-BE49-F238E27FC236}">
                <a16:creationId xmlns:a16="http://schemas.microsoft.com/office/drawing/2014/main" id="{32465AF7-2C71-4061-9902-E611C5899CA7}"/>
              </a:ext>
            </a:extLst>
          </p:cNvPr>
          <p:cNvSpPr txBox="1"/>
          <p:nvPr/>
        </p:nvSpPr>
        <p:spPr>
          <a:xfrm>
            <a:off x="833733" y="5315156"/>
            <a:ext cx="1167278" cy="292388"/>
          </a:xfrm>
          <a:prstGeom prst="rect">
            <a:avLst/>
          </a:prstGeom>
          <a:noFill/>
        </p:spPr>
        <p:txBody>
          <a:bodyPr wrap="square" rtlCol="0">
            <a:spAutoFit/>
          </a:bodyPr>
          <a:lstStyle/>
          <a:p>
            <a:r>
              <a:rPr lang="en-US" sz="1300" b="1">
                <a:solidFill>
                  <a:schemeClr val="bg1"/>
                </a:solidFill>
              </a:rPr>
              <a:t>(56 Weeks)</a:t>
            </a:r>
          </a:p>
        </p:txBody>
      </p:sp>
      <p:grpSp>
        <p:nvGrpSpPr>
          <p:cNvPr id="2" name="Group 1">
            <a:extLst>
              <a:ext uri="{FF2B5EF4-FFF2-40B4-BE49-F238E27FC236}">
                <a16:creationId xmlns:a16="http://schemas.microsoft.com/office/drawing/2014/main" id="{F75D15BA-24C9-4FAF-AD85-B89F88C0F27B}"/>
              </a:ext>
            </a:extLst>
          </p:cNvPr>
          <p:cNvGrpSpPr/>
          <p:nvPr/>
        </p:nvGrpSpPr>
        <p:grpSpPr>
          <a:xfrm>
            <a:off x="1405860" y="1903825"/>
            <a:ext cx="1240142" cy="1192994"/>
            <a:chOff x="1358092" y="1379530"/>
            <a:chExt cx="1240142" cy="1192994"/>
          </a:xfrm>
        </p:grpSpPr>
        <p:sp>
          <p:nvSpPr>
            <p:cNvPr id="36" name="Oval 35">
              <a:extLst>
                <a:ext uri="{FF2B5EF4-FFF2-40B4-BE49-F238E27FC236}">
                  <a16:creationId xmlns:a16="http://schemas.microsoft.com/office/drawing/2014/main" id="{91E05D03-28E7-4A0D-8EA2-1F10AF8C6065}"/>
                </a:ext>
              </a:extLst>
            </p:cNvPr>
            <p:cNvSpPr/>
            <p:nvPr/>
          </p:nvSpPr>
          <p:spPr>
            <a:xfrm>
              <a:off x="1358092" y="1379530"/>
              <a:ext cx="1240142" cy="11929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accent6">
                    <a:lumMod val="50000"/>
                  </a:schemeClr>
                </a:solidFill>
              </a:endParaRPr>
            </a:p>
          </p:txBody>
        </p:sp>
        <p:sp>
          <p:nvSpPr>
            <p:cNvPr id="37" name="Freeform 135">
              <a:extLst>
                <a:ext uri="{FF2B5EF4-FFF2-40B4-BE49-F238E27FC236}">
                  <a16:creationId xmlns:a16="http://schemas.microsoft.com/office/drawing/2014/main" id="{B16E7EF7-1E30-458D-BB9B-695EFF1D01E9}"/>
                </a:ext>
              </a:extLst>
            </p:cNvPr>
            <p:cNvSpPr>
              <a:spLocks noEditPoints="1"/>
            </p:cNvSpPr>
            <p:nvPr/>
          </p:nvSpPr>
          <p:spPr bwMode="auto">
            <a:xfrm>
              <a:off x="1614570" y="1645215"/>
              <a:ext cx="727186" cy="70769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22ECBE3D-182B-487C-A862-61A7C41A3597}"/>
              </a:ext>
            </a:extLst>
          </p:cNvPr>
          <p:cNvGrpSpPr/>
          <p:nvPr/>
        </p:nvGrpSpPr>
        <p:grpSpPr>
          <a:xfrm>
            <a:off x="5317339" y="1910092"/>
            <a:ext cx="1243584" cy="1192994"/>
            <a:chOff x="5472238" y="1440981"/>
            <a:chExt cx="1243584" cy="1192994"/>
          </a:xfrm>
        </p:grpSpPr>
        <p:sp>
          <p:nvSpPr>
            <p:cNvPr id="39" name="Oval 38">
              <a:extLst>
                <a:ext uri="{FF2B5EF4-FFF2-40B4-BE49-F238E27FC236}">
                  <a16:creationId xmlns:a16="http://schemas.microsoft.com/office/drawing/2014/main" id="{BA48AE8B-1EE5-4E38-8071-958E92772C2E}"/>
                </a:ext>
              </a:extLst>
            </p:cNvPr>
            <p:cNvSpPr/>
            <p:nvPr/>
          </p:nvSpPr>
          <p:spPr>
            <a:xfrm>
              <a:off x="5472238" y="1440981"/>
              <a:ext cx="1243584" cy="11929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accent2">
                    <a:lumMod val="50000"/>
                  </a:schemeClr>
                </a:solidFill>
              </a:endParaRPr>
            </a:p>
          </p:txBody>
        </p:sp>
        <p:sp>
          <p:nvSpPr>
            <p:cNvPr id="40" name="Freeform 5">
              <a:extLst>
                <a:ext uri="{FF2B5EF4-FFF2-40B4-BE49-F238E27FC236}">
                  <a16:creationId xmlns:a16="http://schemas.microsoft.com/office/drawing/2014/main" id="{13C25FCF-2E6C-45AE-B219-09C3F1360F83}"/>
                </a:ext>
              </a:extLst>
            </p:cNvPr>
            <p:cNvSpPr>
              <a:spLocks noEditPoints="1"/>
            </p:cNvSpPr>
            <p:nvPr/>
          </p:nvSpPr>
          <p:spPr bwMode="auto">
            <a:xfrm>
              <a:off x="5730240" y="1670051"/>
              <a:ext cx="731520" cy="704088"/>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TextBox 41">
            <a:extLst>
              <a:ext uri="{FF2B5EF4-FFF2-40B4-BE49-F238E27FC236}">
                <a16:creationId xmlns:a16="http://schemas.microsoft.com/office/drawing/2014/main" id="{FBEAE360-D1F0-4901-B8BF-91639F3F5D7F}"/>
              </a:ext>
            </a:extLst>
          </p:cNvPr>
          <p:cNvSpPr txBox="1"/>
          <p:nvPr/>
        </p:nvSpPr>
        <p:spPr>
          <a:xfrm>
            <a:off x="8485762" y="3489575"/>
            <a:ext cx="3330382" cy="369332"/>
          </a:xfrm>
          <a:prstGeom prst="rect">
            <a:avLst/>
          </a:prstGeom>
          <a:noFill/>
        </p:spPr>
        <p:txBody>
          <a:bodyPr wrap="square" rtlCol="0">
            <a:spAutoFit/>
          </a:bodyPr>
          <a:lstStyle/>
          <a:p>
            <a:pPr algn="ctr"/>
            <a:r>
              <a:rPr lang="en-US" b="1">
                <a:solidFill>
                  <a:schemeClr val="bg1"/>
                </a:solidFill>
              </a:rPr>
              <a:t>Deep dive &amp; Optimization</a:t>
            </a:r>
          </a:p>
        </p:txBody>
      </p:sp>
      <p:grpSp>
        <p:nvGrpSpPr>
          <p:cNvPr id="4" name="Group 3">
            <a:extLst>
              <a:ext uri="{FF2B5EF4-FFF2-40B4-BE49-F238E27FC236}">
                <a16:creationId xmlns:a16="http://schemas.microsoft.com/office/drawing/2014/main" id="{C90CD4AB-A7F8-4F46-83F4-656FAA842C7F}"/>
              </a:ext>
            </a:extLst>
          </p:cNvPr>
          <p:cNvGrpSpPr/>
          <p:nvPr/>
        </p:nvGrpSpPr>
        <p:grpSpPr>
          <a:xfrm>
            <a:off x="8898323" y="1892274"/>
            <a:ext cx="1243584" cy="1197864"/>
            <a:chOff x="9624600" y="1425598"/>
            <a:chExt cx="1243584" cy="1197864"/>
          </a:xfrm>
        </p:grpSpPr>
        <p:sp>
          <p:nvSpPr>
            <p:cNvPr id="44" name="Oval 43">
              <a:extLst>
                <a:ext uri="{FF2B5EF4-FFF2-40B4-BE49-F238E27FC236}">
                  <a16:creationId xmlns:a16="http://schemas.microsoft.com/office/drawing/2014/main" id="{CB45B8D4-8734-460C-B778-943FC7E12B45}"/>
                </a:ext>
              </a:extLst>
            </p:cNvPr>
            <p:cNvSpPr/>
            <p:nvPr/>
          </p:nvSpPr>
          <p:spPr>
            <a:xfrm>
              <a:off x="9624600" y="1425598"/>
              <a:ext cx="1243584" cy="119786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accent4">
                    <a:lumMod val="50000"/>
                  </a:schemeClr>
                </a:solidFill>
              </a:endParaRPr>
            </a:p>
          </p:txBody>
        </p:sp>
        <p:sp>
          <p:nvSpPr>
            <p:cNvPr id="45" name="Freeform 217">
              <a:extLst>
                <a:ext uri="{FF2B5EF4-FFF2-40B4-BE49-F238E27FC236}">
                  <a16:creationId xmlns:a16="http://schemas.microsoft.com/office/drawing/2014/main" id="{599276CB-CA54-4E26-91C9-635523F2ED4D}"/>
                </a:ext>
              </a:extLst>
            </p:cNvPr>
            <p:cNvSpPr>
              <a:spLocks noEditPoints="1"/>
            </p:cNvSpPr>
            <p:nvPr/>
          </p:nvSpPr>
          <p:spPr bwMode="auto">
            <a:xfrm>
              <a:off x="9915354" y="1759441"/>
              <a:ext cx="662076" cy="55607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descr="A picture containing graphics, bridge&#10;&#10;Description automatically generated">
            <a:extLst>
              <a:ext uri="{FF2B5EF4-FFF2-40B4-BE49-F238E27FC236}">
                <a16:creationId xmlns:a16="http://schemas.microsoft.com/office/drawing/2014/main" id="{1A223A12-EFD1-4934-9D7D-2060C6210ACF}"/>
              </a:ext>
            </a:extLst>
          </p:cNvPr>
          <p:cNvPicPr>
            <a:picLocks noChangeAspect="1"/>
          </p:cNvPicPr>
          <p:nvPr/>
        </p:nvPicPr>
        <p:blipFill>
          <a:blip r:embed="rId11"/>
          <a:stretch>
            <a:fillRect/>
          </a:stretch>
        </p:blipFill>
        <p:spPr>
          <a:xfrm>
            <a:off x="5663717" y="4181298"/>
            <a:ext cx="777240" cy="777240"/>
          </a:xfrm>
          <a:prstGeom prst="rect">
            <a:avLst/>
          </a:prstGeom>
        </p:spPr>
      </p:pic>
      <p:pic>
        <p:nvPicPr>
          <p:cNvPr id="55" name="Picture 54" descr="A picture containing bridge, comb&#10;&#10;Description automatically generated">
            <a:extLst>
              <a:ext uri="{FF2B5EF4-FFF2-40B4-BE49-F238E27FC236}">
                <a16:creationId xmlns:a16="http://schemas.microsoft.com/office/drawing/2014/main" id="{F9D9F86F-FF33-4B98-9B66-C82C5E425225}"/>
              </a:ext>
            </a:extLst>
          </p:cNvPr>
          <p:cNvPicPr>
            <a:picLocks noChangeAspect="1"/>
          </p:cNvPicPr>
          <p:nvPr/>
        </p:nvPicPr>
        <p:blipFill>
          <a:blip r:embed="rId12"/>
          <a:stretch>
            <a:fillRect/>
          </a:stretch>
        </p:blipFill>
        <p:spPr>
          <a:xfrm>
            <a:off x="6751129" y="4174680"/>
            <a:ext cx="777240" cy="777240"/>
          </a:xfrm>
          <a:prstGeom prst="rect">
            <a:avLst/>
          </a:prstGeom>
        </p:spPr>
      </p:pic>
      <p:pic>
        <p:nvPicPr>
          <p:cNvPr id="59" name="Picture 58" descr="A picture containing comb, bridge&#10;&#10;Description automatically generated">
            <a:extLst>
              <a:ext uri="{FF2B5EF4-FFF2-40B4-BE49-F238E27FC236}">
                <a16:creationId xmlns:a16="http://schemas.microsoft.com/office/drawing/2014/main" id="{A465939D-6F54-4D12-8FE8-F242B0C9CA94}"/>
              </a:ext>
            </a:extLst>
          </p:cNvPr>
          <p:cNvPicPr>
            <a:picLocks noChangeAspect="1"/>
          </p:cNvPicPr>
          <p:nvPr/>
        </p:nvPicPr>
        <p:blipFill>
          <a:blip r:embed="rId13"/>
          <a:stretch>
            <a:fillRect/>
          </a:stretch>
        </p:blipFill>
        <p:spPr>
          <a:xfrm>
            <a:off x="4548274" y="4191085"/>
            <a:ext cx="777240" cy="777240"/>
          </a:xfrm>
          <a:prstGeom prst="rect">
            <a:avLst/>
          </a:prstGeom>
        </p:spPr>
      </p:pic>
      <p:sp>
        <p:nvSpPr>
          <p:cNvPr id="6" name="TextBox 5">
            <a:extLst>
              <a:ext uri="{FF2B5EF4-FFF2-40B4-BE49-F238E27FC236}">
                <a16:creationId xmlns:a16="http://schemas.microsoft.com/office/drawing/2014/main" id="{138FC936-C17D-47F0-928F-F433A054B2C8}"/>
              </a:ext>
            </a:extLst>
          </p:cNvPr>
          <p:cNvSpPr txBox="1"/>
          <p:nvPr/>
        </p:nvSpPr>
        <p:spPr>
          <a:xfrm>
            <a:off x="740619" y="1283901"/>
            <a:ext cx="3118713" cy="369332"/>
          </a:xfrm>
          <a:prstGeom prst="rect">
            <a:avLst/>
          </a:prstGeom>
          <a:noFill/>
        </p:spPr>
        <p:txBody>
          <a:bodyPr wrap="square" rtlCol="0">
            <a:spAutoFit/>
          </a:bodyPr>
          <a:lstStyle/>
          <a:p>
            <a:pPr algn="ctr"/>
            <a:r>
              <a:rPr lang="en-US" b="1">
                <a:solidFill>
                  <a:schemeClr val="bg1"/>
                </a:solidFill>
              </a:rPr>
              <a:t>25</a:t>
            </a:r>
            <a:r>
              <a:rPr lang="en-US" b="1" baseline="30000">
                <a:solidFill>
                  <a:schemeClr val="bg1"/>
                </a:solidFill>
              </a:rPr>
              <a:t>th</a:t>
            </a:r>
            <a:r>
              <a:rPr lang="en-US" b="1">
                <a:solidFill>
                  <a:schemeClr val="bg1"/>
                </a:solidFill>
              </a:rPr>
              <a:t> Feb – 31</a:t>
            </a:r>
            <a:r>
              <a:rPr lang="en-US" b="1" baseline="30000">
                <a:solidFill>
                  <a:schemeClr val="bg1"/>
                </a:solidFill>
              </a:rPr>
              <a:t>st</a:t>
            </a:r>
            <a:r>
              <a:rPr lang="en-US" b="1">
                <a:solidFill>
                  <a:schemeClr val="bg1"/>
                </a:solidFill>
              </a:rPr>
              <a:t> Mar (5 Weeks)</a:t>
            </a:r>
          </a:p>
        </p:txBody>
      </p:sp>
      <p:sp>
        <p:nvSpPr>
          <p:cNvPr id="32" name="TextBox 31">
            <a:extLst>
              <a:ext uri="{FF2B5EF4-FFF2-40B4-BE49-F238E27FC236}">
                <a16:creationId xmlns:a16="http://schemas.microsoft.com/office/drawing/2014/main" id="{68379028-D777-4449-AE7C-1B10AC858A70}"/>
              </a:ext>
            </a:extLst>
          </p:cNvPr>
          <p:cNvSpPr txBox="1"/>
          <p:nvPr/>
        </p:nvSpPr>
        <p:spPr>
          <a:xfrm>
            <a:off x="8679582" y="1283901"/>
            <a:ext cx="1681066" cy="369332"/>
          </a:xfrm>
          <a:prstGeom prst="rect">
            <a:avLst/>
          </a:prstGeom>
          <a:noFill/>
        </p:spPr>
        <p:txBody>
          <a:bodyPr wrap="square" rtlCol="0">
            <a:spAutoFit/>
          </a:bodyPr>
          <a:lstStyle/>
          <a:p>
            <a:pPr algn="ctr"/>
            <a:r>
              <a:rPr lang="en-US" b="1">
                <a:solidFill>
                  <a:schemeClr val="bg1"/>
                </a:solidFill>
              </a:rPr>
              <a:t>TBD</a:t>
            </a:r>
          </a:p>
        </p:txBody>
      </p:sp>
      <p:sp>
        <p:nvSpPr>
          <p:cNvPr id="33" name="TextBox 32">
            <a:extLst>
              <a:ext uri="{FF2B5EF4-FFF2-40B4-BE49-F238E27FC236}">
                <a16:creationId xmlns:a16="http://schemas.microsoft.com/office/drawing/2014/main" id="{0AC3D03B-3498-4D0C-9CC6-0D4F0EBD5988}"/>
              </a:ext>
            </a:extLst>
          </p:cNvPr>
          <p:cNvSpPr txBox="1"/>
          <p:nvPr/>
        </p:nvSpPr>
        <p:spPr>
          <a:xfrm>
            <a:off x="543644" y="3448211"/>
            <a:ext cx="6954435" cy="584775"/>
          </a:xfrm>
          <a:prstGeom prst="rect">
            <a:avLst/>
          </a:prstGeom>
          <a:noFill/>
        </p:spPr>
        <p:txBody>
          <a:bodyPr wrap="square" rtlCol="0">
            <a:spAutoFit/>
          </a:bodyPr>
          <a:lstStyle/>
          <a:p>
            <a:pPr algn="ctr"/>
            <a:r>
              <a:rPr lang="en-US" b="1">
                <a:solidFill>
                  <a:schemeClr val="bg1"/>
                </a:solidFill>
              </a:rPr>
              <a:t>Pre-Modeling and Modeling</a:t>
            </a:r>
          </a:p>
          <a:p>
            <a:pPr algn="ctr"/>
            <a:r>
              <a:rPr lang="en-US" sz="1400" b="1" i="1">
                <a:solidFill>
                  <a:schemeClr val="bg1"/>
                </a:solidFill>
              </a:rPr>
              <a:t>Identifying data, Feature engineering and Driver analysis</a:t>
            </a:r>
          </a:p>
        </p:txBody>
      </p:sp>
      <p:sp>
        <p:nvSpPr>
          <p:cNvPr id="34" name="Rectangle 33">
            <a:extLst>
              <a:ext uri="{FF2B5EF4-FFF2-40B4-BE49-F238E27FC236}">
                <a16:creationId xmlns:a16="http://schemas.microsoft.com/office/drawing/2014/main" id="{4EDAEB56-1CEF-445A-965D-AC8C2EE29EBE}"/>
              </a:ext>
            </a:extLst>
          </p:cNvPr>
          <p:cNvSpPr/>
          <p:nvPr/>
        </p:nvSpPr>
        <p:spPr>
          <a:xfrm>
            <a:off x="8368450" y="4076355"/>
            <a:ext cx="3558288" cy="1600438"/>
          </a:xfrm>
          <a:prstGeom prst="rect">
            <a:avLst/>
          </a:prstGeom>
        </p:spPr>
        <p:txBody>
          <a:bodyPr wrap="square">
            <a:spAutoFit/>
          </a:bodyPr>
          <a:lstStyle/>
          <a:p>
            <a:r>
              <a:rPr lang="en-US" sz="1400" b="1">
                <a:solidFill>
                  <a:schemeClr val="bg1"/>
                </a:solidFill>
              </a:rPr>
              <a:t>Deep dive on all 6 markets in unison to provide guidelines </a:t>
            </a:r>
          </a:p>
          <a:p>
            <a:endParaRPr lang="en-US" sz="1400" b="1">
              <a:solidFill>
                <a:schemeClr val="bg1"/>
              </a:solidFill>
            </a:endParaRPr>
          </a:p>
          <a:p>
            <a:r>
              <a:rPr lang="en-US" sz="1400" b="1">
                <a:solidFill>
                  <a:schemeClr val="bg1"/>
                </a:solidFill>
              </a:rPr>
              <a:t>Based on the contributions of different components, optimal budget allocation can be drawn out for different marketing supports</a:t>
            </a:r>
          </a:p>
        </p:txBody>
      </p:sp>
      <p:pic>
        <p:nvPicPr>
          <p:cNvPr id="2050" name="Picture 2" descr="Vital Signs Marketing Online Marketing News: Proper Budget ...">
            <a:extLst>
              <a:ext uri="{FF2B5EF4-FFF2-40B4-BE49-F238E27FC236}">
                <a16:creationId xmlns:a16="http://schemas.microsoft.com/office/drawing/2014/main" id="{826EF62B-F2E1-4C86-8FDD-100BB8F34F10}"/>
              </a:ext>
            </a:extLst>
          </p:cNvPr>
          <p:cNvPicPr>
            <a:picLocks noChangeAspect="1" noChangeArrowheads="1"/>
          </p:cNvPicPr>
          <p:nvPr/>
        </p:nvPicPr>
        <p:blipFill>
          <a:blip r:embed="rId14">
            <a:clrChange>
              <a:clrFrom>
                <a:srgbClr val="97CEFB"/>
              </a:clrFrom>
              <a:clrTo>
                <a:srgbClr val="97CEFB">
                  <a:alpha val="0"/>
                </a:srgbClr>
              </a:clrTo>
            </a:clrChang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9065350" y="5477322"/>
            <a:ext cx="1983855" cy="113554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83FA646-A36E-4550-A50F-AD6BBEA032AE}"/>
              </a:ext>
            </a:extLst>
          </p:cNvPr>
          <p:cNvSpPr txBox="1"/>
          <p:nvPr/>
        </p:nvSpPr>
        <p:spPr>
          <a:xfrm>
            <a:off x="858305" y="5016333"/>
            <a:ext cx="898757" cy="369332"/>
          </a:xfrm>
          <a:prstGeom prst="rect">
            <a:avLst/>
          </a:prstGeom>
          <a:noFill/>
        </p:spPr>
        <p:txBody>
          <a:bodyPr wrap="square" rtlCol="0">
            <a:spAutoFit/>
          </a:bodyPr>
          <a:lstStyle/>
          <a:p>
            <a:pPr algn="ctr"/>
            <a:r>
              <a:rPr lang="en-US" b="1">
                <a:solidFill>
                  <a:schemeClr val="bg1"/>
                </a:solidFill>
              </a:rPr>
              <a:t>France</a:t>
            </a:r>
          </a:p>
        </p:txBody>
      </p:sp>
      <p:sp>
        <p:nvSpPr>
          <p:cNvPr id="38" name="TextBox 37">
            <a:extLst>
              <a:ext uri="{FF2B5EF4-FFF2-40B4-BE49-F238E27FC236}">
                <a16:creationId xmlns:a16="http://schemas.microsoft.com/office/drawing/2014/main" id="{18B627F7-CE32-445D-9F69-113939FE6623}"/>
              </a:ext>
            </a:extLst>
          </p:cNvPr>
          <p:cNvSpPr txBox="1"/>
          <p:nvPr/>
        </p:nvSpPr>
        <p:spPr>
          <a:xfrm>
            <a:off x="1996196" y="5008684"/>
            <a:ext cx="898757" cy="369332"/>
          </a:xfrm>
          <a:prstGeom prst="rect">
            <a:avLst/>
          </a:prstGeom>
          <a:noFill/>
        </p:spPr>
        <p:txBody>
          <a:bodyPr wrap="square" rtlCol="0">
            <a:spAutoFit/>
          </a:bodyPr>
          <a:lstStyle/>
          <a:p>
            <a:pPr algn="ctr"/>
            <a:r>
              <a:rPr lang="en-US" b="1">
                <a:solidFill>
                  <a:schemeClr val="bg1"/>
                </a:solidFill>
              </a:rPr>
              <a:t>Italy</a:t>
            </a:r>
          </a:p>
        </p:txBody>
      </p:sp>
      <p:sp>
        <p:nvSpPr>
          <p:cNvPr id="41" name="TextBox 40">
            <a:extLst>
              <a:ext uri="{FF2B5EF4-FFF2-40B4-BE49-F238E27FC236}">
                <a16:creationId xmlns:a16="http://schemas.microsoft.com/office/drawing/2014/main" id="{33F73D4C-4E6D-4500-BC70-00731D2AFEA3}"/>
              </a:ext>
            </a:extLst>
          </p:cNvPr>
          <p:cNvSpPr txBox="1"/>
          <p:nvPr/>
        </p:nvSpPr>
        <p:spPr>
          <a:xfrm>
            <a:off x="3109668" y="5016333"/>
            <a:ext cx="898757" cy="369332"/>
          </a:xfrm>
          <a:prstGeom prst="rect">
            <a:avLst/>
          </a:prstGeom>
          <a:noFill/>
        </p:spPr>
        <p:txBody>
          <a:bodyPr wrap="square" rtlCol="0">
            <a:spAutoFit/>
          </a:bodyPr>
          <a:lstStyle/>
          <a:p>
            <a:pPr algn="ctr"/>
            <a:r>
              <a:rPr lang="en-US" b="1">
                <a:solidFill>
                  <a:schemeClr val="bg1"/>
                </a:solidFill>
              </a:rPr>
              <a:t>Russia</a:t>
            </a:r>
          </a:p>
        </p:txBody>
      </p:sp>
      <p:sp>
        <p:nvSpPr>
          <p:cNvPr id="43" name="TextBox 42">
            <a:extLst>
              <a:ext uri="{FF2B5EF4-FFF2-40B4-BE49-F238E27FC236}">
                <a16:creationId xmlns:a16="http://schemas.microsoft.com/office/drawing/2014/main" id="{D7F38F68-00B7-47AB-A680-6AD360721C7C}"/>
              </a:ext>
            </a:extLst>
          </p:cNvPr>
          <p:cNvSpPr txBox="1"/>
          <p:nvPr/>
        </p:nvSpPr>
        <p:spPr>
          <a:xfrm>
            <a:off x="4485884" y="5013215"/>
            <a:ext cx="898757" cy="369332"/>
          </a:xfrm>
          <a:prstGeom prst="rect">
            <a:avLst/>
          </a:prstGeom>
          <a:noFill/>
        </p:spPr>
        <p:txBody>
          <a:bodyPr wrap="square" rtlCol="0">
            <a:spAutoFit/>
          </a:bodyPr>
          <a:lstStyle/>
          <a:p>
            <a:pPr algn="ctr"/>
            <a:r>
              <a:rPr lang="en-US" b="1">
                <a:solidFill>
                  <a:schemeClr val="bg1"/>
                </a:solidFill>
              </a:rPr>
              <a:t>UAE</a:t>
            </a:r>
          </a:p>
        </p:txBody>
      </p:sp>
      <p:sp>
        <p:nvSpPr>
          <p:cNvPr id="46" name="TextBox 45">
            <a:extLst>
              <a:ext uri="{FF2B5EF4-FFF2-40B4-BE49-F238E27FC236}">
                <a16:creationId xmlns:a16="http://schemas.microsoft.com/office/drawing/2014/main" id="{D23671B2-BD34-46BA-8637-6FDA2F32F466}"/>
              </a:ext>
            </a:extLst>
          </p:cNvPr>
          <p:cNvSpPr txBox="1"/>
          <p:nvPr/>
        </p:nvSpPr>
        <p:spPr>
          <a:xfrm>
            <a:off x="5518466" y="4987703"/>
            <a:ext cx="1067742" cy="369332"/>
          </a:xfrm>
          <a:prstGeom prst="rect">
            <a:avLst/>
          </a:prstGeom>
          <a:noFill/>
        </p:spPr>
        <p:txBody>
          <a:bodyPr wrap="square" rtlCol="0">
            <a:spAutoFit/>
          </a:bodyPr>
          <a:lstStyle/>
          <a:p>
            <a:pPr algn="ctr"/>
            <a:r>
              <a:rPr lang="en-US" b="1">
                <a:solidFill>
                  <a:schemeClr val="bg1"/>
                </a:solidFill>
              </a:rPr>
              <a:t>Germany</a:t>
            </a:r>
          </a:p>
        </p:txBody>
      </p:sp>
      <p:sp>
        <p:nvSpPr>
          <p:cNvPr id="47" name="TextBox 46">
            <a:extLst>
              <a:ext uri="{FF2B5EF4-FFF2-40B4-BE49-F238E27FC236}">
                <a16:creationId xmlns:a16="http://schemas.microsoft.com/office/drawing/2014/main" id="{E2BD0029-54F1-47A6-AE27-FF4E803833E1}"/>
              </a:ext>
            </a:extLst>
          </p:cNvPr>
          <p:cNvSpPr txBox="1"/>
          <p:nvPr/>
        </p:nvSpPr>
        <p:spPr>
          <a:xfrm>
            <a:off x="6637894" y="5006873"/>
            <a:ext cx="1067742" cy="369332"/>
          </a:xfrm>
          <a:prstGeom prst="rect">
            <a:avLst/>
          </a:prstGeom>
          <a:noFill/>
        </p:spPr>
        <p:txBody>
          <a:bodyPr wrap="square" rtlCol="0">
            <a:spAutoFit/>
          </a:bodyPr>
          <a:lstStyle/>
          <a:p>
            <a:pPr algn="ctr"/>
            <a:r>
              <a:rPr lang="en-US" b="1">
                <a:solidFill>
                  <a:schemeClr val="bg1"/>
                </a:solidFill>
              </a:rPr>
              <a:t>Ireland</a:t>
            </a:r>
          </a:p>
        </p:txBody>
      </p:sp>
      <p:sp>
        <p:nvSpPr>
          <p:cNvPr id="48" name="TextBox 47">
            <a:extLst>
              <a:ext uri="{FF2B5EF4-FFF2-40B4-BE49-F238E27FC236}">
                <a16:creationId xmlns:a16="http://schemas.microsoft.com/office/drawing/2014/main" id="{5F6B57F4-3DA3-4A97-85B8-C2F652FD0BAE}"/>
              </a:ext>
            </a:extLst>
          </p:cNvPr>
          <p:cNvSpPr txBox="1"/>
          <p:nvPr/>
        </p:nvSpPr>
        <p:spPr>
          <a:xfrm>
            <a:off x="4485472" y="1279060"/>
            <a:ext cx="3118713" cy="369332"/>
          </a:xfrm>
          <a:prstGeom prst="rect">
            <a:avLst/>
          </a:prstGeom>
          <a:noFill/>
        </p:spPr>
        <p:txBody>
          <a:bodyPr wrap="square" rtlCol="0">
            <a:spAutoFit/>
          </a:bodyPr>
          <a:lstStyle/>
          <a:p>
            <a:pPr algn="ctr"/>
            <a:r>
              <a:rPr lang="en-US" b="1">
                <a:solidFill>
                  <a:schemeClr val="bg1"/>
                </a:solidFill>
              </a:rPr>
              <a:t>1</a:t>
            </a:r>
            <a:r>
              <a:rPr lang="en-US" b="1" baseline="30000">
                <a:solidFill>
                  <a:schemeClr val="bg1"/>
                </a:solidFill>
              </a:rPr>
              <a:t>st</a:t>
            </a:r>
            <a:r>
              <a:rPr lang="en-US" b="1">
                <a:solidFill>
                  <a:schemeClr val="bg1"/>
                </a:solidFill>
              </a:rPr>
              <a:t> Apr – 20</a:t>
            </a:r>
            <a:r>
              <a:rPr lang="en-US" b="1" baseline="30000">
                <a:solidFill>
                  <a:schemeClr val="bg1"/>
                </a:solidFill>
              </a:rPr>
              <a:t>th</a:t>
            </a:r>
            <a:r>
              <a:rPr lang="en-US" b="1">
                <a:solidFill>
                  <a:schemeClr val="bg1"/>
                </a:solidFill>
              </a:rPr>
              <a:t> Apr (3 Weeks)</a:t>
            </a:r>
          </a:p>
        </p:txBody>
      </p:sp>
      <p:sp>
        <p:nvSpPr>
          <p:cNvPr id="49" name="TextBox 48">
            <a:extLst>
              <a:ext uri="{FF2B5EF4-FFF2-40B4-BE49-F238E27FC236}">
                <a16:creationId xmlns:a16="http://schemas.microsoft.com/office/drawing/2014/main" id="{1A73516F-C1C1-40A4-9D33-0C2861275A54}"/>
              </a:ext>
            </a:extLst>
          </p:cNvPr>
          <p:cNvSpPr txBox="1"/>
          <p:nvPr/>
        </p:nvSpPr>
        <p:spPr>
          <a:xfrm>
            <a:off x="1983910" y="5340181"/>
            <a:ext cx="1167278" cy="292388"/>
          </a:xfrm>
          <a:prstGeom prst="rect">
            <a:avLst/>
          </a:prstGeom>
          <a:noFill/>
        </p:spPr>
        <p:txBody>
          <a:bodyPr wrap="square" rtlCol="0">
            <a:spAutoFit/>
          </a:bodyPr>
          <a:lstStyle/>
          <a:p>
            <a:r>
              <a:rPr lang="en-US" sz="1300" b="1">
                <a:solidFill>
                  <a:schemeClr val="bg1"/>
                </a:solidFill>
              </a:rPr>
              <a:t>(38 Weeks)</a:t>
            </a:r>
          </a:p>
        </p:txBody>
      </p:sp>
      <p:sp>
        <p:nvSpPr>
          <p:cNvPr id="50" name="TextBox 49">
            <a:extLst>
              <a:ext uri="{FF2B5EF4-FFF2-40B4-BE49-F238E27FC236}">
                <a16:creationId xmlns:a16="http://schemas.microsoft.com/office/drawing/2014/main" id="{EF5FE6DB-6702-4D89-ADF1-A12FA771F194}"/>
              </a:ext>
            </a:extLst>
          </p:cNvPr>
          <p:cNvSpPr txBox="1"/>
          <p:nvPr/>
        </p:nvSpPr>
        <p:spPr>
          <a:xfrm>
            <a:off x="3134087" y="5340181"/>
            <a:ext cx="1167278" cy="292388"/>
          </a:xfrm>
          <a:prstGeom prst="rect">
            <a:avLst/>
          </a:prstGeom>
          <a:noFill/>
        </p:spPr>
        <p:txBody>
          <a:bodyPr wrap="square" rtlCol="0">
            <a:spAutoFit/>
          </a:bodyPr>
          <a:lstStyle/>
          <a:p>
            <a:r>
              <a:rPr lang="en-US" sz="1300" b="1">
                <a:solidFill>
                  <a:schemeClr val="bg1"/>
                </a:solidFill>
              </a:rPr>
              <a:t>(31 Weeks)</a:t>
            </a:r>
          </a:p>
        </p:txBody>
      </p:sp>
      <p:sp>
        <p:nvSpPr>
          <p:cNvPr id="52" name="TextBox 51">
            <a:extLst>
              <a:ext uri="{FF2B5EF4-FFF2-40B4-BE49-F238E27FC236}">
                <a16:creationId xmlns:a16="http://schemas.microsoft.com/office/drawing/2014/main" id="{89422BAB-1F7F-4C93-8C02-AFFE840D38C1}"/>
              </a:ext>
            </a:extLst>
          </p:cNvPr>
          <p:cNvSpPr txBox="1"/>
          <p:nvPr/>
        </p:nvSpPr>
        <p:spPr>
          <a:xfrm>
            <a:off x="4483180" y="5306640"/>
            <a:ext cx="1167278" cy="292388"/>
          </a:xfrm>
          <a:prstGeom prst="rect">
            <a:avLst/>
          </a:prstGeom>
          <a:noFill/>
        </p:spPr>
        <p:txBody>
          <a:bodyPr wrap="square" rtlCol="0">
            <a:spAutoFit/>
          </a:bodyPr>
          <a:lstStyle/>
          <a:p>
            <a:r>
              <a:rPr lang="en-US" sz="1300" b="1">
                <a:solidFill>
                  <a:schemeClr val="bg1"/>
                </a:solidFill>
              </a:rPr>
              <a:t>(22 Weeks)</a:t>
            </a:r>
          </a:p>
        </p:txBody>
      </p:sp>
      <p:sp>
        <p:nvSpPr>
          <p:cNvPr id="53" name="TextBox 52">
            <a:extLst>
              <a:ext uri="{FF2B5EF4-FFF2-40B4-BE49-F238E27FC236}">
                <a16:creationId xmlns:a16="http://schemas.microsoft.com/office/drawing/2014/main" id="{5F7339E3-3F80-4252-B8C3-DD2AA375FFB8}"/>
              </a:ext>
            </a:extLst>
          </p:cNvPr>
          <p:cNvSpPr txBox="1"/>
          <p:nvPr/>
        </p:nvSpPr>
        <p:spPr>
          <a:xfrm>
            <a:off x="5611489" y="5315156"/>
            <a:ext cx="1167278" cy="292388"/>
          </a:xfrm>
          <a:prstGeom prst="rect">
            <a:avLst/>
          </a:prstGeom>
          <a:noFill/>
        </p:spPr>
        <p:txBody>
          <a:bodyPr wrap="square" rtlCol="0">
            <a:spAutoFit/>
          </a:bodyPr>
          <a:lstStyle/>
          <a:p>
            <a:r>
              <a:rPr lang="en-US" sz="1300" b="1">
                <a:solidFill>
                  <a:schemeClr val="bg1"/>
                </a:solidFill>
              </a:rPr>
              <a:t>(20 Weeks)</a:t>
            </a:r>
          </a:p>
        </p:txBody>
      </p:sp>
      <p:sp>
        <p:nvSpPr>
          <p:cNvPr id="54" name="TextBox 53">
            <a:extLst>
              <a:ext uri="{FF2B5EF4-FFF2-40B4-BE49-F238E27FC236}">
                <a16:creationId xmlns:a16="http://schemas.microsoft.com/office/drawing/2014/main" id="{C27554C3-50CD-41C8-AE22-E298FB6B0D7F}"/>
              </a:ext>
            </a:extLst>
          </p:cNvPr>
          <p:cNvSpPr txBox="1"/>
          <p:nvPr/>
        </p:nvSpPr>
        <p:spPr>
          <a:xfrm>
            <a:off x="6714956" y="5329942"/>
            <a:ext cx="1167278" cy="292388"/>
          </a:xfrm>
          <a:prstGeom prst="rect">
            <a:avLst/>
          </a:prstGeom>
          <a:noFill/>
        </p:spPr>
        <p:txBody>
          <a:bodyPr wrap="square" rtlCol="0">
            <a:spAutoFit/>
          </a:bodyPr>
          <a:lstStyle/>
          <a:p>
            <a:r>
              <a:rPr lang="en-US" sz="1300" b="1">
                <a:solidFill>
                  <a:schemeClr val="bg1"/>
                </a:solidFill>
              </a:rPr>
              <a:t>(31 Weeks)</a:t>
            </a:r>
          </a:p>
        </p:txBody>
      </p:sp>
      <p:sp>
        <p:nvSpPr>
          <p:cNvPr id="56" name="TextBox 55">
            <a:extLst>
              <a:ext uri="{FF2B5EF4-FFF2-40B4-BE49-F238E27FC236}">
                <a16:creationId xmlns:a16="http://schemas.microsoft.com/office/drawing/2014/main" id="{EE0FCC7F-E592-485C-986B-957B97905475}"/>
              </a:ext>
            </a:extLst>
          </p:cNvPr>
          <p:cNvSpPr txBox="1"/>
          <p:nvPr/>
        </p:nvSpPr>
        <p:spPr>
          <a:xfrm>
            <a:off x="46196" y="5312950"/>
            <a:ext cx="1167278" cy="400110"/>
          </a:xfrm>
          <a:prstGeom prst="rect">
            <a:avLst/>
          </a:prstGeom>
          <a:noFill/>
        </p:spPr>
        <p:txBody>
          <a:bodyPr wrap="square" rtlCol="0">
            <a:spAutoFit/>
          </a:bodyPr>
          <a:lstStyle/>
          <a:p>
            <a:r>
              <a:rPr lang="en-US" sz="1000" b="1">
                <a:solidFill>
                  <a:schemeClr val="bg1"/>
                </a:solidFill>
              </a:rPr>
              <a:t>Weeks of observation</a:t>
            </a:r>
          </a:p>
        </p:txBody>
      </p:sp>
    </p:spTree>
    <p:extLst>
      <p:ext uri="{BB962C8B-B14F-4D97-AF65-F5344CB8AC3E}">
        <p14:creationId xmlns:p14="http://schemas.microsoft.com/office/powerpoint/2010/main" val="245740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68578" y="272036"/>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France – SKU – Plus Peanut Butter &amp; Dark Chocolate </a:t>
            </a:r>
          </a:p>
        </p:txBody>
      </p:sp>
      <p:graphicFrame>
        <p:nvGraphicFramePr>
          <p:cNvPr id="3" name="Table 2">
            <a:extLst>
              <a:ext uri="{FF2B5EF4-FFF2-40B4-BE49-F238E27FC236}">
                <a16:creationId xmlns:a16="http://schemas.microsoft.com/office/drawing/2014/main" id="{EB7CD6C0-539D-4D67-8260-92BEDC174551}"/>
              </a:ext>
            </a:extLst>
          </p:cNvPr>
          <p:cNvGraphicFramePr>
            <a:graphicFrameLocks noGrp="1"/>
          </p:cNvGraphicFramePr>
          <p:nvPr>
            <p:extLst>
              <p:ext uri="{D42A27DB-BD31-4B8C-83A1-F6EECF244321}">
                <p14:modId xmlns:p14="http://schemas.microsoft.com/office/powerpoint/2010/main" val="1803195898"/>
              </p:ext>
            </p:extLst>
          </p:nvPr>
        </p:nvGraphicFramePr>
        <p:xfrm>
          <a:off x="602166" y="5263684"/>
          <a:ext cx="11018335" cy="873156"/>
        </p:xfrm>
        <a:graphic>
          <a:graphicData uri="http://schemas.openxmlformats.org/drawingml/2006/table">
            <a:tbl>
              <a:tblPr/>
              <a:tblGrid>
                <a:gridCol w="4673507">
                  <a:extLst>
                    <a:ext uri="{9D8B030D-6E8A-4147-A177-3AD203B41FA5}">
                      <a16:colId xmlns:a16="http://schemas.microsoft.com/office/drawing/2014/main" val="1901492000"/>
                    </a:ext>
                  </a:extLst>
                </a:gridCol>
                <a:gridCol w="1145164">
                  <a:extLst>
                    <a:ext uri="{9D8B030D-6E8A-4147-A177-3AD203B41FA5}">
                      <a16:colId xmlns:a16="http://schemas.microsoft.com/office/drawing/2014/main" val="1595525012"/>
                    </a:ext>
                  </a:extLst>
                </a:gridCol>
                <a:gridCol w="1299916">
                  <a:extLst>
                    <a:ext uri="{9D8B030D-6E8A-4147-A177-3AD203B41FA5}">
                      <a16:colId xmlns:a16="http://schemas.microsoft.com/office/drawing/2014/main" val="3465102206"/>
                    </a:ext>
                  </a:extLst>
                </a:gridCol>
                <a:gridCol w="1299916">
                  <a:extLst>
                    <a:ext uri="{9D8B030D-6E8A-4147-A177-3AD203B41FA5}">
                      <a16:colId xmlns:a16="http://schemas.microsoft.com/office/drawing/2014/main" val="2940118504"/>
                    </a:ext>
                  </a:extLst>
                </a:gridCol>
                <a:gridCol w="1299916">
                  <a:extLst>
                    <a:ext uri="{9D8B030D-6E8A-4147-A177-3AD203B41FA5}">
                      <a16:colId xmlns:a16="http://schemas.microsoft.com/office/drawing/2014/main" val="1161610486"/>
                    </a:ext>
                  </a:extLst>
                </a:gridCol>
                <a:gridCol w="1299916">
                  <a:extLst>
                    <a:ext uri="{9D8B030D-6E8A-4147-A177-3AD203B41FA5}">
                      <a16:colId xmlns:a16="http://schemas.microsoft.com/office/drawing/2014/main" val="3468641603"/>
                    </a:ext>
                  </a:extLst>
                </a:gridCol>
              </a:tblGrid>
              <a:tr h="291052">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(0 - 10)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(10 - 20)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(20 - 30)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(30 - 40)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(40 - 50)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534757"/>
                  </a:ext>
                </a:extLst>
              </a:tr>
              <a:tr h="291052">
                <a:tc>
                  <a:txBody>
                    <a:bodyPr/>
                    <a:lstStyle/>
                    <a:p>
                      <a:pPr algn="l" fontAlgn="b"/>
                      <a:r>
                        <a:rPr lang="en-US" sz="1500" b="0" i="0" u="none" strike="noStrike">
                          <a:solidFill>
                            <a:schemeClr val="bg1"/>
                          </a:solidFill>
                          <a:effectLst/>
                          <a:latin typeface="Calibri" panose="020F0502020204030204" pitchFamily="34" charset="0"/>
                        </a:rPr>
                        <a:t>Units Sold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215.2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393.62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556.7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990.1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1481.3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469830"/>
                  </a:ext>
                </a:extLst>
              </a:tr>
              <a:tr h="291052">
                <a:tc>
                  <a:txBody>
                    <a:bodyPr/>
                    <a:lstStyle/>
                    <a:p>
                      <a:pPr algn="l" fontAlgn="b"/>
                      <a:r>
                        <a:rPr lang="en-US" sz="1500" b="0" i="0" u="none" strike="noStrike">
                          <a:solidFill>
                            <a:schemeClr val="bg1"/>
                          </a:solidFill>
                          <a:effectLst/>
                          <a:latin typeface="Calibri" panose="020F0502020204030204" pitchFamily="34" charset="0"/>
                        </a:rPr>
                        <a:t>Groups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chemeClr val="bg1"/>
                          </a:solidFill>
                          <a:effectLst/>
                          <a:latin typeface="Calibri" panose="020F0502020204030204" pitchFamily="34" charset="0"/>
                        </a:rPr>
                        <a:t>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4463307"/>
                  </a:ext>
                </a:extLst>
              </a:tr>
            </a:tbl>
          </a:graphicData>
        </a:graphic>
      </p:graphicFrame>
      <p:graphicFrame>
        <p:nvGraphicFramePr>
          <p:cNvPr id="13" name="Chart 12">
            <a:extLst>
              <a:ext uri="{FF2B5EF4-FFF2-40B4-BE49-F238E27FC236}">
                <a16:creationId xmlns:a16="http://schemas.microsoft.com/office/drawing/2014/main" id="{92F8BD4E-F2A4-4AFB-92EE-5838A0E38EB7}"/>
              </a:ext>
            </a:extLst>
          </p:cNvPr>
          <p:cNvGraphicFramePr>
            <a:graphicFrameLocks/>
          </p:cNvGraphicFramePr>
          <p:nvPr>
            <p:extLst>
              <p:ext uri="{D42A27DB-BD31-4B8C-83A1-F6EECF244321}">
                <p14:modId xmlns:p14="http://schemas.microsoft.com/office/powerpoint/2010/main" val="1333844754"/>
              </p:ext>
            </p:extLst>
          </p:nvPr>
        </p:nvGraphicFramePr>
        <p:xfrm>
          <a:off x="602167" y="721160"/>
          <a:ext cx="5363736" cy="36746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B4DECC69-B67D-44D1-A5AF-CB829ABBFF7F}"/>
              </a:ext>
            </a:extLst>
          </p:cNvPr>
          <p:cNvGraphicFramePr>
            <a:graphicFrameLocks/>
          </p:cNvGraphicFramePr>
          <p:nvPr>
            <p:extLst>
              <p:ext uri="{D42A27DB-BD31-4B8C-83A1-F6EECF244321}">
                <p14:modId xmlns:p14="http://schemas.microsoft.com/office/powerpoint/2010/main" val="3273651226"/>
              </p:ext>
            </p:extLst>
          </p:nvPr>
        </p:nvGraphicFramePr>
        <p:xfrm>
          <a:off x="6226099" y="721160"/>
          <a:ext cx="5394402" cy="367467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92F13E7C-083C-4D8C-8AA9-AD88EBBB0624}"/>
              </a:ext>
            </a:extLst>
          </p:cNvPr>
          <p:cNvSpPr/>
          <p:nvPr/>
        </p:nvSpPr>
        <p:spPr>
          <a:xfrm>
            <a:off x="2381326" y="2729426"/>
            <a:ext cx="1488589" cy="840315"/>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6" name="Rectangle 15">
            <a:extLst>
              <a:ext uri="{FF2B5EF4-FFF2-40B4-BE49-F238E27FC236}">
                <a16:creationId xmlns:a16="http://schemas.microsoft.com/office/drawing/2014/main" id="{0A60F529-1DCF-4832-9CA3-5A7522152AC8}"/>
              </a:ext>
            </a:extLst>
          </p:cNvPr>
          <p:cNvSpPr/>
          <p:nvPr/>
        </p:nvSpPr>
        <p:spPr>
          <a:xfrm>
            <a:off x="4228058" y="2163338"/>
            <a:ext cx="480964" cy="1395254"/>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7" name="Rectangle 16">
            <a:extLst>
              <a:ext uri="{FF2B5EF4-FFF2-40B4-BE49-F238E27FC236}">
                <a16:creationId xmlns:a16="http://schemas.microsoft.com/office/drawing/2014/main" id="{DDFA4910-B1AA-4024-9CEC-BDD166E7063D}"/>
              </a:ext>
            </a:extLst>
          </p:cNvPr>
          <p:cNvSpPr/>
          <p:nvPr/>
        </p:nvSpPr>
        <p:spPr>
          <a:xfrm>
            <a:off x="5100779" y="1411081"/>
            <a:ext cx="480964" cy="2147508"/>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892742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488E25-07CE-4309-A3D6-6688F43C873C}"/>
              </a:ext>
            </a:extLst>
          </p:cNvPr>
          <p:cNvSpPr txBox="1"/>
          <p:nvPr/>
        </p:nvSpPr>
        <p:spPr>
          <a:xfrm>
            <a:off x="273378" y="152625"/>
            <a:ext cx="11347124" cy="823495"/>
          </a:xfrm>
          <a:prstGeom prst="rect">
            <a:avLst/>
          </a:prstGeom>
          <a:noFill/>
        </p:spPr>
        <p:txBody>
          <a:bodyPr wrap="square" rtlCol="0">
            <a:spAutoFit/>
          </a:bodyPr>
          <a:lstStyle/>
          <a:p>
            <a:pPr defTabSz="609539">
              <a:lnSpc>
                <a:spcPct val="80000"/>
              </a:lnSpc>
              <a:defRPr/>
            </a:pPr>
            <a:r>
              <a:rPr lang="en-GB" sz="2933" b="1">
                <a:solidFill>
                  <a:schemeClr val="bg1"/>
                </a:solidFill>
                <a:cs typeface="Marsfont"/>
              </a:rPr>
              <a:t>Event sampling does not seem to show a significant impact unit sales average in Italy</a:t>
            </a:r>
          </a:p>
        </p:txBody>
      </p:sp>
      <p:sp>
        <p:nvSpPr>
          <p:cNvPr id="9" name="TextBox 8">
            <a:extLst>
              <a:ext uri="{FF2B5EF4-FFF2-40B4-BE49-F238E27FC236}">
                <a16:creationId xmlns:a16="http://schemas.microsoft.com/office/drawing/2014/main" id="{B8326BE8-BC33-4EB3-8F68-226EE39B5B37}"/>
              </a:ext>
            </a:extLst>
          </p:cNvPr>
          <p:cNvSpPr txBox="1"/>
          <p:nvPr/>
        </p:nvSpPr>
        <p:spPr>
          <a:xfrm>
            <a:off x="7705723" y="1785117"/>
            <a:ext cx="3638551" cy="1191816"/>
          </a:xfrm>
          <a:prstGeom prst="roundRect">
            <a:avLst/>
          </a:prstGeom>
          <a:noFill/>
          <a:ln>
            <a:solidFill>
              <a:schemeClr val="bg1"/>
            </a:solidFill>
          </a:ln>
        </p:spPr>
        <p:txBody>
          <a:bodyPr wrap="square" rtlCol="0">
            <a:spAutoFit/>
          </a:bodyPr>
          <a:lstStyle/>
          <a:p>
            <a:pPr marL="380972" indent="-380972">
              <a:buFont typeface="Arial" panose="020B0604020202020204" pitchFamily="34" charset="0"/>
              <a:buChar char="•"/>
            </a:pPr>
            <a:r>
              <a:rPr lang="en-US" sz="1600">
                <a:solidFill>
                  <a:schemeClr val="bg1"/>
                </a:solidFill>
              </a:rPr>
              <a:t>Units sales does not significant correlation with the number of units sampled in events</a:t>
            </a:r>
          </a:p>
          <a:p>
            <a:pPr marL="380972" indent="-380972">
              <a:buFont typeface="Arial" panose="020B0604020202020204" pitchFamily="34" charset="0"/>
              <a:buChar char="•"/>
            </a:pPr>
            <a:endParaRPr lang="en-US" sz="1600">
              <a:solidFill>
                <a:schemeClr val="bg1"/>
              </a:solidFill>
            </a:endParaRPr>
          </a:p>
        </p:txBody>
      </p:sp>
      <p:pic>
        <p:nvPicPr>
          <p:cNvPr id="15" name="Picture 2" descr="Image result for insight flat icon">
            <a:extLst>
              <a:ext uri="{FF2B5EF4-FFF2-40B4-BE49-F238E27FC236}">
                <a16:creationId xmlns:a16="http://schemas.microsoft.com/office/drawing/2014/main" id="{FA0C01FF-EFBF-40C8-90FC-6F9D7946A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127" y="1128881"/>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31AB197-4231-4127-9F55-49BCF032D38C}"/>
              </a:ext>
            </a:extLst>
          </p:cNvPr>
          <p:cNvCxnSpPr/>
          <p:nvPr/>
        </p:nvCxnSpPr>
        <p:spPr>
          <a:xfrm flipV="1">
            <a:off x="8541847" y="1517495"/>
            <a:ext cx="2215741" cy="376"/>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0E2BA7C-3BD4-486B-AB1F-C8F4C5640376}"/>
              </a:ext>
            </a:extLst>
          </p:cNvPr>
          <p:cNvSpPr/>
          <p:nvPr/>
        </p:nvSpPr>
        <p:spPr bwMode="auto">
          <a:xfrm>
            <a:off x="8410569" y="1213675"/>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AUDIT INFERENCES</a:t>
            </a:r>
          </a:p>
        </p:txBody>
      </p:sp>
      <p:graphicFrame>
        <p:nvGraphicFramePr>
          <p:cNvPr id="8" name="Chart 7">
            <a:extLst>
              <a:ext uri="{FF2B5EF4-FFF2-40B4-BE49-F238E27FC236}">
                <a16:creationId xmlns:a16="http://schemas.microsoft.com/office/drawing/2014/main" id="{53BB8E88-9308-4D6B-A1E4-CF9FCC069EEB}"/>
              </a:ext>
            </a:extLst>
          </p:cNvPr>
          <p:cNvGraphicFramePr>
            <a:graphicFrameLocks/>
          </p:cNvGraphicFramePr>
          <p:nvPr>
            <p:extLst>
              <p:ext uri="{D42A27DB-BD31-4B8C-83A1-F6EECF244321}">
                <p14:modId xmlns:p14="http://schemas.microsoft.com/office/powerpoint/2010/main" val="3930103868"/>
              </p:ext>
            </p:extLst>
          </p:nvPr>
        </p:nvGraphicFramePr>
        <p:xfrm>
          <a:off x="453574" y="1266407"/>
          <a:ext cx="6786212" cy="40880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40847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488E25-07CE-4309-A3D6-6688F43C873C}"/>
              </a:ext>
            </a:extLst>
          </p:cNvPr>
          <p:cNvSpPr txBox="1"/>
          <p:nvPr/>
        </p:nvSpPr>
        <p:spPr>
          <a:xfrm>
            <a:off x="273378" y="152625"/>
            <a:ext cx="11347124" cy="823495"/>
          </a:xfrm>
          <a:prstGeom prst="rect">
            <a:avLst/>
          </a:prstGeom>
          <a:noFill/>
        </p:spPr>
        <p:txBody>
          <a:bodyPr wrap="square" rtlCol="0">
            <a:spAutoFit/>
          </a:bodyPr>
          <a:lstStyle/>
          <a:p>
            <a:pPr defTabSz="609539">
              <a:lnSpc>
                <a:spcPct val="80000"/>
              </a:lnSpc>
              <a:defRPr/>
            </a:pPr>
            <a:r>
              <a:rPr lang="en-GB" sz="2933" b="1">
                <a:solidFill>
                  <a:schemeClr val="bg1"/>
                </a:solidFill>
                <a:cs typeface="Marsfont"/>
              </a:rPr>
              <a:t>Proximity sampling does not seem to show a significant impact unit sales average in Italy</a:t>
            </a:r>
          </a:p>
        </p:txBody>
      </p:sp>
      <p:sp>
        <p:nvSpPr>
          <p:cNvPr id="9" name="TextBox 8">
            <a:extLst>
              <a:ext uri="{FF2B5EF4-FFF2-40B4-BE49-F238E27FC236}">
                <a16:creationId xmlns:a16="http://schemas.microsoft.com/office/drawing/2014/main" id="{B8326BE8-BC33-4EB3-8F68-226EE39B5B37}"/>
              </a:ext>
            </a:extLst>
          </p:cNvPr>
          <p:cNvSpPr txBox="1"/>
          <p:nvPr/>
        </p:nvSpPr>
        <p:spPr>
          <a:xfrm>
            <a:off x="7705723" y="1785117"/>
            <a:ext cx="3638551" cy="1191816"/>
          </a:xfrm>
          <a:prstGeom prst="roundRect">
            <a:avLst/>
          </a:prstGeom>
          <a:noFill/>
          <a:ln>
            <a:solidFill>
              <a:schemeClr val="bg1"/>
            </a:solidFill>
          </a:ln>
        </p:spPr>
        <p:txBody>
          <a:bodyPr wrap="square" rtlCol="0">
            <a:spAutoFit/>
          </a:bodyPr>
          <a:lstStyle/>
          <a:p>
            <a:pPr marL="380972" indent="-380972">
              <a:buFont typeface="Arial" panose="020B0604020202020204" pitchFamily="34" charset="0"/>
              <a:buChar char="•"/>
            </a:pPr>
            <a:r>
              <a:rPr lang="en-US" sz="1600">
                <a:solidFill>
                  <a:schemeClr val="bg1"/>
                </a:solidFill>
              </a:rPr>
              <a:t>Units sales does not significant correlation with the number of units sampled in proximity</a:t>
            </a:r>
          </a:p>
          <a:p>
            <a:pPr marL="380972" indent="-380972">
              <a:buFont typeface="Arial" panose="020B0604020202020204" pitchFamily="34" charset="0"/>
              <a:buChar char="•"/>
            </a:pPr>
            <a:endParaRPr lang="en-US" sz="1600">
              <a:solidFill>
                <a:schemeClr val="bg1"/>
              </a:solidFill>
            </a:endParaRPr>
          </a:p>
        </p:txBody>
      </p:sp>
      <p:pic>
        <p:nvPicPr>
          <p:cNvPr id="15" name="Picture 2" descr="Image result for insight flat icon">
            <a:extLst>
              <a:ext uri="{FF2B5EF4-FFF2-40B4-BE49-F238E27FC236}">
                <a16:creationId xmlns:a16="http://schemas.microsoft.com/office/drawing/2014/main" id="{FA0C01FF-EFBF-40C8-90FC-6F9D7946A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127" y="1128881"/>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31AB197-4231-4127-9F55-49BCF032D38C}"/>
              </a:ext>
            </a:extLst>
          </p:cNvPr>
          <p:cNvCxnSpPr/>
          <p:nvPr/>
        </p:nvCxnSpPr>
        <p:spPr>
          <a:xfrm flipV="1">
            <a:off x="8541847" y="1517495"/>
            <a:ext cx="2215741" cy="376"/>
          </a:xfrm>
          <a:prstGeom prst="line">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0E2BA7C-3BD4-486B-AB1F-C8F4C5640376}"/>
              </a:ext>
            </a:extLst>
          </p:cNvPr>
          <p:cNvSpPr/>
          <p:nvPr/>
        </p:nvSpPr>
        <p:spPr bwMode="auto">
          <a:xfrm>
            <a:off x="8410569" y="1213675"/>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AUDIT INFERENCES</a:t>
            </a:r>
          </a:p>
        </p:txBody>
      </p:sp>
      <p:graphicFrame>
        <p:nvGraphicFramePr>
          <p:cNvPr id="10" name="Chart 9">
            <a:extLst>
              <a:ext uri="{FF2B5EF4-FFF2-40B4-BE49-F238E27FC236}">
                <a16:creationId xmlns:a16="http://schemas.microsoft.com/office/drawing/2014/main" id="{A46805DD-3EAB-4E73-B187-98C4B90D2B56}"/>
              </a:ext>
            </a:extLst>
          </p:cNvPr>
          <p:cNvGraphicFramePr>
            <a:graphicFrameLocks/>
          </p:cNvGraphicFramePr>
          <p:nvPr>
            <p:extLst>
              <p:ext uri="{D42A27DB-BD31-4B8C-83A1-F6EECF244321}">
                <p14:modId xmlns:p14="http://schemas.microsoft.com/office/powerpoint/2010/main" val="190984194"/>
              </p:ext>
            </p:extLst>
          </p:nvPr>
        </p:nvGraphicFramePr>
        <p:xfrm>
          <a:off x="436563" y="1213675"/>
          <a:ext cx="6878637" cy="40063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89426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D945C4D8-DDAF-4DDA-8600-B8D6CF0E6E36}"/>
              </a:ext>
            </a:extLst>
          </p:cNvPr>
          <p:cNvSpPr>
            <a:spLocks noGrp="1"/>
          </p:cNvSpPr>
          <p:nvPr>
            <p:ph type="body" sz="quarter" idx="17"/>
          </p:nvPr>
        </p:nvSpPr>
        <p:spPr>
          <a:xfrm>
            <a:off x="4380062" y="1578600"/>
            <a:ext cx="4078145" cy="810673"/>
          </a:xfrm>
        </p:spPr>
        <p:txBody>
          <a:bodyPr/>
          <a:lstStyle/>
          <a:p>
            <a:r>
              <a:rPr lang="en-US" sz="2400"/>
              <a:t>Level 2 – Stock Keeping Unit (SKU)</a:t>
            </a:r>
          </a:p>
        </p:txBody>
      </p:sp>
      <p:sp>
        <p:nvSpPr>
          <p:cNvPr id="10" name="Text Placeholder 9">
            <a:extLst>
              <a:ext uri="{FF2B5EF4-FFF2-40B4-BE49-F238E27FC236}">
                <a16:creationId xmlns:a16="http://schemas.microsoft.com/office/drawing/2014/main" id="{95ED4EE5-F658-44B9-AF5D-7EACE84A56DF}"/>
              </a:ext>
            </a:extLst>
          </p:cNvPr>
          <p:cNvSpPr>
            <a:spLocks noGrp="1"/>
          </p:cNvSpPr>
          <p:nvPr>
            <p:ph type="body" sz="quarter" idx="11"/>
          </p:nvPr>
        </p:nvSpPr>
        <p:spPr>
          <a:xfrm>
            <a:off x="35687" y="1677814"/>
            <a:ext cx="4074289" cy="612247"/>
          </a:xfrm>
        </p:spPr>
        <p:txBody>
          <a:bodyPr/>
          <a:lstStyle/>
          <a:p>
            <a:r>
              <a:rPr lang="en-US" sz="2400"/>
              <a:t>Level 1 –  Total </a:t>
            </a:r>
          </a:p>
          <a:p>
            <a:r>
              <a:rPr lang="en-US" sz="2400"/>
              <a:t>Category</a:t>
            </a:r>
          </a:p>
        </p:txBody>
      </p:sp>
      <p:sp>
        <p:nvSpPr>
          <p:cNvPr id="20" name="TextBox 19">
            <a:extLst>
              <a:ext uri="{FF2B5EF4-FFF2-40B4-BE49-F238E27FC236}">
                <a16:creationId xmlns:a16="http://schemas.microsoft.com/office/drawing/2014/main" id="{957C5421-6129-42D4-A819-6028632F7F67}"/>
              </a:ext>
            </a:extLst>
          </p:cNvPr>
          <p:cNvSpPr txBox="1"/>
          <p:nvPr/>
        </p:nvSpPr>
        <p:spPr>
          <a:xfrm>
            <a:off x="106600" y="2505670"/>
            <a:ext cx="3717734" cy="923330"/>
          </a:xfrm>
          <a:prstGeom prst="rect">
            <a:avLst/>
          </a:prstGeom>
          <a:noFill/>
        </p:spPr>
        <p:txBody>
          <a:bodyPr wrap="square" rtlCol="0">
            <a:spAutoFit/>
          </a:bodyPr>
          <a:lstStyle/>
          <a:p>
            <a:pPr defTabSz="914354">
              <a:defRPr/>
            </a:pPr>
            <a:r>
              <a:rPr lang="en-US">
                <a:solidFill>
                  <a:prstClr val="white"/>
                </a:solidFill>
                <a:latin typeface="Calibri" panose="020F0502020204030204"/>
              </a:rPr>
              <a:t>Every “</a:t>
            </a:r>
            <a:r>
              <a:rPr lang="en-US" b="1">
                <a:solidFill>
                  <a:prstClr val="white"/>
                </a:solidFill>
                <a:latin typeface="Calibri" panose="020F0502020204030204"/>
              </a:rPr>
              <a:t>4 point” </a:t>
            </a:r>
            <a:r>
              <a:rPr lang="en-US">
                <a:solidFill>
                  <a:prstClr val="white"/>
                </a:solidFill>
                <a:latin typeface="Calibri" panose="020F0502020204030204"/>
              </a:rPr>
              <a:t>increment in weighted distribution, there is significant uplift in units sold</a:t>
            </a:r>
          </a:p>
        </p:txBody>
      </p:sp>
      <p:sp>
        <p:nvSpPr>
          <p:cNvPr id="33" name="TextBox 32">
            <a:extLst>
              <a:ext uri="{FF2B5EF4-FFF2-40B4-BE49-F238E27FC236}">
                <a16:creationId xmlns:a16="http://schemas.microsoft.com/office/drawing/2014/main" id="{16DE6337-5222-4C2A-8C09-C8F54BE8235F}"/>
              </a:ext>
            </a:extLst>
          </p:cNvPr>
          <p:cNvSpPr txBox="1"/>
          <p:nvPr/>
        </p:nvSpPr>
        <p:spPr>
          <a:xfrm>
            <a:off x="106599" y="164963"/>
            <a:ext cx="11920659" cy="757259"/>
          </a:xfrm>
          <a:prstGeom prst="rect">
            <a:avLst/>
          </a:prstGeom>
          <a:noFill/>
        </p:spPr>
        <p:txBody>
          <a:bodyPr wrap="square" rtlCol="0">
            <a:spAutoFit/>
          </a:bodyPr>
          <a:lstStyle/>
          <a:p>
            <a:pPr defTabSz="609539">
              <a:lnSpc>
                <a:spcPct val="80000"/>
              </a:lnSpc>
              <a:defRPr/>
            </a:pPr>
            <a:r>
              <a:rPr lang="en-US" sz="2667" b="1">
                <a:solidFill>
                  <a:prstClr val="white"/>
                </a:solidFill>
                <a:latin typeface="Calibri" panose="020F0502020204030204"/>
                <a:cs typeface="Marsfont"/>
              </a:rPr>
              <a:t>On an average, 4 points increment in Weighted Distribution drives significant volume uplift  - IT</a:t>
            </a:r>
          </a:p>
        </p:txBody>
      </p:sp>
      <p:sp>
        <p:nvSpPr>
          <p:cNvPr id="14" name="TextBox 13">
            <a:extLst>
              <a:ext uri="{FF2B5EF4-FFF2-40B4-BE49-F238E27FC236}">
                <a16:creationId xmlns:a16="http://schemas.microsoft.com/office/drawing/2014/main" id="{0B3AAC12-364F-452D-80B2-8FEA8DB08B63}"/>
              </a:ext>
            </a:extLst>
          </p:cNvPr>
          <p:cNvSpPr txBox="1"/>
          <p:nvPr/>
        </p:nvSpPr>
        <p:spPr>
          <a:xfrm>
            <a:off x="4380061" y="2583986"/>
            <a:ext cx="6837836" cy="2031325"/>
          </a:xfrm>
          <a:prstGeom prst="rect">
            <a:avLst/>
          </a:prstGeom>
          <a:noFill/>
        </p:spPr>
        <p:txBody>
          <a:bodyPr wrap="square" rtlCol="0">
            <a:spAutoFit/>
          </a:bodyPr>
          <a:lstStyle/>
          <a:p>
            <a:pPr marL="285737" indent="-285737" defTabSz="914354">
              <a:buFont typeface="Arial" panose="020B0604020202020204" pitchFamily="34" charset="0"/>
              <a:buChar char="•"/>
              <a:defRPr/>
            </a:pPr>
            <a:r>
              <a:rPr lang="en-US">
                <a:solidFill>
                  <a:prstClr val="white"/>
                </a:solidFill>
                <a:latin typeface="Calibri" panose="020F0502020204030204"/>
              </a:rPr>
              <a:t>“</a:t>
            </a:r>
            <a:r>
              <a:rPr lang="en-US" err="1">
                <a:solidFill>
                  <a:prstClr val="white"/>
                </a:solidFill>
                <a:latin typeface="Calibri" panose="020F0502020204030204"/>
              </a:rPr>
              <a:t>Arac</a:t>
            </a:r>
            <a:r>
              <a:rPr lang="en-US">
                <a:solidFill>
                  <a:prstClr val="white"/>
                </a:solidFill>
                <a:latin typeface="Calibri" panose="020F0502020204030204"/>
              </a:rPr>
              <a:t> Mand </a:t>
            </a:r>
            <a:r>
              <a:rPr lang="en-US" err="1">
                <a:solidFill>
                  <a:prstClr val="white"/>
                </a:solidFill>
                <a:latin typeface="Calibri" panose="020F0502020204030204"/>
              </a:rPr>
              <a:t>Cioc</a:t>
            </a:r>
            <a:r>
              <a:rPr lang="en-US">
                <a:solidFill>
                  <a:prstClr val="white"/>
                </a:solidFill>
                <a:latin typeface="Calibri" panose="020F0502020204030204"/>
              </a:rPr>
              <a:t> Fond” shows significant volume uplift after every “</a:t>
            </a:r>
            <a:r>
              <a:rPr lang="en-US" b="1">
                <a:solidFill>
                  <a:prstClr val="white"/>
                </a:solidFill>
                <a:latin typeface="Calibri" panose="020F0502020204030204"/>
              </a:rPr>
              <a:t>4 point” </a:t>
            </a:r>
            <a:r>
              <a:rPr lang="en-US">
                <a:solidFill>
                  <a:prstClr val="white"/>
                </a:solidFill>
                <a:latin typeface="Calibri" panose="020F0502020204030204"/>
              </a:rPr>
              <a:t>increment in weighted distribution</a:t>
            </a:r>
          </a:p>
          <a:p>
            <a:pPr marL="285737" indent="-285737" defTabSz="914354">
              <a:buFont typeface="Arial" panose="020B0604020202020204" pitchFamily="34" charset="0"/>
              <a:buChar char="•"/>
              <a:defRPr/>
            </a:pPr>
            <a:endParaRPr lang="en-US">
              <a:solidFill>
                <a:prstClr val="white"/>
              </a:solidFill>
              <a:latin typeface="Calibri" panose="020F0502020204030204"/>
            </a:endParaRPr>
          </a:p>
          <a:p>
            <a:pPr marL="285737" indent="-285737">
              <a:buFont typeface="Arial" panose="020B0604020202020204" pitchFamily="34" charset="0"/>
              <a:buChar char="•"/>
              <a:defRPr/>
            </a:pPr>
            <a:r>
              <a:rPr lang="en-US">
                <a:solidFill>
                  <a:prstClr val="white"/>
                </a:solidFill>
              </a:rPr>
              <a:t>“</a:t>
            </a:r>
            <a:r>
              <a:rPr lang="en-US" err="1">
                <a:solidFill>
                  <a:prstClr val="white"/>
                </a:solidFill>
              </a:rPr>
              <a:t>Arac</a:t>
            </a:r>
            <a:r>
              <a:rPr lang="en-US">
                <a:solidFill>
                  <a:prstClr val="white"/>
                </a:solidFill>
              </a:rPr>
              <a:t> Mand </a:t>
            </a:r>
            <a:r>
              <a:rPr lang="en-US" err="1">
                <a:solidFill>
                  <a:prstClr val="white"/>
                </a:solidFill>
              </a:rPr>
              <a:t>Noci</a:t>
            </a:r>
            <a:r>
              <a:rPr lang="en-US">
                <a:solidFill>
                  <a:prstClr val="white"/>
                </a:solidFill>
              </a:rPr>
              <a:t> Pecan” &amp; “</a:t>
            </a:r>
            <a:r>
              <a:rPr lang="en-US" err="1">
                <a:solidFill>
                  <a:prstClr val="white"/>
                </a:solidFill>
              </a:rPr>
              <a:t>Arac</a:t>
            </a:r>
            <a:r>
              <a:rPr lang="en-US">
                <a:solidFill>
                  <a:prstClr val="white"/>
                </a:solidFill>
              </a:rPr>
              <a:t> </a:t>
            </a:r>
            <a:r>
              <a:rPr lang="en-US" err="1">
                <a:solidFill>
                  <a:prstClr val="white"/>
                </a:solidFill>
              </a:rPr>
              <a:t>Cioc</a:t>
            </a:r>
            <a:r>
              <a:rPr lang="en-US">
                <a:solidFill>
                  <a:prstClr val="white"/>
                </a:solidFill>
              </a:rPr>
              <a:t> Fond” shows significant volume uplift after every “</a:t>
            </a:r>
            <a:r>
              <a:rPr lang="en-US" b="1">
                <a:solidFill>
                  <a:prstClr val="white"/>
                </a:solidFill>
              </a:rPr>
              <a:t>2 point” </a:t>
            </a:r>
            <a:r>
              <a:rPr lang="en-US">
                <a:solidFill>
                  <a:prstClr val="white"/>
                </a:solidFill>
              </a:rPr>
              <a:t>increment in weighted distribution</a:t>
            </a:r>
          </a:p>
          <a:p>
            <a:pPr marL="285737" indent="-285737" defTabSz="914354">
              <a:buFont typeface="Arial" panose="020B0604020202020204" pitchFamily="34" charset="0"/>
              <a:buChar cha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1033462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77320"/>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solidFill>
                <a:schemeClr val="bg1"/>
              </a:solidFill>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276444" y="152624"/>
            <a:ext cx="11344058" cy="757259"/>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Weighted distribution should be kept in lower range of WD groups to better allocate the budget in Italy</a:t>
            </a:r>
          </a:p>
        </p:txBody>
      </p:sp>
      <p:sp>
        <p:nvSpPr>
          <p:cNvPr id="7" name="TextBox 6">
            <a:extLst>
              <a:ext uri="{FF2B5EF4-FFF2-40B4-BE49-F238E27FC236}">
                <a16:creationId xmlns:a16="http://schemas.microsoft.com/office/drawing/2014/main" id="{1846C052-7FAF-4FD6-AA4B-A5EFD595C181}"/>
              </a:ext>
            </a:extLst>
          </p:cNvPr>
          <p:cNvSpPr txBox="1"/>
          <p:nvPr/>
        </p:nvSpPr>
        <p:spPr>
          <a:xfrm>
            <a:off x="495520" y="6098588"/>
            <a:ext cx="5597057" cy="226985"/>
          </a:xfrm>
          <a:prstGeom prst="rect">
            <a:avLst/>
          </a:prstGeom>
          <a:noFill/>
        </p:spPr>
        <p:txBody>
          <a:bodyPr wrap="square" rtlCol="0">
            <a:spAutoFit/>
          </a:bodyPr>
          <a:lstStyle/>
          <a:p>
            <a:pPr defTabSz="609539">
              <a:lnSpc>
                <a:spcPct val="80000"/>
              </a:lnSpc>
              <a:defRPr/>
            </a:pPr>
            <a:r>
              <a:rPr lang="en-US" sz="1067">
                <a:solidFill>
                  <a:schemeClr val="bg1"/>
                </a:solidFill>
                <a:cs typeface="Marsfont"/>
              </a:rPr>
              <a:t>*WD analysis has been done excluding Carrefour as Nielson does not capture this banner</a:t>
            </a:r>
          </a:p>
        </p:txBody>
      </p:sp>
      <p:graphicFrame>
        <p:nvGraphicFramePr>
          <p:cNvPr id="8" name="Chart 7">
            <a:extLst>
              <a:ext uri="{FF2B5EF4-FFF2-40B4-BE49-F238E27FC236}">
                <a16:creationId xmlns:a16="http://schemas.microsoft.com/office/drawing/2014/main" id="{B7E1A33D-B5A2-4C6A-AA71-F496D3B1FF76}"/>
              </a:ext>
            </a:extLst>
          </p:cNvPr>
          <p:cNvGraphicFramePr>
            <a:graphicFrameLocks/>
          </p:cNvGraphicFramePr>
          <p:nvPr>
            <p:extLst>
              <p:ext uri="{D42A27DB-BD31-4B8C-83A1-F6EECF244321}">
                <p14:modId xmlns:p14="http://schemas.microsoft.com/office/powerpoint/2010/main" val="3443093145"/>
              </p:ext>
            </p:extLst>
          </p:nvPr>
        </p:nvGraphicFramePr>
        <p:xfrm>
          <a:off x="276443" y="1047937"/>
          <a:ext cx="5409980" cy="329684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E7CA48D-1FCB-46E3-A5AA-177FFE129F11}"/>
              </a:ext>
            </a:extLst>
          </p:cNvPr>
          <p:cNvSpPr txBox="1"/>
          <p:nvPr/>
        </p:nvSpPr>
        <p:spPr>
          <a:xfrm>
            <a:off x="2034347" y="2844422"/>
            <a:ext cx="309700" cy="338554"/>
          </a:xfrm>
          <a:prstGeom prst="rect">
            <a:avLst/>
          </a:prstGeom>
          <a:noFill/>
        </p:spPr>
        <p:txBody>
          <a:bodyPr wrap="none" rtlCol="0">
            <a:spAutoFit/>
          </a:bodyPr>
          <a:lstStyle/>
          <a:p>
            <a:r>
              <a:rPr lang="en-US" sz="1600" b="1">
                <a:solidFill>
                  <a:schemeClr val="bg1"/>
                </a:solidFill>
              </a:rPr>
              <a:t>A</a:t>
            </a:r>
          </a:p>
        </p:txBody>
      </p:sp>
      <p:sp>
        <p:nvSpPr>
          <p:cNvPr id="13" name="TextBox 12">
            <a:extLst>
              <a:ext uri="{FF2B5EF4-FFF2-40B4-BE49-F238E27FC236}">
                <a16:creationId xmlns:a16="http://schemas.microsoft.com/office/drawing/2014/main" id="{39822618-1792-4751-BF17-66E06AAA5966}"/>
              </a:ext>
            </a:extLst>
          </p:cNvPr>
          <p:cNvSpPr txBox="1"/>
          <p:nvPr/>
        </p:nvSpPr>
        <p:spPr>
          <a:xfrm>
            <a:off x="4328998" y="1626351"/>
            <a:ext cx="300082" cy="338554"/>
          </a:xfrm>
          <a:prstGeom prst="rect">
            <a:avLst/>
          </a:prstGeom>
          <a:noFill/>
        </p:spPr>
        <p:txBody>
          <a:bodyPr wrap="none" rtlCol="0">
            <a:spAutoFit/>
          </a:bodyPr>
          <a:lstStyle/>
          <a:p>
            <a:r>
              <a:rPr lang="en-US" sz="1600" b="1">
                <a:solidFill>
                  <a:schemeClr val="bg1"/>
                </a:solidFill>
              </a:rPr>
              <a:t>B</a:t>
            </a:r>
          </a:p>
        </p:txBody>
      </p:sp>
      <p:sp>
        <p:nvSpPr>
          <p:cNvPr id="14" name="TextBox 13">
            <a:extLst>
              <a:ext uri="{FF2B5EF4-FFF2-40B4-BE49-F238E27FC236}">
                <a16:creationId xmlns:a16="http://schemas.microsoft.com/office/drawing/2014/main" id="{9BDAD8EF-C222-4D8F-A25D-BFB5A903F432}"/>
              </a:ext>
            </a:extLst>
          </p:cNvPr>
          <p:cNvSpPr txBox="1"/>
          <p:nvPr/>
        </p:nvSpPr>
        <p:spPr>
          <a:xfrm>
            <a:off x="644724" y="4918678"/>
            <a:ext cx="11103989" cy="692246"/>
          </a:xfrm>
          <a:prstGeom prst="roundRect">
            <a:avLst/>
          </a:prstGeom>
          <a:noFill/>
          <a:ln>
            <a:solidFill>
              <a:schemeClr val="tx1"/>
            </a:solidFill>
          </a:ln>
        </p:spPr>
        <p:txBody>
          <a:bodyPr wrap="square" rtlCol="0">
            <a:spAutoFit/>
          </a:bodyPr>
          <a:lstStyle/>
          <a:p>
            <a:pPr marL="380972" indent="-380972">
              <a:buFont typeface="Arial" panose="020B0604020202020204" pitchFamily="34" charset="0"/>
              <a:buChar char="•"/>
            </a:pPr>
            <a:r>
              <a:rPr lang="en-US" sz="1733">
                <a:solidFill>
                  <a:schemeClr val="bg1"/>
                </a:solidFill>
              </a:rPr>
              <a:t>Unit sales behave similarly in two groups A &amp; B of weighted distribution range</a:t>
            </a:r>
          </a:p>
          <a:p>
            <a:pPr marL="380972" indent="-380972">
              <a:buFont typeface="Arial" panose="020B0604020202020204" pitchFamily="34" charset="0"/>
              <a:buChar char="•"/>
            </a:pPr>
            <a:r>
              <a:rPr lang="en-US" sz="1733">
                <a:solidFill>
                  <a:schemeClr val="bg1"/>
                </a:solidFill>
              </a:rPr>
              <a:t>Lower range in WD group will give similar effect on sales and the spends can be better allocated to other levers</a:t>
            </a:r>
          </a:p>
        </p:txBody>
      </p:sp>
      <p:pic>
        <p:nvPicPr>
          <p:cNvPr id="15" name="Picture 2" descr="Image result for insight flat icon">
            <a:extLst>
              <a:ext uri="{FF2B5EF4-FFF2-40B4-BE49-F238E27FC236}">
                <a16:creationId xmlns:a16="http://schemas.microsoft.com/office/drawing/2014/main" id="{972167B3-47B1-4F8B-9B98-89BF068BEC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29" y="4393387"/>
            <a:ext cx="571443" cy="57144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1BF33A6-4DD2-4114-BC0A-4448AA9C2EAB}"/>
              </a:ext>
            </a:extLst>
          </p:cNvPr>
          <p:cNvCxnSpPr/>
          <p:nvPr/>
        </p:nvCxnSpPr>
        <p:spPr>
          <a:xfrm flipV="1">
            <a:off x="998050" y="4782000"/>
            <a:ext cx="2215741" cy="376"/>
          </a:xfrm>
          <a:prstGeom prst="line">
            <a:avLst/>
          </a:prstGeom>
          <a:ln w="12700">
            <a:solidFill>
              <a:srgbClr val="FFC040"/>
            </a:solidFill>
            <a:tailEnd type="ova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B8CF3078-0CF6-43BC-8E3E-D33D014B00A7}"/>
              </a:ext>
            </a:extLst>
          </p:cNvPr>
          <p:cNvSpPr/>
          <p:nvPr/>
        </p:nvSpPr>
        <p:spPr bwMode="auto">
          <a:xfrm>
            <a:off x="866772" y="4478180"/>
            <a:ext cx="1831192" cy="24365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60960" tIns="60960" rIns="60960" bIns="60960" numCol="1" rtlCol="0" anchor="ctr" anchorCtr="0" compatLnSpc="1">
            <a:prstTxWarp prst="textNoShape">
              <a:avLst/>
            </a:prstTxWarp>
          </a:bodyPr>
          <a:lstStyle/>
          <a:p>
            <a:r>
              <a:rPr lang="en-US" sz="1600" b="1">
                <a:solidFill>
                  <a:schemeClr val="bg1"/>
                </a:solidFill>
                <a:latin typeface="Calibri" panose="020F0502020204030204" pitchFamily="34" charset="0"/>
                <a:cs typeface="Calibri" panose="020F0502020204030204" pitchFamily="34" charset="0"/>
              </a:rPr>
              <a:t>AUDIT INFERENCES</a:t>
            </a:r>
          </a:p>
        </p:txBody>
      </p:sp>
      <p:graphicFrame>
        <p:nvGraphicFramePr>
          <p:cNvPr id="18" name="Chart 17">
            <a:extLst>
              <a:ext uri="{FF2B5EF4-FFF2-40B4-BE49-F238E27FC236}">
                <a16:creationId xmlns:a16="http://schemas.microsoft.com/office/drawing/2014/main" id="{87D6B92D-6986-47A7-82F1-F5CDF4A4AE5F}"/>
              </a:ext>
            </a:extLst>
          </p:cNvPr>
          <p:cNvGraphicFramePr>
            <a:graphicFrameLocks/>
          </p:cNvGraphicFramePr>
          <p:nvPr>
            <p:extLst>
              <p:ext uri="{D42A27DB-BD31-4B8C-83A1-F6EECF244321}">
                <p14:modId xmlns:p14="http://schemas.microsoft.com/office/powerpoint/2010/main" val="682607893"/>
              </p:ext>
            </p:extLst>
          </p:nvPr>
        </p:nvGraphicFramePr>
        <p:xfrm>
          <a:off x="5950585" y="1059321"/>
          <a:ext cx="5848657" cy="3305459"/>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E45E1005-23D0-4043-8253-38ED511FFC0A}"/>
              </a:ext>
            </a:extLst>
          </p:cNvPr>
          <p:cNvCxnSpPr>
            <a:cxnSpLocks/>
          </p:cNvCxnSpPr>
          <p:nvPr/>
        </p:nvCxnSpPr>
        <p:spPr>
          <a:xfrm>
            <a:off x="9242320" y="1795628"/>
            <a:ext cx="0" cy="1673921"/>
          </a:xfrm>
          <a:prstGeom prst="line">
            <a:avLst/>
          </a:prstGeom>
          <a:ln w="12700">
            <a:solidFill>
              <a:schemeClr val="bg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830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69682" y="152624"/>
            <a:ext cx="11450820"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Italy SKU – </a:t>
            </a:r>
            <a:r>
              <a:rPr lang="en-US" sz="2667" b="1" err="1">
                <a:solidFill>
                  <a:schemeClr val="bg1"/>
                </a:solidFill>
                <a:cs typeface="Marsfont"/>
              </a:rPr>
              <a:t>Arac</a:t>
            </a:r>
            <a:r>
              <a:rPr lang="en-US" sz="2667" b="1">
                <a:solidFill>
                  <a:schemeClr val="bg1"/>
                </a:solidFill>
                <a:cs typeface="Marsfont"/>
              </a:rPr>
              <a:t> Mand </a:t>
            </a:r>
            <a:r>
              <a:rPr lang="en-US" sz="2667" b="1" err="1">
                <a:solidFill>
                  <a:schemeClr val="bg1"/>
                </a:solidFill>
                <a:cs typeface="Marsfont"/>
              </a:rPr>
              <a:t>Noci</a:t>
            </a:r>
            <a:r>
              <a:rPr lang="en-US" sz="2667" b="1">
                <a:solidFill>
                  <a:schemeClr val="bg1"/>
                </a:solidFill>
                <a:cs typeface="Marsfont"/>
              </a:rPr>
              <a:t> Pecan</a:t>
            </a:r>
          </a:p>
        </p:txBody>
      </p:sp>
      <p:graphicFrame>
        <p:nvGraphicFramePr>
          <p:cNvPr id="3" name="Table 2">
            <a:extLst>
              <a:ext uri="{FF2B5EF4-FFF2-40B4-BE49-F238E27FC236}">
                <a16:creationId xmlns:a16="http://schemas.microsoft.com/office/drawing/2014/main" id="{F3C759A2-8ECD-4866-A2F7-FE1F0D26BC17}"/>
              </a:ext>
            </a:extLst>
          </p:cNvPr>
          <p:cNvGraphicFramePr>
            <a:graphicFrameLocks noGrp="1"/>
          </p:cNvGraphicFramePr>
          <p:nvPr>
            <p:extLst>
              <p:ext uri="{D42A27DB-BD31-4B8C-83A1-F6EECF244321}">
                <p14:modId xmlns:p14="http://schemas.microsoft.com/office/powerpoint/2010/main" val="4148734005"/>
              </p:ext>
            </p:extLst>
          </p:nvPr>
        </p:nvGraphicFramePr>
        <p:xfrm>
          <a:off x="1807895" y="4837054"/>
          <a:ext cx="6027192" cy="872370"/>
        </p:xfrm>
        <a:graphic>
          <a:graphicData uri="http://schemas.openxmlformats.org/drawingml/2006/table">
            <a:tbl>
              <a:tblPr/>
              <a:tblGrid>
                <a:gridCol w="2546701">
                  <a:extLst>
                    <a:ext uri="{9D8B030D-6E8A-4147-A177-3AD203B41FA5}">
                      <a16:colId xmlns:a16="http://schemas.microsoft.com/office/drawing/2014/main" val="568377952"/>
                    </a:ext>
                  </a:extLst>
                </a:gridCol>
                <a:gridCol w="628187">
                  <a:extLst>
                    <a:ext uri="{9D8B030D-6E8A-4147-A177-3AD203B41FA5}">
                      <a16:colId xmlns:a16="http://schemas.microsoft.com/office/drawing/2014/main" val="737011996"/>
                    </a:ext>
                  </a:extLst>
                </a:gridCol>
                <a:gridCol w="713076">
                  <a:extLst>
                    <a:ext uri="{9D8B030D-6E8A-4147-A177-3AD203B41FA5}">
                      <a16:colId xmlns:a16="http://schemas.microsoft.com/office/drawing/2014/main" val="2043525262"/>
                    </a:ext>
                  </a:extLst>
                </a:gridCol>
                <a:gridCol w="713076">
                  <a:extLst>
                    <a:ext uri="{9D8B030D-6E8A-4147-A177-3AD203B41FA5}">
                      <a16:colId xmlns:a16="http://schemas.microsoft.com/office/drawing/2014/main" val="2164990219"/>
                    </a:ext>
                  </a:extLst>
                </a:gridCol>
                <a:gridCol w="713076">
                  <a:extLst>
                    <a:ext uri="{9D8B030D-6E8A-4147-A177-3AD203B41FA5}">
                      <a16:colId xmlns:a16="http://schemas.microsoft.com/office/drawing/2014/main" val="1852846643"/>
                    </a:ext>
                  </a:extLst>
                </a:gridCol>
                <a:gridCol w="713076">
                  <a:extLst>
                    <a:ext uri="{9D8B030D-6E8A-4147-A177-3AD203B41FA5}">
                      <a16:colId xmlns:a16="http://schemas.microsoft.com/office/drawing/2014/main" val="146082171"/>
                    </a:ext>
                  </a:extLst>
                </a:gridCol>
              </a:tblGrid>
              <a:tr h="286023">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(5 - 7)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(8 - 10)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(11 - 14)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(15 - 17)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(18 - 19)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426604"/>
                  </a:ext>
                </a:extLst>
              </a:tr>
              <a:tr h="286023">
                <a:tc>
                  <a:txBody>
                    <a:bodyPr/>
                    <a:lstStyle/>
                    <a:p>
                      <a:pPr algn="l" fontAlgn="b"/>
                      <a:r>
                        <a:rPr lang="en-US" sz="1500" b="0" i="0" u="none" strike="noStrike">
                          <a:solidFill>
                            <a:schemeClr val="bg1"/>
                          </a:solidFill>
                          <a:effectLst/>
                          <a:latin typeface="Calibri" panose="020F0502020204030204" pitchFamily="34" charset="0"/>
                        </a:rPr>
                        <a:t>Units Sold</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456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869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1640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2945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2390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12289994"/>
                  </a:ext>
                </a:extLst>
              </a:tr>
              <a:tr h="300324">
                <a:tc>
                  <a:txBody>
                    <a:bodyPr/>
                    <a:lstStyle/>
                    <a:p>
                      <a:pPr algn="l" fontAlgn="b"/>
                      <a:r>
                        <a:rPr lang="en-US" sz="1500" b="0" i="0" u="none" strike="noStrike">
                          <a:solidFill>
                            <a:schemeClr val="bg1"/>
                          </a:solidFill>
                          <a:effectLst/>
                          <a:latin typeface="Calibri" panose="020F0502020204030204" pitchFamily="34" charset="0"/>
                        </a:rPr>
                        <a:t>Group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C</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C</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5322175"/>
                  </a:ext>
                </a:extLst>
              </a:tr>
            </a:tbl>
          </a:graphicData>
        </a:graphic>
      </p:graphicFrame>
      <p:graphicFrame>
        <p:nvGraphicFramePr>
          <p:cNvPr id="22" name="Chart 21">
            <a:extLst>
              <a:ext uri="{FF2B5EF4-FFF2-40B4-BE49-F238E27FC236}">
                <a16:creationId xmlns:a16="http://schemas.microsoft.com/office/drawing/2014/main" id="{A76E703F-6444-4121-810F-D6840A65BDAE}"/>
              </a:ext>
            </a:extLst>
          </p:cNvPr>
          <p:cNvGraphicFramePr>
            <a:graphicFrameLocks/>
          </p:cNvGraphicFramePr>
          <p:nvPr>
            <p:extLst>
              <p:ext uri="{D42A27DB-BD31-4B8C-83A1-F6EECF244321}">
                <p14:modId xmlns:p14="http://schemas.microsoft.com/office/powerpoint/2010/main" val="3523564619"/>
              </p:ext>
            </p:extLst>
          </p:nvPr>
        </p:nvGraphicFramePr>
        <p:xfrm>
          <a:off x="311125" y="879048"/>
          <a:ext cx="5448654" cy="32121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EBD89F9E-2BA0-4E63-9F4A-84E04DFB5554}"/>
              </a:ext>
            </a:extLst>
          </p:cNvPr>
          <p:cNvGraphicFramePr>
            <a:graphicFrameLocks/>
          </p:cNvGraphicFramePr>
          <p:nvPr>
            <p:extLst>
              <p:ext uri="{D42A27DB-BD31-4B8C-83A1-F6EECF244321}">
                <p14:modId xmlns:p14="http://schemas.microsoft.com/office/powerpoint/2010/main" val="1378958935"/>
              </p:ext>
            </p:extLst>
          </p:nvPr>
        </p:nvGraphicFramePr>
        <p:xfrm>
          <a:off x="6080291" y="879048"/>
          <a:ext cx="5764991" cy="3212185"/>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a:extLst>
              <a:ext uri="{FF2B5EF4-FFF2-40B4-BE49-F238E27FC236}">
                <a16:creationId xmlns:a16="http://schemas.microsoft.com/office/drawing/2014/main" id="{08683103-7F22-4637-828E-D2F77BFF87F5}"/>
              </a:ext>
            </a:extLst>
          </p:cNvPr>
          <p:cNvSpPr/>
          <p:nvPr/>
        </p:nvSpPr>
        <p:spPr>
          <a:xfrm>
            <a:off x="1168592" y="2846264"/>
            <a:ext cx="1518047" cy="735922"/>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239211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704974" y="152624"/>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Italy SKU – </a:t>
            </a:r>
            <a:r>
              <a:rPr lang="en-US" sz="2667" b="1" err="1">
                <a:solidFill>
                  <a:schemeClr val="bg1"/>
                </a:solidFill>
                <a:cs typeface="Marsfont"/>
              </a:rPr>
              <a:t>Arac</a:t>
            </a:r>
            <a:r>
              <a:rPr lang="en-US" sz="2667" b="1">
                <a:solidFill>
                  <a:schemeClr val="bg1"/>
                </a:solidFill>
                <a:cs typeface="Marsfont"/>
              </a:rPr>
              <a:t> Mand </a:t>
            </a:r>
            <a:r>
              <a:rPr lang="en-US" sz="2667" b="1" err="1">
                <a:solidFill>
                  <a:schemeClr val="bg1"/>
                </a:solidFill>
                <a:cs typeface="Marsfont"/>
              </a:rPr>
              <a:t>Cioc</a:t>
            </a:r>
            <a:r>
              <a:rPr lang="en-US" sz="2667" b="1">
                <a:solidFill>
                  <a:schemeClr val="bg1"/>
                </a:solidFill>
                <a:cs typeface="Marsfont"/>
              </a:rPr>
              <a:t> Fond</a:t>
            </a:r>
          </a:p>
        </p:txBody>
      </p:sp>
      <p:graphicFrame>
        <p:nvGraphicFramePr>
          <p:cNvPr id="3" name="Table 2">
            <a:extLst>
              <a:ext uri="{FF2B5EF4-FFF2-40B4-BE49-F238E27FC236}">
                <a16:creationId xmlns:a16="http://schemas.microsoft.com/office/drawing/2014/main" id="{F3C759A2-8ECD-4866-A2F7-FE1F0D26BC17}"/>
              </a:ext>
            </a:extLst>
          </p:cNvPr>
          <p:cNvGraphicFramePr>
            <a:graphicFrameLocks noGrp="1"/>
          </p:cNvGraphicFramePr>
          <p:nvPr>
            <p:extLst>
              <p:ext uri="{D42A27DB-BD31-4B8C-83A1-F6EECF244321}">
                <p14:modId xmlns:p14="http://schemas.microsoft.com/office/powerpoint/2010/main" val="4103609750"/>
              </p:ext>
            </p:extLst>
          </p:nvPr>
        </p:nvGraphicFramePr>
        <p:xfrm>
          <a:off x="1807895" y="4837054"/>
          <a:ext cx="6027192" cy="872370"/>
        </p:xfrm>
        <a:graphic>
          <a:graphicData uri="http://schemas.openxmlformats.org/drawingml/2006/table">
            <a:tbl>
              <a:tblPr/>
              <a:tblGrid>
                <a:gridCol w="2546701">
                  <a:extLst>
                    <a:ext uri="{9D8B030D-6E8A-4147-A177-3AD203B41FA5}">
                      <a16:colId xmlns:a16="http://schemas.microsoft.com/office/drawing/2014/main" val="568377952"/>
                    </a:ext>
                  </a:extLst>
                </a:gridCol>
                <a:gridCol w="628187">
                  <a:extLst>
                    <a:ext uri="{9D8B030D-6E8A-4147-A177-3AD203B41FA5}">
                      <a16:colId xmlns:a16="http://schemas.microsoft.com/office/drawing/2014/main" val="737011996"/>
                    </a:ext>
                  </a:extLst>
                </a:gridCol>
                <a:gridCol w="713076">
                  <a:extLst>
                    <a:ext uri="{9D8B030D-6E8A-4147-A177-3AD203B41FA5}">
                      <a16:colId xmlns:a16="http://schemas.microsoft.com/office/drawing/2014/main" val="2043525262"/>
                    </a:ext>
                  </a:extLst>
                </a:gridCol>
                <a:gridCol w="713076">
                  <a:extLst>
                    <a:ext uri="{9D8B030D-6E8A-4147-A177-3AD203B41FA5}">
                      <a16:colId xmlns:a16="http://schemas.microsoft.com/office/drawing/2014/main" val="2164990219"/>
                    </a:ext>
                  </a:extLst>
                </a:gridCol>
                <a:gridCol w="713076">
                  <a:extLst>
                    <a:ext uri="{9D8B030D-6E8A-4147-A177-3AD203B41FA5}">
                      <a16:colId xmlns:a16="http://schemas.microsoft.com/office/drawing/2014/main" val="1852846643"/>
                    </a:ext>
                  </a:extLst>
                </a:gridCol>
                <a:gridCol w="713076">
                  <a:extLst>
                    <a:ext uri="{9D8B030D-6E8A-4147-A177-3AD203B41FA5}">
                      <a16:colId xmlns:a16="http://schemas.microsoft.com/office/drawing/2014/main" val="146082171"/>
                    </a:ext>
                  </a:extLst>
                </a:gridCol>
              </a:tblGrid>
              <a:tr h="286023">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(5 - 7)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(8 - 10)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(11 - 14)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(15 - 17)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(18 - 19)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426604"/>
                  </a:ext>
                </a:extLst>
              </a:tr>
              <a:tr h="286023">
                <a:tc>
                  <a:txBody>
                    <a:bodyPr/>
                    <a:lstStyle/>
                    <a:p>
                      <a:pPr algn="l" fontAlgn="b"/>
                      <a:r>
                        <a:rPr lang="en-US" sz="1500" b="0" i="0" u="none" strike="noStrike">
                          <a:solidFill>
                            <a:schemeClr val="bg1"/>
                          </a:solidFill>
                          <a:effectLst/>
                          <a:latin typeface="Calibri" panose="020F0502020204030204" pitchFamily="34" charset="0"/>
                        </a:rPr>
                        <a:t>Units Sold</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495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1023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1308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3053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2924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12289994"/>
                  </a:ext>
                </a:extLst>
              </a:tr>
              <a:tr h="300324">
                <a:tc>
                  <a:txBody>
                    <a:bodyPr/>
                    <a:lstStyle/>
                    <a:p>
                      <a:pPr algn="l" fontAlgn="b"/>
                      <a:r>
                        <a:rPr lang="en-US" sz="1500" b="0" i="0" u="none" strike="noStrike">
                          <a:solidFill>
                            <a:schemeClr val="bg1"/>
                          </a:solidFill>
                          <a:effectLst/>
                          <a:latin typeface="Calibri" panose="020F0502020204030204" pitchFamily="34" charset="0"/>
                        </a:rPr>
                        <a:t>Group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5322175"/>
                  </a:ext>
                </a:extLst>
              </a:tr>
            </a:tbl>
          </a:graphicData>
        </a:graphic>
      </p:graphicFrame>
      <p:graphicFrame>
        <p:nvGraphicFramePr>
          <p:cNvPr id="7" name="Chart 6">
            <a:extLst>
              <a:ext uri="{FF2B5EF4-FFF2-40B4-BE49-F238E27FC236}">
                <a16:creationId xmlns:a16="http://schemas.microsoft.com/office/drawing/2014/main" id="{4A0F495E-2B1B-478B-A382-D816EEAF00F2}"/>
              </a:ext>
            </a:extLst>
          </p:cNvPr>
          <p:cNvGraphicFramePr>
            <a:graphicFrameLocks/>
          </p:cNvGraphicFramePr>
          <p:nvPr>
            <p:extLst>
              <p:ext uri="{D42A27DB-BD31-4B8C-83A1-F6EECF244321}">
                <p14:modId xmlns:p14="http://schemas.microsoft.com/office/powerpoint/2010/main" val="2366198375"/>
              </p:ext>
            </p:extLst>
          </p:nvPr>
        </p:nvGraphicFramePr>
        <p:xfrm>
          <a:off x="285587" y="895546"/>
          <a:ext cx="5559032" cy="33495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A46E82B-1723-4E4B-A1C8-39164A8F0C61}"/>
              </a:ext>
            </a:extLst>
          </p:cNvPr>
          <p:cNvGraphicFramePr>
            <a:graphicFrameLocks/>
          </p:cNvGraphicFramePr>
          <p:nvPr>
            <p:extLst>
              <p:ext uri="{D42A27DB-BD31-4B8C-83A1-F6EECF244321}">
                <p14:modId xmlns:p14="http://schemas.microsoft.com/office/powerpoint/2010/main" val="1658926905"/>
              </p:ext>
            </p:extLst>
          </p:nvPr>
        </p:nvGraphicFramePr>
        <p:xfrm>
          <a:off x="6096000" y="895546"/>
          <a:ext cx="5810413" cy="3349564"/>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08683103-7F22-4637-828E-D2F77BFF87F5}"/>
              </a:ext>
            </a:extLst>
          </p:cNvPr>
          <p:cNvSpPr/>
          <p:nvPr/>
        </p:nvSpPr>
        <p:spPr>
          <a:xfrm>
            <a:off x="1210398" y="2705493"/>
            <a:ext cx="2371787" cy="1023437"/>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14F38EB1-A600-4C99-ABA6-FCC18AD14253}"/>
              </a:ext>
            </a:extLst>
          </p:cNvPr>
          <p:cNvSpPr/>
          <p:nvPr/>
        </p:nvSpPr>
        <p:spPr>
          <a:xfrm>
            <a:off x="4040010" y="1509227"/>
            <a:ext cx="1427536" cy="2219703"/>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826206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704974" y="152624"/>
            <a:ext cx="9915527" cy="428900"/>
          </a:xfrm>
          <a:prstGeom prst="rect">
            <a:avLst/>
          </a:prstGeom>
          <a:noFill/>
        </p:spPr>
        <p:txBody>
          <a:bodyPr wrap="square" rtlCol="0">
            <a:spAutoFit/>
          </a:bodyPr>
          <a:lstStyle/>
          <a:p>
            <a:pPr defTabSz="609570">
              <a:lnSpc>
                <a:spcPct val="80000"/>
              </a:lnSpc>
              <a:defRPr/>
            </a:pPr>
            <a:r>
              <a:rPr lang="en-US" sz="2667" b="1">
                <a:solidFill>
                  <a:schemeClr val="bg1"/>
                </a:solidFill>
                <a:cs typeface="Marsfont"/>
              </a:rPr>
              <a:t>Italy SKU – </a:t>
            </a:r>
            <a:r>
              <a:rPr lang="en-US" sz="2667" b="1" err="1">
                <a:solidFill>
                  <a:schemeClr val="bg1"/>
                </a:solidFill>
                <a:cs typeface="Marsfont"/>
              </a:rPr>
              <a:t>Arac</a:t>
            </a:r>
            <a:r>
              <a:rPr lang="en-US" sz="2667" b="1">
                <a:solidFill>
                  <a:schemeClr val="bg1"/>
                </a:solidFill>
                <a:cs typeface="Marsfont"/>
              </a:rPr>
              <a:t> Mand </a:t>
            </a:r>
            <a:r>
              <a:rPr lang="en-US" sz="2667" b="1" err="1">
                <a:solidFill>
                  <a:schemeClr val="bg1"/>
                </a:solidFill>
                <a:cs typeface="Marsfont"/>
              </a:rPr>
              <a:t>Cioc</a:t>
            </a:r>
            <a:r>
              <a:rPr lang="en-US" sz="2667" b="1">
                <a:solidFill>
                  <a:schemeClr val="bg1"/>
                </a:solidFill>
                <a:cs typeface="Marsfont"/>
              </a:rPr>
              <a:t> Fond</a:t>
            </a:r>
          </a:p>
        </p:txBody>
      </p:sp>
      <p:graphicFrame>
        <p:nvGraphicFramePr>
          <p:cNvPr id="3" name="Table 2">
            <a:extLst>
              <a:ext uri="{FF2B5EF4-FFF2-40B4-BE49-F238E27FC236}">
                <a16:creationId xmlns:a16="http://schemas.microsoft.com/office/drawing/2014/main" id="{F3C759A2-8ECD-4866-A2F7-FE1F0D26BC17}"/>
              </a:ext>
            </a:extLst>
          </p:cNvPr>
          <p:cNvGraphicFramePr>
            <a:graphicFrameLocks noGrp="1"/>
          </p:cNvGraphicFramePr>
          <p:nvPr>
            <p:extLst>
              <p:ext uri="{D42A27DB-BD31-4B8C-83A1-F6EECF244321}">
                <p14:modId xmlns:p14="http://schemas.microsoft.com/office/powerpoint/2010/main" val="3720059914"/>
              </p:ext>
            </p:extLst>
          </p:nvPr>
        </p:nvGraphicFramePr>
        <p:xfrm>
          <a:off x="1807895" y="4837054"/>
          <a:ext cx="6027192" cy="872370"/>
        </p:xfrm>
        <a:graphic>
          <a:graphicData uri="http://schemas.openxmlformats.org/drawingml/2006/table">
            <a:tbl>
              <a:tblPr/>
              <a:tblGrid>
                <a:gridCol w="2546701">
                  <a:extLst>
                    <a:ext uri="{9D8B030D-6E8A-4147-A177-3AD203B41FA5}">
                      <a16:colId xmlns:a16="http://schemas.microsoft.com/office/drawing/2014/main" val="568377952"/>
                    </a:ext>
                  </a:extLst>
                </a:gridCol>
                <a:gridCol w="628187">
                  <a:extLst>
                    <a:ext uri="{9D8B030D-6E8A-4147-A177-3AD203B41FA5}">
                      <a16:colId xmlns:a16="http://schemas.microsoft.com/office/drawing/2014/main" val="737011996"/>
                    </a:ext>
                  </a:extLst>
                </a:gridCol>
                <a:gridCol w="713076">
                  <a:extLst>
                    <a:ext uri="{9D8B030D-6E8A-4147-A177-3AD203B41FA5}">
                      <a16:colId xmlns:a16="http://schemas.microsoft.com/office/drawing/2014/main" val="2043525262"/>
                    </a:ext>
                  </a:extLst>
                </a:gridCol>
                <a:gridCol w="713076">
                  <a:extLst>
                    <a:ext uri="{9D8B030D-6E8A-4147-A177-3AD203B41FA5}">
                      <a16:colId xmlns:a16="http://schemas.microsoft.com/office/drawing/2014/main" val="2164990219"/>
                    </a:ext>
                  </a:extLst>
                </a:gridCol>
                <a:gridCol w="713076">
                  <a:extLst>
                    <a:ext uri="{9D8B030D-6E8A-4147-A177-3AD203B41FA5}">
                      <a16:colId xmlns:a16="http://schemas.microsoft.com/office/drawing/2014/main" val="1852846643"/>
                    </a:ext>
                  </a:extLst>
                </a:gridCol>
                <a:gridCol w="713076">
                  <a:extLst>
                    <a:ext uri="{9D8B030D-6E8A-4147-A177-3AD203B41FA5}">
                      <a16:colId xmlns:a16="http://schemas.microsoft.com/office/drawing/2014/main" val="146082171"/>
                    </a:ext>
                  </a:extLst>
                </a:gridCol>
              </a:tblGrid>
              <a:tr h="286023">
                <a:tc>
                  <a:txBody>
                    <a:bodyPr/>
                    <a:lstStyle/>
                    <a:p>
                      <a:pPr algn="l" fontAlgn="b"/>
                      <a:r>
                        <a:rPr lang="en-US" sz="1500" b="0" i="0" u="none" strike="noStrike">
                          <a:solidFill>
                            <a:schemeClr val="bg1"/>
                          </a:solidFill>
                          <a:effectLst/>
                          <a:latin typeface="Calibri" panose="020F0502020204030204" pitchFamily="34" charset="0"/>
                        </a:rPr>
                        <a:t>Weighted Distribution Buckets</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(4 – 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(8 - 10)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(11 - 14)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(15 - 17)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(18 - 19)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426604"/>
                  </a:ext>
                </a:extLst>
              </a:tr>
              <a:tr h="286023">
                <a:tc>
                  <a:txBody>
                    <a:bodyPr/>
                    <a:lstStyle/>
                    <a:p>
                      <a:pPr algn="l" fontAlgn="b"/>
                      <a:r>
                        <a:rPr lang="en-US" sz="1500" b="0" i="0" u="none" strike="noStrike">
                          <a:solidFill>
                            <a:schemeClr val="bg1"/>
                          </a:solidFill>
                          <a:effectLst/>
                          <a:latin typeface="Calibri" panose="020F0502020204030204" pitchFamily="34" charset="0"/>
                        </a:rPr>
                        <a:t>Units Sold</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220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1023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1308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3053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2924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12289994"/>
                  </a:ext>
                </a:extLst>
              </a:tr>
              <a:tr h="300324">
                <a:tc>
                  <a:txBody>
                    <a:bodyPr/>
                    <a:lstStyle/>
                    <a:p>
                      <a:pPr algn="l" fontAlgn="b"/>
                      <a:r>
                        <a:rPr lang="en-US" sz="1500" b="0" i="0" u="none" strike="noStrike">
                          <a:solidFill>
                            <a:schemeClr val="bg1"/>
                          </a:solidFill>
                          <a:effectLst/>
                          <a:latin typeface="Calibri" panose="020F0502020204030204" pitchFamily="34" charset="0"/>
                        </a:rPr>
                        <a:t>Group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B</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500" b="0" i="0" u="none" strike="noStrike">
                          <a:solidFill>
                            <a:schemeClr val="bg1"/>
                          </a:solidFill>
                          <a:effectLst/>
                          <a:latin typeface="Calibri" panose="020F0502020204030204" pitchFamily="34" charset="0"/>
                        </a:rPr>
                        <a:t>A</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05322175"/>
                  </a:ext>
                </a:extLst>
              </a:tr>
            </a:tbl>
          </a:graphicData>
        </a:graphic>
      </p:graphicFrame>
      <p:graphicFrame>
        <p:nvGraphicFramePr>
          <p:cNvPr id="9" name="Chart 8">
            <a:extLst>
              <a:ext uri="{FF2B5EF4-FFF2-40B4-BE49-F238E27FC236}">
                <a16:creationId xmlns:a16="http://schemas.microsoft.com/office/drawing/2014/main" id="{9311839B-DE1C-4751-8909-32371A9BF42D}"/>
              </a:ext>
            </a:extLst>
          </p:cNvPr>
          <p:cNvGraphicFramePr>
            <a:graphicFrameLocks/>
          </p:cNvGraphicFramePr>
          <p:nvPr>
            <p:extLst>
              <p:ext uri="{D42A27DB-BD31-4B8C-83A1-F6EECF244321}">
                <p14:modId xmlns:p14="http://schemas.microsoft.com/office/powerpoint/2010/main" val="315688898"/>
              </p:ext>
            </p:extLst>
          </p:nvPr>
        </p:nvGraphicFramePr>
        <p:xfrm>
          <a:off x="182252" y="945361"/>
          <a:ext cx="5473830" cy="33155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0A46E82B-1723-4E4B-A1C8-39164A8F0C61}"/>
              </a:ext>
            </a:extLst>
          </p:cNvPr>
          <p:cNvGraphicFramePr>
            <a:graphicFrameLocks/>
          </p:cNvGraphicFramePr>
          <p:nvPr>
            <p:extLst>
              <p:ext uri="{D42A27DB-BD31-4B8C-83A1-F6EECF244321}">
                <p14:modId xmlns:p14="http://schemas.microsoft.com/office/powerpoint/2010/main" val="4188610779"/>
              </p:ext>
            </p:extLst>
          </p:nvPr>
        </p:nvGraphicFramePr>
        <p:xfrm>
          <a:off x="6095999" y="945361"/>
          <a:ext cx="5822945" cy="33155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1821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D945C4D8-DDAF-4DDA-8600-B8D6CF0E6E36}"/>
              </a:ext>
            </a:extLst>
          </p:cNvPr>
          <p:cNvSpPr>
            <a:spLocks noGrp="1"/>
          </p:cNvSpPr>
          <p:nvPr>
            <p:ph type="body" sz="quarter" idx="17"/>
          </p:nvPr>
        </p:nvSpPr>
        <p:spPr>
          <a:xfrm>
            <a:off x="4471490" y="1008267"/>
            <a:ext cx="3190875" cy="870240"/>
          </a:xfrm>
        </p:spPr>
        <p:txBody>
          <a:bodyPr/>
          <a:lstStyle/>
          <a:p>
            <a:r>
              <a:rPr lang="en-US" sz="2400"/>
              <a:t>Level 2 – City</a:t>
            </a:r>
          </a:p>
        </p:txBody>
      </p:sp>
      <p:sp>
        <p:nvSpPr>
          <p:cNvPr id="3" name="Text Placeholder 2">
            <a:extLst>
              <a:ext uri="{FF2B5EF4-FFF2-40B4-BE49-F238E27FC236}">
                <a16:creationId xmlns:a16="http://schemas.microsoft.com/office/drawing/2014/main" id="{AA3C1530-044A-4945-9137-749E533578B4}"/>
              </a:ext>
            </a:extLst>
          </p:cNvPr>
          <p:cNvSpPr>
            <a:spLocks noGrp="1"/>
          </p:cNvSpPr>
          <p:nvPr>
            <p:ph type="body" sz="quarter" idx="19"/>
          </p:nvPr>
        </p:nvSpPr>
        <p:spPr>
          <a:xfrm>
            <a:off x="8553573" y="1130649"/>
            <a:ext cx="3190875" cy="625475"/>
          </a:xfrm>
        </p:spPr>
        <p:txBody>
          <a:bodyPr/>
          <a:lstStyle/>
          <a:p>
            <a:r>
              <a:rPr lang="en-GB"/>
              <a:t>Level 3- SKU</a:t>
            </a:r>
            <a:endParaRPr lang="en-US"/>
          </a:p>
        </p:txBody>
      </p:sp>
      <p:sp>
        <p:nvSpPr>
          <p:cNvPr id="10" name="Text Placeholder 9">
            <a:extLst>
              <a:ext uri="{FF2B5EF4-FFF2-40B4-BE49-F238E27FC236}">
                <a16:creationId xmlns:a16="http://schemas.microsoft.com/office/drawing/2014/main" id="{95ED4EE5-F658-44B9-AF5D-7EACE84A56DF}"/>
              </a:ext>
            </a:extLst>
          </p:cNvPr>
          <p:cNvSpPr>
            <a:spLocks noGrp="1"/>
          </p:cNvSpPr>
          <p:nvPr>
            <p:ph type="body" sz="quarter" idx="11"/>
          </p:nvPr>
        </p:nvSpPr>
        <p:spPr>
          <a:xfrm>
            <a:off x="207509" y="935556"/>
            <a:ext cx="3717734" cy="1015662"/>
          </a:xfrm>
        </p:spPr>
        <p:txBody>
          <a:bodyPr/>
          <a:lstStyle/>
          <a:p>
            <a:r>
              <a:rPr lang="en-US" sz="2400"/>
              <a:t>Level 1 –  Total  Category</a:t>
            </a:r>
          </a:p>
        </p:txBody>
      </p:sp>
      <p:sp>
        <p:nvSpPr>
          <p:cNvPr id="20" name="TextBox 19">
            <a:extLst>
              <a:ext uri="{FF2B5EF4-FFF2-40B4-BE49-F238E27FC236}">
                <a16:creationId xmlns:a16="http://schemas.microsoft.com/office/drawing/2014/main" id="{957C5421-6129-42D4-A819-6028632F7F67}"/>
              </a:ext>
            </a:extLst>
          </p:cNvPr>
          <p:cNvSpPr txBox="1"/>
          <p:nvPr/>
        </p:nvSpPr>
        <p:spPr>
          <a:xfrm>
            <a:off x="207509" y="1933179"/>
            <a:ext cx="3717734" cy="923330"/>
          </a:xfrm>
          <a:prstGeom prst="rect">
            <a:avLst/>
          </a:prstGeom>
          <a:noFill/>
        </p:spPr>
        <p:txBody>
          <a:bodyPr wrap="square" rtlCol="0">
            <a:spAutoFit/>
          </a:bodyPr>
          <a:lstStyle/>
          <a:p>
            <a:pPr defTabSz="914354">
              <a:defRPr/>
            </a:pPr>
            <a:r>
              <a:rPr lang="en-US">
                <a:solidFill>
                  <a:prstClr val="white"/>
                </a:solidFill>
                <a:latin typeface="Calibri" panose="020F0502020204030204"/>
              </a:rPr>
              <a:t>Every “</a:t>
            </a:r>
            <a:r>
              <a:rPr lang="en-US" b="1">
                <a:solidFill>
                  <a:prstClr val="white"/>
                </a:solidFill>
                <a:latin typeface="Calibri" panose="020F0502020204030204"/>
              </a:rPr>
              <a:t>10 point” </a:t>
            </a:r>
            <a:r>
              <a:rPr lang="en-US">
                <a:solidFill>
                  <a:prstClr val="white"/>
                </a:solidFill>
                <a:latin typeface="Calibri" panose="020F0502020204030204"/>
              </a:rPr>
              <a:t>increment in weighted distribution, there is significant uplift in units sold</a:t>
            </a:r>
          </a:p>
        </p:txBody>
      </p:sp>
      <p:sp>
        <p:nvSpPr>
          <p:cNvPr id="33" name="TextBox 32">
            <a:extLst>
              <a:ext uri="{FF2B5EF4-FFF2-40B4-BE49-F238E27FC236}">
                <a16:creationId xmlns:a16="http://schemas.microsoft.com/office/drawing/2014/main" id="{16DE6337-5222-4C2A-8C09-C8F54BE8235F}"/>
              </a:ext>
            </a:extLst>
          </p:cNvPr>
          <p:cNvSpPr txBox="1"/>
          <p:nvPr/>
        </p:nvSpPr>
        <p:spPr>
          <a:xfrm>
            <a:off x="106599" y="105586"/>
            <a:ext cx="11920659" cy="757259"/>
          </a:xfrm>
          <a:prstGeom prst="rect">
            <a:avLst/>
          </a:prstGeom>
          <a:noFill/>
        </p:spPr>
        <p:txBody>
          <a:bodyPr wrap="square" rtlCol="0">
            <a:spAutoFit/>
          </a:bodyPr>
          <a:lstStyle/>
          <a:p>
            <a:pPr defTabSz="609539">
              <a:lnSpc>
                <a:spcPct val="80000"/>
              </a:lnSpc>
              <a:defRPr/>
            </a:pPr>
            <a:r>
              <a:rPr lang="en-US" sz="2667" b="1">
                <a:solidFill>
                  <a:prstClr val="white"/>
                </a:solidFill>
                <a:latin typeface="Calibri" panose="020F0502020204030204"/>
                <a:cs typeface="Marsfont"/>
              </a:rPr>
              <a:t>In general, every 10 point increment in Weighted Distribution at any level has significant volume uplift. </a:t>
            </a:r>
          </a:p>
        </p:txBody>
      </p:sp>
      <p:sp>
        <p:nvSpPr>
          <p:cNvPr id="14" name="TextBox 13">
            <a:extLst>
              <a:ext uri="{FF2B5EF4-FFF2-40B4-BE49-F238E27FC236}">
                <a16:creationId xmlns:a16="http://schemas.microsoft.com/office/drawing/2014/main" id="{0B3AAC12-364F-452D-80B2-8FEA8DB08B63}"/>
              </a:ext>
            </a:extLst>
          </p:cNvPr>
          <p:cNvSpPr txBox="1"/>
          <p:nvPr/>
        </p:nvSpPr>
        <p:spPr>
          <a:xfrm>
            <a:off x="4380061" y="1905457"/>
            <a:ext cx="3282304" cy="2862322"/>
          </a:xfrm>
          <a:prstGeom prst="rect">
            <a:avLst/>
          </a:prstGeom>
          <a:noFill/>
        </p:spPr>
        <p:txBody>
          <a:bodyPr wrap="square" rtlCol="0">
            <a:spAutoFit/>
          </a:bodyPr>
          <a:lstStyle/>
          <a:p>
            <a:pPr marL="285737" indent="-285737" defTabSz="914354">
              <a:buFont typeface="Arial" panose="020B0604020202020204" pitchFamily="34" charset="0"/>
              <a:buChar char="•"/>
              <a:defRPr/>
            </a:pPr>
            <a:r>
              <a:rPr lang="en-US">
                <a:solidFill>
                  <a:prstClr val="white"/>
                </a:solidFill>
                <a:latin typeface="Calibri" panose="020F0502020204030204"/>
              </a:rPr>
              <a:t>Moscow: shows significant volume uplift after every “</a:t>
            </a:r>
            <a:r>
              <a:rPr lang="en-US" b="1">
                <a:solidFill>
                  <a:prstClr val="white"/>
                </a:solidFill>
                <a:latin typeface="Calibri" panose="020F0502020204030204"/>
              </a:rPr>
              <a:t>10 point” </a:t>
            </a:r>
            <a:r>
              <a:rPr lang="en-US">
                <a:solidFill>
                  <a:prstClr val="white"/>
                </a:solidFill>
                <a:latin typeface="Calibri" panose="020F0502020204030204"/>
              </a:rPr>
              <a:t>increment in weighted distribution</a:t>
            </a:r>
          </a:p>
          <a:p>
            <a:pPr marL="285737" indent="-285737" defTabSz="914354">
              <a:buFont typeface="Arial" panose="020B0604020202020204" pitchFamily="34" charset="0"/>
              <a:buChar char="•"/>
              <a:defRPr/>
            </a:pPr>
            <a:endParaRPr lang="en-US">
              <a:solidFill>
                <a:prstClr val="white"/>
              </a:solidFill>
              <a:latin typeface="Calibri" panose="020F0502020204030204"/>
            </a:endParaRPr>
          </a:p>
          <a:p>
            <a:pPr marL="285737" indent="-285737" defTabSz="914354">
              <a:buFont typeface="Arial" panose="020B0604020202020204" pitchFamily="34" charset="0"/>
              <a:buChar char="•"/>
              <a:defRPr/>
            </a:pPr>
            <a:r>
              <a:rPr lang="en-US" err="1">
                <a:solidFill>
                  <a:prstClr val="white"/>
                </a:solidFill>
                <a:latin typeface="Calibri" panose="020F0502020204030204"/>
              </a:rPr>
              <a:t>St.Petersburg</a:t>
            </a:r>
            <a:r>
              <a:rPr lang="en-US">
                <a:solidFill>
                  <a:prstClr val="white"/>
                </a:solidFill>
                <a:latin typeface="Calibri" panose="020F0502020204030204"/>
              </a:rPr>
              <a:t>: shows significant volume uplift in (15-20) range of weighted distribution</a:t>
            </a:r>
          </a:p>
          <a:p>
            <a:pPr marL="285737" indent="-285737" defTabSz="914354">
              <a:buFont typeface="Arial" panose="020B0604020202020204" pitchFamily="34" charset="0"/>
              <a:buChar char="•"/>
              <a:defRPr/>
            </a:pPr>
            <a:endParaRPr lang="en-US">
              <a:solidFill>
                <a:prstClr val="white"/>
              </a:solidFill>
              <a:latin typeface="Calibri" panose="020F0502020204030204"/>
            </a:endParaRPr>
          </a:p>
        </p:txBody>
      </p:sp>
      <p:sp>
        <p:nvSpPr>
          <p:cNvPr id="11" name="TextBox 10">
            <a:extLst>
              <a:ext uri="{FF2B5EF4-FFF2-40B4-BE49-F238E27FC236}">
                <a16:creationId xmlns:a16="http://schemas.microsoft.com/office/drawing/2014/main" id="{15D684DF-F2F0-4912-A1F4-971E572D582F}"/>
              </a:ext>
            </a:extLst>
          </p:cNvPr>
          <p:cNvSpPr txBox="1"/>
          <p:nvPr/>
        </p:nvSpPr>
        <p:spPr>
          <a:xfrm>
            <a:off x="8266759" y="1869831"/>
            <a:ext cx="3282304" cy="5078313"/>
          </a:xfrm>
          <a:prstGeom prst="rect">
            <a:avLst/>
          </a:prstGeom>
          <a:noFill/>
        </p:spPr>
        <p:txBody>
          <a:bodyPr wrap="square" rtlCol="0">
            <a:spAutoFit/>
          </a:bodyPr>
          <a:lstStyle/>
          <a:p>
            <a:pPr marL="285737" indent="-285737" defTabSz="914354">
              <a:buFont typeface="Arial" panose="020B0604020202020204" pitchFamily="34" charset="0"/>
              <a:buChar char="•"/>
              <a:defRPr/>
            </a:pPr>
            <a:r>
              <a:rPr lang="en-US">
                <a:solidFill>
                  <a:prstClr val="white"/>
                </a:solidFill>
                <a:latin typeface="Calibri" panose="020F0502020204030204"/>
              </a:rPr>
              <a:t>DC &amp; Nuts &amp; Sea salt sales is not significantly affected by increment in weighted distribution </a:t>
            </a:r>
          </a:p>
          <a:p>
            <a:pPr defTabSz="914354">
              <a:defRPr/>
            </a:pPr>
            <a:endParaRPr lang="en-US">
              <a:solidFill>
                <a:prstClr val="white"/>
              </a:solidFill>
              <a:latin typeface="Calibri" panose="020F0502020204030204"/>
            </a:endParaRPr>
          </a:p>
          <a:p>
            <a:pPr marL="285737" indent="-285737" defTabSz="914354">
              <a:buFont typeface="Arial" panose="020B0604020202020204" pitchFamily="34" charset="0"/>
              <a:buChar char="•"/>
              <a:defRPr/>
            </a:pPr>
            <a:r>
              <a:rPr lang="en-US">
                <a:solidFill>
                  <a:prstClr val="white"/>
                </a:solidFill>
                <a:latin typeface="Calibri" panose="020F0502020204030204"/>
              </a:rPr>
              <a:t>Honey &amp; Nut &amp; </a:t>
            </a:r>
            <a:r>
              <a:rPr lang="en-US" err="1">
                <a:solidFill>
                  <a:prstClr val="white"/>
                </a:solidFill>
                <a:latin typeface="Calibri" panose="020F0502020204030204"/>
              </a:rPr>
              <a:t>SeaSalt</a:t>
            </a:r>
            <a:endParaRPr lang="en-US">
              <a:solidFill>
                <a:prstClr val="white"/>
              </a:solidFill>
              <a:latin typeface="Calibri" panose="020F0502020204030204"/>
            </a:endParaRPr>
          </a:p>
          <a:p>
            <a:pPr marL="285737" indent="-285737" defTabSz="914354">
              <a:buFont typeface="Arial" panose="020B0604020202020204" pitchFamily="34" charset="0"/>
              <a:buChar char="•"/>
              <a:defRPr/>
            </a:pPr>
            <a:r>
              <a:rPr lang="en-US">
                <a:solidFill>
                  <a:prstClr val="white"/>
                </a:solidFill>
                <a:latin typeface="Calibri" panose="020F0502020204030204"/>
              </a:rPr>
              <a:t>Almond &amp; Coconut</a:t>
            </a:r>
          </a:p>
          <a:p>
            <a:pPr marL="285737" indent="-285737">
              <a:buFont typeface="Arial" panose="020B0604020202020204" pitchFamily="34" charset="0"/>
              <a:buChar char="•"/>
              <a:defRPr/>
            </a:pPr>
            <a:r>
              <a:rPr lang="en-US">
                <a:solidFill>
                  <a:prstClr val="white"/>
                </a:solidFill>
              </a:rPr>
              <a:t>DC &amp; Peanut Butter</a:t>
            </a:r>
          </a:p>
          <a:p>
            <a:pPr>
              <a:defRPr/>
            </a:pPr>
            <a:r>
              <a:rPr lang="en-US">
                <a:solidFill>
                  <a:prstClr val="white"/>
                </a:solidFill>
              </a:rPr>
              <a:t>shows significant volume uplift after every “</a:t>
            </a:r>
            <a:r>
              <a:rPr lang="en-US" b="1">
                <a:solidFill>
                  <a:prstClr val="white"/>
                </a:solidFill>
              </a:rPr>
              <a:t>10 point” </a:t>
            </a:r>
            <a:r>
              <a:rPr lang="en-US">
                <a:solidFill>
                  <a:prstClr val="white"/>
                </a:solidFill>
              </a:rPr>
              <a:t>increment in weighted distribution</a:t>
            </a:r>
          </a:p>
          <a:p>
            <a:pPr>
              <a:defRPr/>
            </a:pPr>
            <a:endParaRPr lang="en-US">
              <a:solidFill>
                <a:prstClr val="white"/>
              </a:solidFill>
              <a:latin typeface="Calibri" panose="020F0502020204030204"/>
            </a:endParaRPr>
          </a:p>
          <a:p>
            <a:pPr marL="285737" indent="-285737">
              <a:buFont typeface="Arial" panose="020B0604020202020204" pitchFamily="34" charset="0"/>
              <a:buChar char="•"/>
              <a:defRPr/>
            </a:pPr>
            <a:r>
              <a:rPr lang="en-US">
                <a:solidFill>
                  <a:prstClr val="white"/>
                </a:solidFill>
                <a:latin typeface="Calibri" panose="020F0502020204030204"/>
              </a:rPr>
              <a:t>Almond &amp; Caramel &amp; Sea Salt </a:t>
            </a:r>
            <a:r>
              <a:rPr lang="en-US">
                <a:solidFill>
                  <a:prstClr val="white"/>
                </a:solidFill>
              </a:rPr>
              <a:t>shows significant volume uplift after every “</a:t>
            </a:r>
            <a:r>
              <a:rPr lang="en-US" b="1">
                <a:solidFill>
                  <a:prstClr val="white"/>
                </a:solidFill>
              </a:rPr>
              <a:t>15 point” </a:t>
            </a:r>
            <a:r>
              <a:rPr lang="en-US">
                <a:solidFill>
                  <a:prstClr val="white"/>
                </a:solidFill>
              </a:rPr>
              <a:t>increment in weighted distribution</a:t>
            </a:r>
          </a:p>
          <a:p>
            <a:pPr defTabSz="914354">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321753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2142656542"/>
              </p:ext>
            </p:extLst>
          </p:nvPr>
        </p:nvGraphicFramePr>
        <p:xfrm>
          <a:off x="296410" y="1167752"/>
          <a:ext cx="5709418" cy="268728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296410" y="362726"/>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–Moscow</a:t>
            </a:r>
          </a:p>
        </p:txBody>
      </p:sp>
      <p:sp>
        <p:nvSpPr>
          <p:cNvPr id="17" name="Rectangle 16">
            <a:extLst>
              <a:ext uri="{FF2B5EF4-FFF2-40B4-BE49-F238E27FC236}">
                <a16:creationId xmlns:a16="http://schemas.microsoft.com/office/drawing/2014/main" id="{03B6A651-E60D-46AF-B8E4-2438A504F7C4}"/>
              </a:ext>
            </a:extLst>
          </p:cNvPr>
          <p:cNvSpPr/>
          <p:nvPr/>
        </p:nvSpPr>
        <p:spPr>
          <a:xfrm>
            <a:off x="4149619" y="1596392"/>
            <a:ext cx="1528830" cy="2016815"/>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graphicFrame>
        <p:nvGraphicFramePr>
          <p:cNvPr id="21" name="Chart 20">
            <a:extLst>
              <a:ext uri="{FF2B5EF4-FFF2-40B4-BE49-F238E27FC236}">
                <a16:creationId xmlns:a16="http://schemas.microsoft.com/office/drawing/2014/main" id="{162D4844-04D8-449D-81DA-B8D76D696073}"/>
              </a:ext>
            </a:extLst>
          </p:cNvPr>
          <p:cNvGraphicFramePr>
            <a:graphicFrameLocks/>
          </p:cNvGraphicFramePr>
          <p:nvPr>
            <p:extLst>
              <p:ext uri="{D42A27DB-BD31-4B8C-83A1-F6EECF244321}">
                <p14:modId xmlns:p14="http://schemas.microsoft.com/office/powerpoint/2010/main" val="1898932638"/>
              </p:ext>
            </p:extLst>
          </p:nvPr>
        </p:nvGraphicFramePr>
        <p:xfrm>
          <a:off x="6592711" y="1146057"/>
          <a:ext cx="5143594" cy="2687285"/>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704191E8-BA83-4AD9-9DF1-08B5CD4AB0D1}"/>
              </a:ext>
            </a:extLst>
          </p:cNvPr>
          <p:cNvSpPr/>
          <p:nvPr/>
        </p:nvSpPr>
        <p:spPr>
          <a:xfrm>
            <a:off x="894608" y="4660063"/>
            <a:ext cx="9840686" cy="784830"/>
          </a:xfrm>
          <a:prstGeom prst="rect">
            <a:avLst/>
          </a:prstGeom>
        </p:spPr>
        <p:txBody>
          <a:bodyPr wrap="square">
            <a:spAutoFit/>
          </a:bodyPr>
          <a:lstStyle/>
          <a:p>
            <a:r>
              <a:rPr lang="en-GB" sz="1500">
                <a:solidFill>
                  <a:schemeClr val="bg1"/>
                </a:solidFill>
              </a:rPr>
              <a:t>Weighted Distribution Group	01-05	05-10	10-15	15-20	20-25</a:t>
            </a:r>
          </a:p>
          <a:p>
            <a:r>
              <a:rPr lang="en-GB" sz="1500">
                <a:solidFill>
                  <a:schemeClr val="bg1"/>
                </a:solidFill>
              </a:rPr>
              <a:t>Units			1403.6	2790.25	3846.2	8287.769	8401.25</a:t>
            </a:r>
          </a:p>
          <a:p>
            <a:r>
              <a:rPr lang="en-GB" sz="1500">
                <a:solidFill>
                  <a:schemeClr val="bg1"/>
                </a:solidFill>
              </a:rPr>
              <a:t>groups			c	</a:t>
            </a:r>
            <a:r>
              <a:rPr lang="en-GB" sz="1500" err="1">
                <a:solidFill>
                  <a:schemeClr val="bg1"/>
                </a:solidFill>
              </a:rPr>
              <a:t>bc</a:t>
            </a:r>
            <a:r>
              <a:rPr lang="en-GB" sz="1500">
                <a:solidFill>
                  <a:schemeClr val="bg1"/>
                </a:solidFill>
              </a:rPr>
              <a:t>	b	a	a</a:t>
            </a:r>
          </a:p>
        </p:txBody>
      </p:sp>
    </p:spTree>
    <p:extLst>
      <p:ext uri="{BB962C8B-B14F-4D97-AF65-F5344CB8AC3E}">
        <p14:creationId xmlns:p14="http://schemas.microsoft.com/office/powerpoint/2010/main" val="419862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D3762-CB4A-4F7A-ABD6-85133B0BCB6C}"/>
              </a:ext>
            </a:extLst>
          </p:cNvPr>
          <p:cNvSpPr>
            <a:spLocks noGrp="1"/>
          </p:cNvSpPr>
          <p:nvPr>
            <p:ph type="body" sz="quarter" idx="12"/>
          </p:nvPr>
        </p:nvSpPr>
        <p:spPr>
          <a:xfrm>
            <a:off x="241026" y="716397"/>
            <a:ext cx="4914900" cy="1005147"/>
          </a:xfrm>
        </p:spPr>
        <p:txBody>
          <a:bodyPr/>
          <a:lstStyle/>
          <a:p>
            <a:r>
              <a:rPr lang="en-US" sz="4800" b="1"/>
              <a:t>Agenda</a:t>
            </a:r>
          </a:p>
        </p:txBody>
      </p:sp>
      <p:sp>
        <p:nvSpPr>
          <p:cNvPr id="3" name="Text Placeholder 2">
            <a:extLst>
              <a:ext uri="{FF2B5EF4-FFF2-40B4-BE49-F238E27FC236}">
                <a16:creationId xmlns:a16="http://schemas.microsoft.com/office/drawing/2014/main" id="{373C220C-7D8B-4BEC-A5B1-7459F6EB44EC}"/>
              </a:ext>
            </a:extLst>
          </p:cNvPr>
          <p:cNvSpPr>
            <a:spLocks noGrp="1"/>
          </p:cNvSpPr>
          <p:nvPr>
            <p:ph type="body" sz="quarter" idx="13"/>
          </p:nvPr>
        </p:nvSpPr>
        <p:spPr>
          <a:xfrm>
            <a:off x="6729351" y="1218969"/>
            <a:ext cx="5221617" cy="4871324"/>
          </a:xfrm>
        </p:spPr>
        <p:txBody>
          <a:bodyPr/>
          <a:lstStyle/>
          <a:p>
            <a:pPr marL="457178" indent="-457178">
              <a:buFont typeface="Arial" panose="020B0604020202020204" pitchFamily="34" charset="0"/>
              <a:buChar char="•"/>
            </a:pPr>
            <a:r>
              <a:rPr lang="en-US" sz="2400"/>
              <a:t>Project Scope</a:t>
            </a:r>
          </a:p>
          <a:p>
            <a:pPr marL="457178" indent="-457178">
              <a:buFont typeface="Arial" panose="020B0604020202020204" pitchFamily="34" charset="0"/>
              <a:buChar char="•"/>
            </a:pPr>
            <a:r>
              <a:rPr lang="en-US" sz="2400" b="1">
                <a:solidFill>
                  <a:srgbClr val="FFC040"/>
                </a:solidFill>
              </a:rPr>
              <a:t>Problem Context &amp; Methodology </a:t>
            </a:r>
          </a:p>
          <a:p>
            <a:pPr marL="457178" indent="-457178">
              <a:buFont typeface="Arial" panose="020B0604020202020204" pitchFamily="34" charset="0"/>
              <a:buChar char="•"/>
            </a:pPr>
            <a:r>
              <a:rPr lang="en-US" sz="2400"/>
              <a:t>Cross- country Executive Summary</a:t>
            </a:r>
          </a:p>
          <a:p>
            <a:pPr marL="457178" indent="-457178">
              <a:buFont typeface="Arial" panose="020B0604020202020204" pitchFamily="34" charset="0"/>
              <a:buChar char="•"/>
            </a:pPr>
            <a:r>
              <a:rPr lang="en-US" sz="2400"/>
              <a:t>Market Findings and Insights</a:t>
            </a:r>
          </a:p>
          <a:p>
            <a:pPr marL="457178" indent="-457178">
              <a:buFont typeface="Arial" panose="020B0604020202020204" pitchFamily="34" charset="0"/>
              <a:buChar char="•"/>
            </a:pPr>
            <a:r>
              <a:rPr lang="en-US" sz="2400"/>
              <a:t>Potential Next Steps</a:t>
            </a:r>
          </a:p>
          <a:p>
            <a:endParaRPr lang="en-US" sz="1800"/>
          </a:p>
        </p:txBody>
      </p:sp>
      <p:pic>
        <p:nvPicPr>
          <p:cNvPr id="4" name="Picture 2" descr="Image result for kind logo">
            <a:extLst>
              <a:ext uri="{FF2B5EF4-FFF2-40B4-BE49-F238E27FC236}">
                <a16:creationId xmlns:a16="http://schemas.microsoft.com/office/drawing/2014/main" id="{BDE81A8D-5859-4B64-B9EA-1C0E0A6CF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20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2305432717"/>
              </p:ext>
            </p:extLst>
          </p:nvPr>
        </p:nvGraphicFramePr>
        <p:xfrm>
          <a:off x="455695" y="1318132"/>
          <a:ext cx="5888661" cy="2786678"/>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351187" y="280592"/>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a:t>
            </a:r>
            <a:r>
              <a:rPr lang="en-US" sz="2667" b="1" err="1">
                <a:solidFill>
                  <a:schemeClr val="bg1"/>
                </a:solidFill>
                <a:cs typeface="Marsfont"/>
              </a:rPr>
              <a:t>St.Petersburg</a:t>
            </a:r>
            <a:endParaRPr lang="en-US" sz="2667" b="1">
              <a:solidFill>
                <a:schemeClr val="bg1"/>
              </a:solidFill>
              <a:cs typeface="Marsfont"/>
            </a:endParaRPr>
          </a:p>
        </p:txBody>
      </p:sp>
      <p:sp>
        <p:nvSpPr>
          <p:cNvPr id="14" name="Rectangle 13">
            <a:extLst>
              <a:ext uri="{FF2B5EF4-FFF2-40B4-BE49-F238E27FC236}">
                <a16:creationId xmlns:a16="http://schemas.microsoft.com/office/drawing/2014/main" id="{36CA80B0-1C0D-4335-B886-40B8EDB6ECF8}"/>
              </a:ext>
            </a:extLst>
          </p:cNvPr>
          <p:cNvSpPr/>
          <p:nvPr/>
        </p:nvSpPr>
        <p:spPr>
          <a:xfrm>
            <a:off x="3860801" y="2095994"/>
            <a:ext cx="2401932" cy="1671451"/>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17" name="Rectangle 16">
            <a:extLst>
              <a:ext uri="{FF2B5EF4-FFF2-40B4-BE49-F238E27FC236}">
                <a16:creationId xmlns:a16="http://schemas.microsoft.com/office/drawing/2014/main" id="{03B6A651-E60D-46AF-B8E4-2438A504F7C4}"/>
              </a:ext>
            </a:extLst>
          </p:cNvPr>
          <p:cNvSpPr/>
          <p:nvPr/>
        </p:nvSpPr>
        <p:spPr>
          <a:xfrm>
            <a:off x="3067803" y="1875745"/>
            <a:ext cx="409176" cy="1671451"/>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graphicFrame>
        <p:nvGraphicFramePr>
          <p:cNvPr id="21" name="Chart 20">
            <a:extLst>
              <a:ext uri="{FF2B5EF4-FFF2-40B4-BE49-F238E27FC236}">
                <a16:creationId xmlns:a16="http://schemas.microsoft.com/office/drawing/2014/main" id="{162D4844-04D8-449D-81DA-B8D76D696073}"/>
              </a:ext>
            </a:extLst>
          </p:cNvPr>
          <p:cNvGraphicFramePr>
            <a:graphicFrameLocks/>
          </p:cNvGraphicFramePr>
          <p:nvPr>
            <p:extLst>
              <p:ext uri="{D42A27DB-BD31-4B8C-83A1-F6EECF244321}">
                <p14:modId xmlns:p14="http://schemas.microsoft.com/office/powerpoint/2010/main" val="3491971526"/>
              </p:ext>
            </p:extLst>
          </p:nvPr>
        </p:nvGraphicFramePr>
        <p:xfrm>
          <a:off x="6588517" y="1318132"/>
          <a:ext cx="5277221" cy="278667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B851187-9068-461F-A425-2F79BB19B70D}"/>
              </a:ext>
            </a:extLst>
          </p:cNvPr>
          <p:cNvSpPr/>
          <p:nvPr/>
        </p:nvSpPr>
        <p:spPr>
          <a:xfrm>
            <a:off x="870858" y="4409826"/>
            <a:ext cx="8356270" cy="784830"/>
          </a:xfrm>
          <a:prstGeom prst="rect">
            <a:avLst/>
          </a:prstGeom>
        </p:spPr>
        <p:txBody>
          <a:bodyPr wrap="square">
            <a:spAutoFit/>
          </a:bodyPr>
          <a:lstStyle/>
          <a:p>
            <a:r>
              <a:rPr lang="de-DE" sz="1500">
                <a:solidFill>
                  <a:schemeClr val="bg1"/>
                </a:solidFill>
              </a:rPr>
              <a:t>Weighted Distribution Group	05-10	10-15	15-20	20-25	25-30	30-35</a:t>
            </a:r>
          </a:p>
          <a:p>
            <a:r>
              <a:rPr lang="de-DE" sz="1500">
                <a:solidFill>
                  <a:schemeClr val="bg1"/>
                </a:solidFill>
              </a:rPr>
              <a:t>Units			356.6667	825.3333	1895.25	1464.6667	1118	1144</a:t>
            </a:r>
          </a:p>
          <a:p>
            <a:r>
              <a:rPr lang="de-DE" sz="1500">
                <a:solidFill>
                  <a:schemeClr val="bg1"/>
                </a:solidFill>
              </a:rPr>
              <a:t>Groups			b	b	a	ab	ab	ab</a:t>
            </a:r>
          </a:p>
        </p:txBody>
      </p:sp>
      <p:sp>
        <p:nvSpPr>
          <p:cNvPr id="11" name="Rectangle 10">
            <a:extLst>
              <a:ext uri="{FF2B5EF4-FFF2-40B4-BE49-F238E27FC236}">
                <a16:creationId xmlns:a16="http://schemas.microsoft.com/office/drawing/2014/main" id="{320A4D07-26B2-4C69-8147-4D8CFDDE05C4}"/>
              </a:ext>
            </a:extLst>
          </p:cNvPr>
          <p:cNvSpPr/>
          <p:nvPr/>
        </p:nvSpPr>
        <p:spPr>
          <a:xfrm>
            <a:off x="1305210" y="2535412"/>
            <a:ext cx="1590458" cy="1232033"/>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3685955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1481735476"/>
              </p:ext>
            </p:extLst>
          </p:nvPr>
        </p:nvGraphicFramePr>
        <p:xfrm>
          <a:off x="194487" y="1294699"/>
          <a:ext cx="5646902" cy="306914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194486" y="338242"/>
            <a:ext cx="9915527" cy="428900"/>
          </a:xfrm>
          <a:prstGeom prst="rect">
            <a:avLst/>
          </a:prstGeom>
          <a:noFill/>
        </p:spPr>
        <p:txBody>
          <a:bodyPr wrap="square" rtlCol="0">
            <a:spAutoFit/>
          </a:bodyPr>
          <a:lstStyle/>
          <a:p>
            <a:pPr defTabSz="609570">
              <a:lnSpc>
                <a:spcPct val="80000"/>
              </a:lnSpc>
              <a:defRPr/>
            </a:pPr>
            <a:r>
              <a:rPr lang="en-US" sz="2667" b="1">
                <a:solidFill>
                  <a:schemeClr val="bg1"/>
                </a:solidFill>
                <a:cs typeface="Marsfont"/>
              </a:rPr>
              <a:t>Russia –</a:t>
            </a:r>
            <a:r>
              <a:rPr lang="en-GB" sz="2667" b="1">
                <a:solidFill>
                  <a:schemeClr val="bg1"/>
                </a:solidFill>
                <a:cs typeface="Marsfont"/>
              </a:rPr>
              <a:t>BE-KIND MSL BAR HONEY&amp;NUT&amp;SEA SALT S 0.04KG</a:t>
            </a:r>
            <a:endParaRPr lang="en-US" sz="2667" b="1">
              <a:solidFill>
                <a:schemeClr val="bg1"/>
              </a:solidFill>
              <a:cs typeface="Marsfont"/>
            </a:endParaRPr>
          </a:p>
        </p:txBody>
      </p:sp>
      <p:sp>
        <p:nvSpPr>
          <p:cNvPr id="14" name="Rectangle 13">
            <a:extLst>
              <a:ext uri="{FF2B5EF4-FFF2-40B4-BE49-F238E27FC236}">
                <a16:creationId xmlns:a16="http://schemas.microsoft.com/office/drawing/2014/main" id="{36CA80B0-1C0D-4335-B886-40B8EDB6ECF8}"/>
              </a:ext>
            </a:extLst>
          </p:cNvPr>
          <p:cNvSpPr/>
          <p:nvPr/>
        </p:nvSpPr>
        <p:spPr>
          <a:xfrm>
            <a:off x="1018095" y="1951348"/>
            <a:ext cx="2516957" cy="1809947"/>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
        <p:nvSpPr>
          <p:cNvPr id="3" name="Rectangle 2">
            <a:extLst>
              <a:ext uri="{FF2B5EF4-FFF2-40B4-BE49-F238E27FC236}">
                <a16:creationId xmlns:a16="http://schemas.microsoft.com/office/drawing/2014/main" id="{4CC168BE-A26F-4FED-B188-6C3B50A7BD8F}"/>
              </a:ext>
            </a:extLst>
          </p:cNvPr>
          <p:cNvSpPr/>
          <p:nvPr/>
        </p:nvSpPr>
        <p:spPr>
          <a:xfrm>
            <a:off x="566736" y="4817234"/>
            <a:ext cx="9171029" cy="784830"/>
          </a:xfrm>
          <a:prstGeom prst="rect">
            <a:avLst/>
          </a:prstGeom>
        </p:spPr>
        <p:txBody>
          <a:bodyPr wrap="square">
            <a:spAutoFit/>
          </a:bodyPr>
          <a:lstStyle/>
          <a:p>
            <a:r>
              <a:rPr lang="en-GB" sz="1500">
                <a:solidFill>
                  <a:schemeClr val="bg1"/>
                </a:solidFill>
              </a:rPr>
              <a:t>Weighted Distribution Group	0-5	05-10	10-15	15-20	 20-25</a:t>
            </a:r>
          </a:p>
          <a:p>
            <a:r>
              <a:rPr lang="en-GB" sz="1500">
                <a:solidFill>
                  <a:schemeClr val="bg1"/>
                </a:solidFill>
              </a:rPr>
              <a:t>Units			482.75	757.5	1341.412	1616.2	 1509</a:t>
            </a:r>
          </a:p>
          <a:p>
            <a:r>
              <a:rPr lang="en-GB" sz="1500">
                <a:solidFill>
                  <a:schemeClr val="bg1"/>
                </a:solidFill>
              </a:rPr>
              <a:t>groups			b	b	a	a	a</a:t>
            </a:r>
          </a:p>
        </p:txBody>
      </p:sp>
      <p:graphicFrame>
        <p:nvGraphicFramePr>
          <p:cNvPr id="11" name="Chart 10">
            <a:extLst>
              <a:ext uri="{FF2B5EF4-FFF2-40B4-BE49-F238E27FC236}">
                <a16:creationId xmlns:a16="http://schemas.microsoft.com/office/drawing/2014/main" id="{E03771C5-AE15-4CB1-B3C6-4CCC2C06430A}"/>
              </a:ext>
            </a:extLst>
          </p:cNvPr>
          <p:cNvGraphicFramePr>
            <a:graphicFrameLocks/>
          </p:cNvGraphicFramePr>
          <p:nvPr>
            <p:extLst>
              <p:ext uri="{D42A27DB-BD31-4B8C-83A1-F6EECF244321}">
                <p14:modId xmlns:p14="http://schemas.microsoft.com/office/powerpoint/2010/main" val="2986904714"/>
              </p:ext>
            </p:extLst>
          </p:nvPr>
        </p:nvGraphicFramePr>
        <p:xfrm>
          <a:off x="6263430" y="1300313"/>
          <a:ext cx="5646902" cy="306914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6D2C1036-D6D6-4691-8C21-C055745B0021}"/>
              </a:ext>
            </a:extLst>
          </p:cNvPr>
          <p:cNvSpPr/>
          <p:nvPr/>
        </p:nvSpPr>
        <p:spPr>
          <a:xfrm>
            <a:off x="3893770" y="1748089"/>
            <a:ext cx="1536069" cy="2013206"/>
          </a:xfrm>
          <a:prstGeom prst="rect">
            <a:avLst/>
          </a:prstGeom>
          <a:noFill/>
          <a:ln w="12700">
            <a:solidFill>
              <a:schemeClr val="bg1"/>
            </a:solidFill>
            <a:prstDash val="dash"/>
          </a:ln>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467"/>
          </a:p>
        </p:txBody>
      </p:sp>
    </p:spTree>
    <p:extLst>
      <p:ext uri="{BB962C8B-B14F-4D97-AF65-F5344CB8AC3E}">
        <p14:creationId xmlns:p14="http://schemas.microsoft.com/office/powerpoint/2010/main" val="67426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1918336240"/>
              </p:ext>
            </p:extLst>
          </p:nvPr>
        </p:nvGraphicFramePr>
        <p:xfrm>
          <a:off x="441018" y="1245450"/>
          <a:ext cx="5885444" cy="2798064"/>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441018" y="353730"/>
            <a:ext cx="9915527" cy="445635"/>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a:t>
            </a:r>
            <a:r>
              <a:rPr lang="en-GB">
                <a:solidFill>
                  <a:schemeClr val="bg1"/>
                </a:solidFill>
              </a:rPr>
              <a:t>BE-KIND MSL BAR ALMND&amp;COCNT S 0.04KG</a:t>
            </a:r>
            <a:r>
              <a:rPr lang="en-GB" sz="2800">
                <a:solidFill>
                  <a:schemeClr val="bg1"/>
                </a:solidFill>
              </a:rPr>
              <a:t> </a:t>
            </a:r>
            <a:endParaRPr lang="en-US" sz="2667" b="1">
              <a:solidFill>
                <a:schemeClr val="bg1"/>
              </a:solidFill>
              <a:cs typeface="Marsfont"/>
            </a:endParaRPr>
          </a:p>
        </p:txBody>
      </p:sp>
      <p:sp>
        <p:nvSpPr>
          <p:cNvPr id="3" name="Rectangle 2">
            <a:extLst>
              <a:ext uri="{FF2B5EF4-FFF2-40B4-BE49-F238E27FC236}">
                <a16:creationId xmlns:a16="http://schemas.microsoft.com/office/drawing/2014/main" id="{8770C205-7AB0-4AC6-96BF-D37EDE86AA95}"/>
              </a:ext>
            </a:extLst>
          </p:cNvPr>
          <p:cNvSpPr/>
          <p:nvPr/>
        </p:nvSpPr>
        <p:spPr>
          <a:xfrm>
            <a:off x="894607" y="4409826"/>
            <a:ext cx="10054441" cy="784830"/>
          </a:xfrm>
          <a:prstGeom prst="rect">
            <a:avLst/>
          </a:prstGeom>
        </p:spPr>
        <p:txBody>
          <a:bodyPr wrap="square">
            <a:spAutoFit/>
          </a:bodyPr>
          <a:lstStyle/>
          <a:p>
            <a:r>
              <a:rPr lang="en-US" sz="1500">
                <a:solidFill>
                  <a:schemeClr val="bg1"/>
                </a:solidFill>
              </a:rPr>
              <a:t>Weighted Distribution Group	0-5	05-10	10-15	15-20	 20-25 	25-30	</a:t>
            </a:r>
          </a:p>
          <a:p>
            <a:r>
              <a:rPr lang="en-US" sz="1500">
                <a:solidFill>
                  <a:schemeClr val="bg1"/>
                </a:solidFill>
              </a:rPr>
              <a:t>Units			331.4	616.6667	778.8	1076	 2074.6 	2067.7143	</a:t>
            </a:r>
          </a:p>
          <a:p>
            <a:r>
              <a:rPr lang="en-US" sz="1500">
                <a:solidFill>
                  <a:schemeClr val="bg1"/>
                </a:solidFill>
              </a:rPr>
              <a:t>Groups			b	b	b	ab	a	a</a:t>
            </a:r>
          </a:p>
        </p:txBody>
      </p:sp>
      <p:graphicFrame>
        <p:nvGraphicFramePr>
          <p:cNvPr id="11" name="Chart 10">
            <a:extLst>
              <a:ext uri="{FF2B5EF4-FFF2-40B4-BE49-F238E27FC236}">
                <a16:creationId xmlns:a16="http://schemas.microsoft.com/office/drawing/2014/main" id="{7E6D4DF0-9232-4E89-9F8C-D28E707B1233}"/>
              </a:ext>
            </a:extLst>
          </p:cNvPr>
          <p:cNvGraphicFramePr>
            <a:graphicFrameLocks/>
          </p:cNvGraphicFramePr>
          <p:nvPr>
            <p:extLst>
              <p:ext uri="{D42A27DB-BD31-4B8C-83A1-F6EECF244321}">
                <p14:modId xmlns:p14="http://schemas.microsoft.com/office/powerpoint/2010/main" val="3177655477"/>
              </p:ext>
            </p:extLst>
          </p:nvPr>
        </p:nvGraphicFramePr>
        <p:xfrm>
          <a:off x="6460176" y="1300314"/>
          <a:ext cx="5332021"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8249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1828823193"/>
              </p:ext>
            </p:extLst>
          </p:nvPr>
        </p:nvGraphicFramePr>
        <p:xfrm>
          <a:off x="409900" y="1278783"/>
          <a:ext cx="5943399" cy="2687285"/>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301364" y="396972"/>
            <a:ext cx="9915527" cy="445635"/>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a:t>
            </a:r>
            <a:r>
              <a:rPr lang="en-GB">
                <a:solidFill>
                  <a:schemeClr val="bg1"/>
                </a:solidFill>
              </a:rPr>
              <a:t>BE-KIND MSL BAR ALMN&amp;CARML&amp;SEA SALT S 0.04KG</a:t>
            </a:r>
            <a:r>
              <a:rPr lang="en-GB" sz="2800">
                <a:solidFill>
                  <a:schemeClr val="bg1"/>
                </a:solidFill>
              </a:rPr>
              <a:t> </a:t>
            </a:r>
            <a:endParaRPr lang="en-US" sz="2667" b="1">
              <a:solidFill>
                <a:schemeClr val="bg1"/>
              </a:solidFill>
              <a:cs typeface="Marsfont"/>
            </a:endParaRPr>
          </a:p>
        </p:txBody>
      </p:sp>
      <p:sp>
        <p:nvSpPr>
          <p:cNvPr id="3" name="Rectangle 2">
            <a:extLst>
              <a:ext uri="{FF2B5EF4-FFF2-40B4-BE49-F238E27FC236}">
                <a16:creationId xmlns:a16="http://schemas.microsoft.com/office/drawing/2014/main" id="{842578CA-5C89-44EA-86A6-BD8C8A210CC8}"/>
              </a:ext>
            </a:extLst>
          </p:cNvPr>
          <p:cNvSpPr/>
          <p:nvPr/>
        </p:nvSpPr>
        <p:spPr>
          <a:xfrm>
            <a:off x="566736" y="4646592"/>
            <a:ext cx="9384785" cy="784830"/>
          </a:xfrm>
          <a:prstGeom prst="rect">
            <a:avLst/>
          </a:prstGeom>
        </p:spPr>
        <p:txBody>
          <a:bodyPr wrap="square">
            <a:spAutoFit/>
          </a:bodyPr>
          <a:lstStyle/>
          <a:p>
            <a:r>
              <a:rPr lang="en-GB" sz="1500">
                <a:solidFill>
                  <a:schemeClr val="bg1"/>
                </a:solidFill>
              </a:rPr>
              <a:t>Weighted Distribution Group	0-5	05-10	10-15	 15-20 	20-25	25-30</a:t>
            </a:r>
          </a:p>
          <a:p>
            <a:r>
              <a:rPr lang="en-GB" sz="1500">
                <a:solidFill>
                  <a:schemeClr val="bg1"/>
                </a:solidFill>
              </a:rPr>
              <a:t>Units			208.4	510.3333	751	 2334.75 	2252.6	2552.5</a:t>
            </a:r>
          </a:p>
          <a:p>
            <a:r>
              <a:rPr lang="en-GB" sz="1500">
                <a:solidFill>
                  <a:schemeClr val="bg1"/>
                </a:solidFill>
              </a:rPr>
              <a:t>Groups			b	b	b	a	a	a</a:t>
            </a:r>
          </a:p>
        </p:txBody>
      </p:sp>
      <p:graphicFrame>
        <p:nvGraphicFramePr>
          <p:cNvPr id="13" name="Chart 12">
            <a:extLst>
              <a:ext uri="{FF2B5EF4-FFF2-40B4-BE49-F238E27FC236}">
                <a16:creationId xmlns:a16="http://schemas.microsoft.com/office/drawing/2014/main" id="{07A10776-97F9-4936-89A9-D3197C248064}"/>
              </a:ext>
            </a:extLst>
          </p:cNvPr>
          <p:cNvGraphicFramePr>
            <a:graphicFrameLocks/>
          </p:cNvGraphicFramePr>
          <p:nvPr>
            <p:extLst>
              <p:ext uri="{D42A27DB-BD31-4B8C-83A1-F6EECF244321}">
                <p14:modId xmlns:p14="http://schemas.microsoft.com/office/powerpoint/2010/main" val="2940806035"/>
              </p:ext>
            </p:extLst>
          </p:nvPr>
        </p:nvGraphicFramePr>
        <p:xfrm>
          <a:off x="6472052" y="1300314"/>
          <a:ext cx="5320146" cy="26657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47028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4086301924"/>
              </p:ext>
            </p:extLst>
          </p:nvPr>
        </p:nvGraphicFramePr>
        <p:xfrm>
          <a:off x="296409" y="1300314"/>
          <a:ext cx="5799591"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296409" y="504022"/>
            <a:ext cx="9915527" cy="428900"/>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a:t>
            </a:r>
            <a:r>
              <a:rPr lang="en-GB" sz="2667" b="1">
                <a:solidFill>
                  <a:schemeClr val="bg1"/>
                </a:solidFill>
                <a:cs typeface="Marsfont"/>
              </a:rPr>
              <a:t>BE-KIND MSL BAR DARK CHOCL&amp;PEANUT BUTR S 0.04KG</a:t>
            </a:r>
          </a:p>
        </p:txBody>
      </p:sp>
      <p:sp>
        <p:nvSpPr>
          <p:cNvPr id="5" name="Rectangle 4">
            <a:extLst>
              <a:ext uri="{FF2B5EF4-FFF2-40B4-BE49-F238E27FC236}">
                <a16:creationId xmlns:a16="http://schemas.microsoft.com/office/drawing/2014/main" id="{88B84B7F-2159-4CBC-A2DB-DED1E863203B}"/>
              </a:ext>
            </a:extLst>
          </p:cNvPr>
          <p:cNvSpPr/>
          <p:nvPr/>
        </p:nvSpPr>
        <p:spPr>
          <a:xfrm>
            <a:off x="815439" y="4927113"/>
            <a:ext cx="10323616" cy="784830"/>
          </a:xfrm>
          <a:prstGeom prst="rect">
            <a:avLst/>
          </a:prstGeom>
        </p:spPr>
        <p:txBody>
          <a:bodyPr wrap="square">
            <a:spAutoFit/>
          </a:bodyPr>
          <a:lstStyle/>
          <a:p>
            <a:r>
              <a:rPr lang="en-GB" sz="1500">
                <a:solidFill>
                  <a:schemeClr val="bg1"/>
                </a:solidFill>
              </a:rPr>
              <a:t>Weighted Distribution Group	00-05	05-10	10-15	15-20	20-25</a:t>
            </a:r>
          </a:p>
          <a:p>
            <a:r>
              <a:rPr lang="en-GB" sz="1500">
                <a:solidFill>
                  <a:schemeClr val="bg1"/>
                </a:solidFill>
              </a:rPr>
              <a:t>Units			266	459.8	792.8333	789.5	870</a:t>
            </a:r>
          </a:p>
          <a:p>
            <a:r>
              <a:rPr lang="en-GB" sz="1500">
                <a:solidFill>
                  <a:schemeClr val="bg1"/>
                </a:solidFill>
              </a:rPr>
              <a:t>Groups			b	b	a	a	a</a:t>
            </a:r>
          </a:p>
        </p:txBody>
      </p:sp>
      <p:graphicFrame>
        <p:nvGraphicFramePr>
          <p:cNvPr id="11" name="Chart 10">
            <a:extLst>
              <a:ext uri="{FF2B5EF4-FFF2-40B4-BE49-F238E27FC236}">
                <a16:creationId xmlns:a16="http://schemas.microsoft.com/office/drawing/2014/main" id="{F1370258-0839-4957-BBDC-42DB15479A61}"/>
              </a:ext>
            </a:extLst>
          </p:cNvPr>
          <p:cNvGraphicFramePr>
            <a:graphicFrameLocks/>
          </p:cNvGraphicFramePr>
          <p:nvPr>
            <p:extLst>
              <p:ext uri="{D42A27DB-BD31-4B8C-83A1-F6EECF244321}">
                <p14:modId xmlns:p14="http://schemas.microsoft.com/office/powerpoint/2010/main" val="2812352606"/>
              </p:ext>
            </p:extLst>
          </p:nvPr>
        </p:nvGraphicFramePr>
        <p:xfrm>
          <a:off x="6263430" y="1300314"/>
          <a:ext cx="5528768"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3277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303685" y="487286"/>
            <a:ext cx="9915527" cy="445635"/>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 </a:t>
            </a:r>
            <a:r>
              <a:rPr lang="en-GB">
                <a:solidFill>
                  <a:schemeClr val="bg1"/>
                </a:solidFill>
              </a:rPr>
              <a:t>BE-KIND MSL BAR MAPLE SYR&amp;PECAN&amp;SEA SAL S 0.04KG</a:t>
            </a:r>
            <a:r>
              <a:rPr lang="en-GB" sz="2800">
                <a:solidFill>
                  <a:schemeClr val="bg1"/>
                </a:solidFill>
              </a:rPr>
              <a:t> </a:t>
            </a:r>
            <a:endParaRPr lang="en-GB" sz="2667" b="1">
              <a:solidFill>
                <a:schemeClr val="bg1"/>
              </a:solidFill>
              <a:cs typeface="Marsfont"/>
            </a:endParaRPr>
          </a:p>
        </p:txBody>
      </p:sp>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1633401794"/>
              </p:ext>
            </p:extLst>
          </p:nvPr>
        </p:nvGraphicFramePr>
        <p:xfrm>
          <a:off x="399801" y="1300314"/>
          <a:ext cx="5696199" cy="277328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8B84B7F-2159-4CBC-A2DB-DED1E863203B}"/>
              </a:ext>
            </a:extLst>
          </p:cNvPr>
          <p:cNvSpPr/>
          <p:nvPr/>
        </p:nvSpPr>
        <p:spPr>
          <a:xfrm>
            <a:off x="815439" y="4927113"/>
            <a:ext cx="10323616" cy="784830"/>
          </a:xfrm>
          <a:prstGeom prst="rect">
            <a:avLst/>
          </a:prstGeom>
        </p:spPr>
        <p:txBody>
          <a:bodyPr wrap="square">
            <a:spAutoFit/>
          </a:bodyPr>
          <a:lstStyle/>
          <a:p>
            <a:r>
              <a:rPr lang="en-GB" sz="1500">
                <a:solidFill>
                  <a:schemeClr val="bg1"/>
                </a:solidFill>
              </a:rPr>
              <a:t>Weighted Distribution Group	0-5	05-10	10-15	15-20</a:t>
            </a:r>
          </a:p>
          <a:p>
            <a:r>
              <a:rPr lang="en-GB" sz="1500">
                <a:solidFill>
                  <a:schemeClr val="bg1"/>
                </a:solidFill>
              </a:rPr>
              <a:t>Units			255	735.6364	948.75	940</a:t>
            </a:r>
          </a:p>
          <a:p>
            <a:r>
              <a:rPr lang="en-GB" sz="1500">
                <a:solidFill>
                  <a:schemeClr val="bg1"/>
                </a:solidFill>
              </a:rPr>
              <a:t>Groups			a	a	a	a</a:t>
            </a:r>
          </a:p>
        </p:txBody>
      </p:sp>
      <p:graphicFrame>
        <p:nvGraphicFramePr>
          <p:cNvPr id="9" name="Chart 8">
            <a:extLst>
              <a:ext uri="{FF2B5EF4-FFF2-40B4-BE49-F238E27FC236}">
                <a16:creationId xmlns:a16="http://schemas.microsoft.com/office/drawing/2014/main" id="{842BC097-D7FC-4A28-AE8E-7EF961FCAD28}"/>
              </a:ext>
            </a:extLst>
          </p:cNvPr>
          <p:cNvGraphicFramePr>
            <a:graphicFrameLocks/>
          </p:cNvGraphicFramePr>
          <p:nvPr>
            <p:extLst>
              <p:ext uri="{D42A27DB-BD31-4B8C-83A1-F6EECF244321}">
                <p14:modId xmlns:p14="http://schemas.microsoft.com/office/powerpoint/2010/main" val="2791013390"/>
              </p:ext>
            </p:extLst>
          </p:nvPr>
        </p:nvGraphicFramePr>
        <p:xfrm>
          <a:off x="6263430" y="1300314"/>
          <a:ext cx="5528768"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992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2">
            <a:extLst>
              <a:ext uri="{FF2B5EF4-FFF2-40B4-BE49-F238E27FC236}">
                <a16:creationId xmlns:a16="http://schemas.microsoft.com/office/drawing/2014/main" id="{1836D410-15CE-4782-941C-0A597CD9E9D2}"/>
              </a:ext>
            </a:extLst>
          </p:cNvPr>
          <p:cNvSpPr txBox="1">
            <a:spLocks/>
          </p:cNvSpPr>
          <p:nvPr/>
        </p:nvSpPr>
        <p:spPr>
          <a:xfrm>
            <a:off x="1807895" y="96174"/>
            <a:ext cx="9688780" cy="469356"/>
          </a:xfrm>
          <a:prstGeom prst="rect">
            <a:avLst/>
          </a:prstGeom>
        </p:spPr>
        <p:txBody>
          <a:bodyPr vert="horz" wrap="square" lIns="0" tIns="0" rIns="0" bIns="0" rtlCol="0" anchor="t">
            <a:noAutofit/>
          </a:bodyPr>
          <a:lstStyle>
            <a:lvl1pPr algn="l" defTabSz="342900" rtl="0" eaLnBrk="1" latinLnBrk="0" hangingPunct="1">
              <a:spcBef>
                <a:spcPct val="0"/>
              </a:spcBef>
              <a:spcAft>
                <a:spcPts val="0"/>
              </a:spcAft>
              <a:buNone/>
              <a:defRPr sz="6300" b="1" kern="1200" spc="-135">
                <a:solidFill>
                  <a:schemeClr val="tx1"/>
                </a:solidFill>
                <a:latin typeface="Helvetica"/>
                <a:ea typeface="+mj-ea"/>
                <a:cs typeface="Helvetica"/>
              </a:defRPr>
            </a:lvl1pPr>
          </a:lstStyle>
          <a:p>
            <a:endParaRPr lang="en-US" sz="2933">
              <a:latin typeface="+mn-lt"/>
            </a:endParaRPr>
          </a:p>
        </p:txBody>
      </p:sp>
      <p:sp>
        <p:nvSpPr>
          <p:cNvPr id="12" name="TextBox 11">
            <a:extLst>
              <a:ext uri="{FF2B5EF4-FFF2-40B4-BE49-F238E27FC236}">
                <a16:creationId xmlns:a16="http://schemas.microsoft.com/office/drawing/2014/main" id="{196A010D-ECAA-4996-BA62-13E185461337}"/>
              </a:ext>
            </a:extLst>
          </p:cNvPr>
          <p:cNvSpPr txBox="1"/>
          <p:nvPr/>
        </p:nvSpPr>
        <p:spPr>
          <a:xfrm>
            <a:off x="399803" y="565530"/>
            <a:ext cx="9915527" cy="445635"/>
          </a:xfrm>
          <a:prstGeom prst="rect">
            <a:avLst/>
          </a:prstGeom>
          <a:noFill/>
        </p:spPr>
        <p:txBody>
          <a:bodyPr wrap="square" rtlCol="0">
            <a:spAutoFit/>
          </a:bodyPr>
          <a:lstStyle/>
          <a:p>
            <a:pPr defTabSz="609539">
              <a:lnSpc>
                <a:spcPct val="80000"/>
              </a:lnSpc>
              <a:defRPr/>
            </a:pPr>
            <a:r>
              <a:rPr lang="en-US" sz="2667" b="1">
                <a:solidFill>
                  <a:schemeClr val="bg1"/>
                </a:solidFill>
                <a:cs typeface="Marsfont"/>
              </a:rPr>
              <a:t>Russia – </a:t>
            </a:r>
            <a:r>
              <a:rPr lang="en-GB">
                <a:solidFill>
                  <a:schemeClr val="bg1"/>
                </a:solidFill>
              </a:rPr>
              <a:t>BE-KIND MSL BAR DARK-CHCLT&amp;NT&amp;S-SLT S 0.04KG</a:t>
            </a:r>
            <a:r>
              <a:rPr lang="en-GB" sz="2800">
                <a:solidFill>
                  <a:schemeClr val="bg1"/>
                </a:solidFill>
              </a:rPr>
              <a:t> </a:t>
            </a:r>
            <a:endParaRPr lang="en-GB" sz="2667" b="1">
              <a:solidFill>
                <a:schemeClr val="bg1"/>
              </a:solidFill>
              <a:cs typeface="Marsfont"/>
            </a:endParaRPr>
          </a:p>
        </p:txBody>
      </p:sp>
      <p:graphicFrame>
        <p:nvGraphicFramePr>
          <p:cNvPr id="16" name="Chart 15">
            <a:extLst>
              <a:ext uri="{FF2B5EF4-FFF2-40B4-BE49-F238E27FC236}">
                <a16:creationId xmlns:a16="http://schemas.microsoft.com/office/drawing/2014/main" id="{33C2EF6D-45EF-493D-AB75-2F5488C06638}"/>
              </a:ext>
            </a:extLst>
          </p:cNvPr>
          <p:cNvGraphicFramePr>
            <a:graphicFrameLocks/>
          </p:cNvGraphicFramePr>
          <p:nvPr>
            <p:extLst>
              <p:ext uri="{D42A27DB-BD31-4B8C-83A1-F6EECF244321}">
                <p14:modId xmlns:p14="http://schemas.microsoft.com/office/powerpoint/2010/main" val="1630157766"/>
              </p:ext>
            </p:extLst>
          </p:nvPr>
        </p:nvGraphicFramePr>
        <p:xfrm>
          <a:off x="399803" y="1353401"/>
          <a:ext cx="5617176" cy="2687285"/>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8B84B7F-2159-4CBC-A2DB-DED1E863203B}"/>
              </a:ext>
            </a:extLst>
          </p:cNvPr>
          <p:cNvSpPr/>
          <p:nvPr/>
        </p:nvSpPr>
        <p:spPr>
          <a:xfrm>
            <a:off x="815439" y="4927113"/>
            <a:ext cx="10323616" cy="784830"/>
          </a:xfrm>
          <a:prstGeom prst="rect">
            <a:avLst/>
          </a:prstGeom>
        </p:spPr>
        <p:txBody>
          <a:bodyPr wrap="square">
            <a:spAutoFit/>
          </a:bodyPr>
          <a:lstStyle/>
          <a:p>
            <a:r>
              <a:rPr lang="en-GB" sz="1500">
                <a:solidFill>
                  <a:schemeClr val="bg1"/>
                </a:solidFill>
              </a:rPr>
              <a:t>Weighted Distribution Group	18-20	20-22	22-24	24-26	26-28	28-30	30-32</a:t>
            </a:r>
          </a:p>
          <a:p>
            <a:r>
              <a:rPr lang="en-GB" sz="1500">
                <a:solidFill>
                  <a:schemeClr val="bg1"/>
                </a:solidFill>
              </a:rPr>
              <a:t>Units			1018	2612	2039.167	2597.333	1897	1551.5	2557</a:t>
            </a:r>
          </a:p>
          <a:p>
            <a:r>
              <a:rPr lang="en-GB" sz="1500">
                <a:solidFill>
                  <a:schemeClr val="bg1"/>
                </a:solidFill>
              </a:rPr>
              <a:t>Groups			a	a	a	a	a	a	a</a:t>
            </a:r>
          </a:p>
        </p:txBody>
      </p:sp>
      <p:graphicFrame>
        <p:nvGraphicFramePr>
          <p:cNvPr id="9" name="Chart 8">
            <a:extLst>
              <a:ext uri="{FF2B5EF4-FFF2-40B4-BE49-F238E27FC236}">
                <a16:creationId xmlns:a16="http://schemas.microsoft.com/office/drawing/2014/main" id="{E9E5D9BE-314F-4A15-A701-C0D26BF8672C}"/>
              </a:ext>
            </a:extLst>
          </p:cNvPr>
          <p:cNvGraphicFramePr>
            <a:graphicFrameLocks/>
          </p:cNvGraphicFramePr>
          <p:nvPr>
            <p:extLst>
              <p:ext uri="{D42A27DB-BD31-4B8C-83A1-F6EECF244321}">
                <p14:modId xmlns:p14="http://schemas.microsoft.com/office/powerpoint/2010/main" val="3554336384"/>
              </p:ext>
            </p:extLst>
          </p:nvPr>
        </p:nvGraphicFramePr>
        <p:xfrm>
          <a:off x="6263429" y="1353401"/>
          <a:ext cx="5528768" cy="2687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7992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6B37FA-EE1A-4BB7-B4AB-1CDD6CB1C8D0}"/>
              </a:ext>
            </a:extLst>
          </p:cNvPr>
          <p:cNvSpPr>
            <a:spLocks noGrp="1"/>
          </p:cNvSpPr>
          <p:nvPr>
            <p:ph type="body" sz="quarter" idx="10"/>
          </p:nvPr>
        </p:nvSpPr>
        <p:spPr/>
        <p:txBody>
          <a:bodyPr/>
          <a:lstStyle/>
          <a:p>
            <a:r>
              <a:rPr lang="en-US"/>
              <a:t>Key Messages</a:t>
            </a:r>
          </a:p>
        </p:txBody>
      </p:sp>
      <p:sp>
        <p:nvSpPr>
          <p:cNvPr id="5" name="Text Placeholder 4">
            <a:extLst>
              <a:ext uri="{FF2B5EF4-FFF2-40B4-BE49-F238E27FC236}">
                <a16:creationId xmlns:a16="http://schemas.microsoft.com/office/drawing/2014/main" id="{E03A92AF-5D41-4C4C-9A41-19C92F296186}"/>
              </a:ext>
            </a:extLst>
          </p:cNvPr>
          <p:cNvSpPr>
            <a:spLocks noGrp="1"/>
          </p:cNvSpPr>
          <p:nvPr>
            <p:ph type="body" sz="quarter" idx="11"/>
          </p:nvPr>
        </p:nvSpPr>
        <p:spPr>
          <a:xfrm>
            <a:off x="8639669" y="4340469"/>
            <a:ext cx="3328988" cy="1804803"/>
          </a:xfrm>
        </p:spPr>
        <p:txBody>
          <a:bodyPr/>
          <a:lstStyle/>
          <a:p>
            <a:pPr marL="342882" indent="-342882" algn="l">
              <a:buFont typeface="Arial" panose="020B0604020202020204" pitchFamily="34" charset="0"/>
              <a:buChar char="•"/>
            </a:pPr>
            <a:r>
              <a:rPr lang="en-US" sz="2200" b="0"/>
              <a:t>Paid Media – Instagram &amp; Social Media – Instagram are top 2 levers with </a:t>
            </a:r>
            <a:r>
              <a:rPr lang="en-US" sz="2200"/>
              <a:t>8.4 %</a:t>
            </a:r>
            <a:r>
              <a:rPr lang="en-US" sz="2200" b="0"/>
              <a:t> and </a:t>
            </a:r>
            <a:r>
              <a:rPr lang="en-US" sz="2200"/>
              <a:t>3.5 %</a:t>
            </a:r>
            <a:r>
              <a:rPr lang="en-US" sz="2200" b="0"/>
              <a:t> respectively.</a:t>
            </a:r>
            <a:r>
              <a:rPr lang="en-US" sz="2200"/>
              <a:t> </a:t>
            </a:r>
          </a:p>
        </p:txBody>
      </p:sp>
      <p:sp>
        <p:nvSpPr>
          <p:cNvPr id="6" name="Text Placeholder 5">
            <a:extLst>
              <a:ext uri="{FF2B5EF4-FFF2-40B4-BE49-F238E27FC236}">
                <a16:creationId xmlns:a16="http://schemas.microsoft.com/office/drawing/2014/main" id="{B2B1C1FD-6CFA-47DD-A077-9C8E3C28C08F}"/>
              </a:ext>
            </a:extLst>
          </p:cNvPr>
          <p:cNvSpPr>
            <a:spLocks noGrp="1"/>
          </p:cNvSpPr>
          <p:nvPr>
            <p:ph type="body" sz="quarter" idx="12"/>
          </p:nvPr>
        </p:nvSpPr>
        <p:spPr>
          <a:xfrm>
            <a:off x="8352438" y="3593281"/>
            <a:ext cx="3711962" cy="416778"/>
          </a:xfrm>
        </p:spPr>
        <p:txBody>
          <a:bodyPr/>
          <a:lstStyle/>
          <a:p>
            <a:r>
              <a:rPr lang="en-US" sz="2200"/>
              <a:t>Weekly Volume Uplift (%)</a:t>
            </a:r>
          </a:p>
        </p:txBody>
      </p:sp>
      <p:sp>
        <p:nvSpPr>
          <p:cNvPr id="8" name="Text Placeholder 7">
            <a:extLst>
              <a:ext uri="{FF2B5EF4-FFF2-40B4-BE49-F238E27FC236}">
                <a16:creationId xmlns:a16="http://schemas.microsoft.com/office/drawing/2014/main" id="{18D6267C-C56A-4A63-8335-29B722C2CEC5}"/>
              </a:ext>
            </a:extLst>
          </p:cNvPr>
          <p:cNvSpPr>
            <a:spLocks noGrp="1"/>
          </p:cNvSpPr>
          <p:nvPr>
            <p:ph type="body" sz="quarter" idx="14"/>
          </p:nvPr>
        </p:nvSpPr>
        <p:spPr>
          <a:xfrm>
            <a:off x="8543925" y="883040"/>
            <a:ext cx="3328988" cy="2071901"/>
          </a:xfrm>
        </p:spPr>
        <p:txBody>
          <a:bodyPr/>
          <a:lstStyle/>
          <a:p>
            <a:pPr marL="342882" indent="-342882" algn="l">
              <a:buFont typeface="Arial" panose="020B0604020202020204" pitchFamily="34" charset="0"/>
              <a:buChar char="•"/>
            </a:pPr>
            <a:r>
              <a:rPr lang="en-US" sz="2200" b="0"/>
              <a:t>Social Media – Facebook </a:t>
            </a:r>
          </a:p>
          <a:p>
            <a:pPr marL="342882" indent="-342882" algn="l">
              <a:buFont typeface="Arial" panose="020B0604020202020204" pitchFamily="34" charset="0"/>
              <a:buChar char="•"/>
            </a:pPr>
            <a:r>
              <a:rPr lang="en-US" sz="2200" b="0"/>
              <a:t>Paid Media – Facebook</a:t>
            </a:r>
          </a:p>
          <a:p>
            <a:pPr marL="342882" indent="-342882" algn="l">
              <a:buFont typeface="Arial" panose="020B0604020202020204" pitchFamily="34" charset="0"/>
              <a:buChar char="•"/>
            </a:pPr>
            <a:endParaRPr lang="en-US" sz="2200" b="0"/>
          </a:p>
        </p:txBody>
      </p:sp>
      <p:sp>
        <p:nvSpPr>
          <p:cNvPr id="11" name="Rectangle 10">
            <a:extLst>
              <a:ext uri="{FF2B5EF4-FFF2-40B4-BE49-F238E27FC236}">
                <a16:creationId xmlns:a16="http://schemas.microsoft.com/office/drawing/2014/main" id="{388C2CEF-5DF0-48DE-8A43-080B28C810AE}"/>
              </a:ext>
            </a:extLst>
          </p:cNvPr>
          <p:cNvSpPr/>
          <p:nvPr/>
        </p:nvSpPr>
        <p:spPr>
          <a:xfrm>
            <a:off x="8543925" y="6212581"/>
            <a:ext cx="3657193" cy="420756"/>
          </a:xfrm>
          <a:prstGeom prst="rect">
            <a:avLst/>
          </a:prstGeom>
        </p:spPr>
        <p:txBody>
          <a:bodyPr wrap="square">
            <a:spAutoFit/>
          </a:bodyPr>
          <a:lstStyle/>
          <a:p>
            <a:r>
              <a:rPr lang="en-US" sz="1067" b="1">
                <a:solidFill>
                  <a:schemeClr val="bg1"/>
                </a:solidFill>
              </a:rPr>
              <a:t>Other significant levers like instore demo &amp; event sampling are also covered  in volume uplift slide </a:t>
            </a:r>
          </a:p>
        </p:txBody>
      </p:sp>
      <p:sp>
        <p:nvSpPr>
          <p:cNvPr id="9" name="Text Placeholder 5">
            <a:extLst>
              <a:ext uri="{FF2B5EF4-FFF2-40B4-BE49-F238E27FC236}">
                <a16:creationId xmlns:a16="http://schemas.microsoft.com/office/drawing/2014/main" id="{0D900C03-2F95-4F1C-AAC1-A9CAE7BC3AEB}"/>
              </a:ext>
            </a:extLst>
          </p:cNvPr>
          <p:cNvSpPr txBox="1">
            <a:spLocks/>
          </p:cNvSpPr>
          <p:nvPr/>
        </p:nvSpPr>
        <p:spPr>
          <a:xfrm>
            <a:off x="8352438" y="203311"/>
            <a:ext cx="3711962" cy="41677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Insignificant Marketing levers</a:t>
            </a:r>
          </a:p>
        </p:txBody>
      </p:sp>
      <p:sp>
        <p:nvSpPr>
          <p:cNvPr id="14" name="Text Placeholder 5">
            <a:extLst>
              <a:ext uri="{FF2B5EF4-FFF2-40B4-BE49-F238E27FC236}">
                <a16:creationId xmlns:a16="http://schemas.microsoft.com/office/drawing/2014/main" id="{B8F56333-CADA-4C48-B7AE-B1916A4ADDF6}"/>
              </a:ext>
            </a:extLst>
          </p:cNvPr>
          <p:cNvSpPr txBox="1">
            <a:spLocks/>
          </p:cNvSpPr>
          <p:nvPr/>
        </p:nvSpPr>
        <p:spPr>
          <a:xfrm>
            <a:off x="4294788" y="203311"/>
            <a:ext cx="3711962" cy="41677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Significant Marketing Levers</a:t>
            </a:r>
          </a:p>
        </p:txBody>
      </p:sp>
      <p:sp>
        <p:nvSpPr>
          <p:cNvPr id="15" name="Text Placeholder 7">
            <a:extLst>
              <a:ext uri="{FF2B5EF4-FFF2-40B4-BE49-F238E27FC236}">
                <a16:creationId xmlns:a16="http://schemas.microsoft.com/office/drawing/2014/main" id="{839403AC-BFAF-418A-936A-1AFDE97721D5}"/>
              </a:ext>
            </a:extLst>
          </p:cNvPr>
          <p:cNvSpPr txBox="1">
            <a:spLocks/>
          </p:cNvSpPr>
          <p:nvPr/>
        </p:nvSpPr>
        <p:spPr>
          <a:xfrm>
            <a:off x="4486275" y="883040"/>
            <a:ext cx="3328988" cy="2071901"/>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algn="l">
              <a:buFont typeface="Arial" panose="020B0604020202020204" pitchFamily="34" charset="0"/>
              <a:buChar char="•"/>
            </a:pPr>
            <a:r>
              <a:rPr lang="en-US" sz="2200" b="0"/>
              <a:t>Paid Media – Instagram</a:t>
            </a:r>
          </a:p>
          <a:p>
            <a:pPr marL="342882" indent="-342882" algn="l">
              <a:buFont typeface="Arial" panose="020B0604020202020204" pitchFamily="34" charset="0"/>
              <a:buChar char="•"/>
            </a:pPr>
            <a:r>
              <a:rPr lang="en-US" sz="2200" b="0"/>
              <a:t>Social Media – Instagram</a:t>
            </a:r>
          </a:p>
          <a:p>
            <a:pPr marL="342882" indent="-342882" algn="l">
              <a:buFont typeface="Arial" panose="020B0604020202020204" pitchFamily="34" charset="0"/>
              <a:buChar char="•"/>
            </a:pPr>
            <a:r>
              <a:rPr lang="en-US" sz="2200" b="0"/>
              <a:t>Instore Demo</a:t>
            </a:r>
          </a:p>
          <a:p>
            <a:pPr marL="342882" indent="-342882" algn="l">
              <a:buFont typeface="Arial" panose="020B0604020202020204" pitchFamily="34" charset="0"/>
              <a:buChar char="•"/>
            </a:pPr>
            <a:r>
              <a:rPr lang="en-US" sz="2200" b="0"/>
              <a:t>Event Sampling</a:t>
            </a:r>
          </a:p>
        </p:txBody>
      </p:sp>
      <p:sp>
        <p:nvSpPr>
          <p:cNvPr id="16" name="Text Placeholder 5">
            <a:extLst>
              <a:ext uri="{FF2B5EF4-FFF2-40B4-BE49-F238E27FC236}">
                <a16:creationId xmlns:a16="http://schemas.microsoft.com/office/drawing/2014/main" id="{033A3977-6AB3-4B81-866B-F959386C725D}"/>
              </a:ext>
            </a:extLst>
          </p:cNvPr>
          <p:cNvSpPr txBox="1">
            <a:spLocks/>
          </p:cNvSpPr>
          <p:nvPr/>
        </p:nvSpPr>
        <p:spPr>
          <a:xfrm>
            <a:off x="4294788" y="3659292"/>
            <a:ext cx="3711962" cy="416778"/>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Levers with less data to Quantify impact</a:t>
            </a:r>
          </a:p>
        </p:txBody>
      </p:sp>
      <p:sp>
        <p:nvSpPr>
          <p:cNvPr id="18" name="Text Placeholder 4">
            <a:extLst>
              <a:ext uri="{FF2B5EF4-FFF2-40B4-BE49-F238E27FC236}">
                <a16:creationId xmlns:a16="http://schemas.microsoft.com/office/drawing/2014/main" id="{6C694FF2-1D91-4127-8D13-CD2CD9DEBEC7}"/>
              </a:ext>
            </a:extLst>
          </p:cNvPr>
          <p:cNvSpPr txBox="1">
            <a:spLocks/>
          </p:cNvSpPr>
          <p:nvPr/>
        </p:nvSpPr>
        <p:spPr>
          <a:xfrm>
            <a:off x="4486275" y="4383176"/>
            <a:ext cx="3328988" cy="180480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000" b="1" i="0" kern="1200" spc="-150">
                <a:ln>
                  <a:noFill/>
                </a:ln>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ln>
                  <a:noFill/>
                </a:ln>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ln>
                  <a:noFill/>
                </a:ln>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ln>
                  <a:noFill/>
                </a:ln>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algn="l">
              <a:buFont typeface="Arial" panose="020B0604020202020204" pitchFamily="34" charset="0"/>
              <a:buChar char="•"/>
            </a:pPr>
            <a:r>
              <a:rPr lang="en-US" sz="2200" b="0"/>
              <a:t>Proximity Sampling</a:t>
            </a:r>
          </a:p>
          <a:p>
            <a:pPr marL="342882" indent="-342882" algn="l">
              <a:buFont typeface="Arial" panose="020B0604020202020204" pitchFamily="34" charset="0"/>
              <a:buChar char="•"/>
            </a:pPr>
            <a:r>
              <a:rPr lang="en-US" sz="2200" b="0"/>
              <a:t>Search Engine Advertisement</a:t>
            </a:r>
          </a:p>
          <a:p>
            <a:pPr marL="342882" indent="-342882" algn="l">
              <a:buFont typeface="Arial" panose="020B0604020202020204" pitchFamily="34" charset="0"/>
              <a:buChar char="•"/>
            </a:pPr>
            <a:r>
              <a:rPr lang="en-US" sz="2200" b="0"/>
              <a:t>Influencer Marketing</a:t>
            </a:r>
          </a:p>
        </p:txBody>
      </p:sp>
    </p:spTree>
    <p:extLst>
      <p:ext uri="{BB962C8B-B14F-4D97-AF65-F5344CB8AC3E}">
        <p14:creationId xmlns:p14="http://schemas.microsoft.com/office/powerpoint/2010/main" val="1393315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5A00AC-80B6-4252-B746-5E8831853914}"/>
              </a:ext>
            </a:extLst>
          </p:cNvPr>
          <p:cNvSpPr>
            <a:spLocks noGrp="1"/>
          </p:cNvSpPr>
          <p:nvPr>
            <p:ph type="body" sz="quarter" idx="11"/>
          </p:nvPr>
        </p:nvSpPr>
        <p:spPr/>
        <p:txBody>
          <a:bodyPr/>
          <a:lstStyle/>
          <a:p>
            <a:r>
              <a:rPr lang="en-US"/>
              <a:t>Thank you.</a:t>
            </a:r>
          </a:p>
        </p:txBody>
      </p:sp>
    </p:spTree>
    <p:extLst>
      <p:ext uri="{BB962C8B-B14F-4D97-AF65-F5344CB8AC3E}">
        <p14:creationId xmlns:p14="http://schemas.microsoft.com/office/powerpoint/2010/main" val="419747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F159DC-DC0B-4868-A5BB-C0377EF0C277}"/>
              </a:ext>
            </a:extLst>
          </p:cNvPr>
          <p:cNvGrpSpPr/>
          <p:nvPr/>
        </p:nvGrpSpPr>
        <p:grpSpPr>
          <a:xfrm>
            <a:off x="10014257" y="1022854"/>
            <a:ext cx="1371977" cy="1378053"/>
            <a:chOff x="793499" y="1263695"/>
            <a:chExt cx="2228412" cy="2228408"/>
          </a:xfrm>
          <a:solidFill>
            <a:srgbClr val="4BBBEB"/>
          </a:solidFill>
        </p:grpSpPr>
        <p:grpSp>
          <p:nvGrpSpPr>
            <p:cNvPr id="33" name="Group 49">
              <a:extLst>
                <a:ext uri="{FF2B5EF4-FFF2-40B4-BE49-F238E27FC236}">
                  <a16:creationId xmlns:a16="http://schemas.microsoft.com/office/drawing/2014/main" id="{BB0A9ED5-E07D-4974-AC99-D089F16B479A}"/>
                </a:ext>
              </a:extLst>
            </p:cNvPr>
            <p:cNvGrpSpPr/>
            <p:nvPr/>
          </p:nvGrpSpPr>
          <p:grpSpPr>
            <a:xfrm>
              <a:off x="793499" y="1263695"/>
              <a:ext cx="2228412" cy="2228408"/>
              <a:chOff x="953424" y="1486519"/>
              <a:chExt cx="2228412" cy="2228408"/>
            </a:xfrm>
            <a:grpFill/>
          </p:grpSpPr>
          <p:sp>
            <p:nvSpPr>
              <p:cNvPr id="34" name="Freeform 41">
                <a:extLst>
                  <a:ext uri="{FF2B5EF4-FFF2-40B4-BE49-F238E27FC236}">
                    <a16:creationId xmlns:a16="http://schemas.microsoft.com/office/drawing/2014/main" id="{A676EADC-A4F3-400E-B4F6-AD3785BCBE1B}"/>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2350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a:p>
            </p:txBody>
          </p:sp>
          <p:sp>
            <p:nvSpPr>
              <p:cNvPr id="35" name="Oval 34">
                <a:extLst>
                  <a:ext uri="{FF2B5EF4-FFF2-40B4-BE49-F238E27FC236}">
                    <a16:creationId xmlns:a16="http://schemas.microsoft.com/office/drawing/2014/main" id="{15EEBAF0-197E-4CFB-9D93-D0D793BE3633}"/>
                  </a:ext>
                </a:extLst>
              </p:cNvPr>
              <p:cNvSpPr/>
              <p:nvPr/>
            </p:nvSpPr>
            <p:spPr>
              <a:xfrm>
                <a:off x="1376346" y="1909439"/>
                <a:ext cx="1382568" cy="1382568"/>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36" name="Freeform 42">
              <a:extLst>
                <a:ext uri="{FF2B5EF4-FFF2-40B4-BE49-F238E27FC236}">
                  <a16:creationId xmlns:a16="http://schemas.microsoft.com/office/drawing/2014/main" id="{BED29A4D-3A67-436E-A2BC-F136AC289E81}"/>
                </a:ext>
              </a:extLst>
            </p:cNvPr>
            <p:cNvSpPr>
              <a:spLocks noEditPoints="1"/>
            </p:cNvSpPr>
            <p:nvPr/>
          </p:nvSpPr>
          <p:spPr bwMode="auto">
            <a:xfrm>
              <a:off x="1610034" y="2121676"/>
              <a:ext cx="595343" cy="51244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783EA62-C82A-40B1-8F06-5ADE476E0698}"/>
              </a:ext>
            </a:extLst>
          </p:cNvPr>
          <p:cNvGrpSpPr/>
          <p:nvPr/>
        </p:nvGrpSpPr>
        <p:grpSpPr>
          <a:xfrm>
            <a:off x="280415" y="1138332"/>
            <a:ext cx="11647621" cy="5554203"/>
            <a:chOff x="428625" y="996769"/>
            <a:chExt cx="15478124" cy="7409207"/>
          </a:xfrm>
        </p:grpSpPr>
        <p:sp>
          <p:nvSpPr>
            <p:cNvPr id="2" name="Text Placeholder 11">
              <a:extLst>
                <a:ext uri="{FF2B5EF4-FFF2-40B4-BE49-F238E27FC236}">
                  <a16:creationId xmlns:a16="http://schemas.microsoft.com/office/drawing/2014/main" id="{661FBFC0-BFC4-7545-AF1D-B15CEA8495AB}"/>
                </a:ext>
              </a:extLst>
            </p:cNvPr>
            <p:cNvSpPr txBox="1">
              <a:spLocks/>
            </p:cNvSpPr>
            <p:nvPr/>
          </p:nvSpPr>
          <p:spPr>
            <a:xfrm>
              <a:off x="4500562" y="3116262"/>
              <a:ext cx="3190875" cy="62547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Feature Engineering</a:t>
              </a:r>
            </a:p>
          </p:txBody>
        </p:sp>
        <p:sp>
          <p:nvSpPr>
            <p:cNvPr id="3" name="Text Placeholder 15">
              <a:extLst>
                <a:ext uri="{FF2B5EF4-FFF2-40B4-BE49-F238E27FC236}">
                  <a16:creationId xmlns:a16="http://schemas.microsoft.com/office/drawing/2014/main" id="{19E3CFD0-F7CE-104E-8CB0-299C73052121}"/>
                </a:ext>
              </a:extLst>
            </p:cNvPr>
            <p:cNvSpPr txBox="1">
              <a:spLocks/>
            </p:cNvSpPr>
            <p:nvPr/>
          </p:nvSpPr>
          <p:spPr>
            <a:xfrm>
              <a:off x="4500562" y="4298952"/>
              <a:ext cx="3190875" cy="380267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600" b="1">
                  <a:latin typeface="Helvetica Neue LT Pro 75" panose="020B0604020202020204" pitchFamily="34" charset="77"/>
                </a:rPr>
                <a:t>Identify </a:t>
              </a:r>
              <a:r>
                <a:rPr lang="en-US" sz="1600">
                  <a:latin typeface="Helvetica Neue LT Pro 75" panose="020B0604020202020204" pitchFamily="34" charset="77"/>
                </a:rPr>
                <a:t>the</a:t>
              </a:r>
              <a:r>
                <a:rPr lang="en-US" sz="1600" b="1">
                  <a:latin typeface="Helvetica Neue LT Pro 75" panose="020B0604020202020204" pitchFamily="34" charset="77"/>
                </a:rPr>
                <a:t> right metrics </a:t>
              </a:r>
              <a:r>
                <a:rPr lang="en-US" sz="1600">
                  <a:latin typeface="Helvetica Neue LT Pro 75" panose="020B0604020202020204" pitchFamily="34" charset="77"/>
                </a:rPr>
                <a:t>to act as model inputs</a:t>
              </a:r>
            </a:p>
            <a:p>
              <a:pPr marL="228589" indent="-228589">
                <a:buAutoNum type="arabicPeriod"/>
              </a:pPr>
              <a:r>
                <a:rPr lang="en-US" sz="1100">
                  <a:latin typeface="Helvetica Neue LT Pro 75" panose="020B0604020202020204" pitchFamily="34" charset="77"/>
                </a:rPr>
                <a:t>Analyze the coverage of different metrics of marketing levers based on data points</a:t>
              </a:r>
            </a:p>
            <a:p>
              <a:pPr marL="228589" indent="-228589">
                <a:buAutoNum type="arabicPeriod"/>
              </a:pPr>
              <a:r>
                <a:rPr lang="en-US" sz="1100">
                  <a:latin typeface="Helvetica Neue LT Pro 75" panose="020B0604020202020204" pitchFamily="34" charset="77"/>
                </a:rPr>
                <a:t>Find correlations of chosen metrics to identify the significant ones</a:t>
              </a:r>
            </a:p>
            <a:p>
              <a:pPr marL="228589" indent="-228589">
                <a:buAutoNum type="arabicPeriod"/>
              </a:pPr>
              <a:r>
                <a:rPr lang="en-US" sz="1100">
                  <a:latin typeface="Helvetica Neue LT Pro 75" panose="020B0604020202020204" pitchFamily="34" charset="77"/>
                </a:rPr>
                <a:t>Iterations of the analysis to select a significant metric for levers</a:t>
              </a:r>
            </a:p>
          </p:txBody>
        </p:sp>
        <p:sp>
          <p:nvSpPr>
            <p:cNvPr id="4" name="Text Placeholder 11">
              <a:extLst>
                <a:ext uri="{FF2B5EF4-FFF2-40B4-BE49-F238E27FC236}">
                  <a16:creationId xmlns:a16="http://schemas.microsoft.com/office/drawing/2014/main" id="{1B69957C-46F8-C645-8F13-1696CDC17F4A}"/>
                </a:ext>
              </a:extLst>
            </p:cNvPr>
            <p:cNvSpPr txBox="1">
              <a:spLocks/>
            </p:cNvSpPr>
            <p:nvPr/>
          </p:nvSpPr>
          <p:spPr>
            <a:xfrm>
              <a:off x="428625" y="3116262"/>
              <a:ext cx="3190875" cy="62547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Data harmonization </a:t>
              </a:r>
            </a:p>
          </p:txBody>
        </p:sp>
        <p:sp>
          <p:nvSpPr>
            <p:cNvPr id="5" name="Text Placeholder 15">
              <a:extLst>
                <a:ext uri="{FF2B5EF4-FFF2-40B4-BE49-F238E27FC236}">
                  <a16:creationId xmlns:a16="http://schemas.microsoft.com/office/drawing/2014/main" id="{41C58C71-36D2-1743-A231-3AD6B45E952B}"/>
                </a:ext>
              </a:extLst>
            </p:cNvPr>
            <p:cNvSpPr txBox="1">
              <a:spLocks/>
            </p:cNvSpPr>
            <p:nvPr/>
          </p:nvSpPr>
          <p:spPr>
            <a:xfrm>
              <a:off x="428625" y="4298953"/>
              <a:ext cx="3190875" cy="389622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sz="1600" b="1">
                  <a:latin typeface="Helvetica Neue LT Pro 75" panose="020B0604020202020204" pitchFamily="34" charset="77"/>
                </a:rPr>
                <a:t>Bring </a:t>
              </a:r>
              <a:r>
                <a:rPr lang="en-US" sz="1600">
                  <a:latin typeface="Helvetica Neue LT Pro 75" panose="020B0604020202020204" pitchFamily="34" charset="77"/>
                </a:rPr>
                <a:t>all the required </a:t>
              </a:r>
              <a:r>
                <a:rPr lang="en-US" sz="1600" b="1">
                  <a:latin typeface="Helvetica Neue LT Pro 75" panose="020B0604020202020204" pitchFamily="34" charset="77"/>
                </a:rPr>
                <a:t>data together at week level</a:t>
              </a:r>
            </a:p>
            <a:p>
              <a:pPr marL="228589" indent="-228589">
                <a:buFont typeface="+mj-lt"/>
                <a:buAutoNum type="arabicPeriod"/>
              </a:pPr>
              <a:r>
                <a:rPr lang="en-US" sz="1100">
                  <a:latin typeface="Helvetica Neue LT Pro 75" panose="020B0604020202020204" pitchFamily="34" charset="77"/>
                </a:rPr>
                <a:t>Paid Media &amp; Owned media data transformation for every post to week level</a:t>
              </a:r>
            </a:p>
            <a:p>
              <a:pPr marL="228589" indent="-228589">
                <a:buFont typeface="+mj-lt"/>
                <a:buAutoNum type="arabicPeriod"/>
                <a:defRPr/>
              </a:pPr>
              <a:r>
                <a:rPr lang="en-US" sz="1100"/>
                <a:t>Events &amp; Proximity sampling data transformation from event level to week level</a:t>
              </a:r>
            </a:p>
            <a:p>
              <a:pPr marL="228589" indent="-228589">
                <a:buFont typeface="+mj-lt"/>
                <a:buAutoNum type="arabicPeriod"/>
                <a:defRPr/>
              </a:pPr>
              <a:r>
                <a:rPr lang="en-US" sz="1100"/>
                <a:t>Instore demo data transformation for each demo to week level</a:t>
              </a:r>
            </a:p>
            <a:p>
              <a:pPr marL="228589" indent="-228589">
                <a:buFont typeface="+mj-lt"/>
                <a:buAutoNum type="arabicPeriod"/>
                <a:defRPr/>
              </a:pPr>
              <a:r>
                <a:rPr lang="en-US" sz="1100"/>
                <a:t>Different metrics for each lever in every market to standardize</a:t>
              </a:r>
            </a:p>
          </p:txBody>
        </p:sp>
        <p:sp>
          <p:nvSpPr>
            <p:cNvPr id="6" name="Text Placeholder 11">
              <a:extLst>
                <a:ext uri="{FF2B5EF4-FFF2-40B4-BE49-F238E27FC236}">
                  <a16:creationId xmlns:a16="http://schemas.microsoft.com/office/drawing/2014/main" id="{7817A9A6-BED4-7542-923E-294D1E410AE1}"/>
                </a:ext>
              </a:extLst>
            </p:cNvPr>
            <p:cNvSpPr txBox="1">
              <a:spLocks/>
            </p:cNvSpPr>
            <p:nvPr/>
          </p:nvSpPr>
          <p:spPr>
            <a:xfrm>
              <a:off x="8643937" y="3093606"/>
              <a:ext cx="3190875" cy="648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Key Lever Analysis</a:t>
              </a:r>
            </a:p>
          </p:txBody>
        </p:sp>
        <p:cxnSp>
          <p:nvCxnSpPr>
            <p:cNvPr id="13" name="Straight Connector 12">
              <a:extLst>
                <a:ext uri="{FF2B5EF4-FFF2-40B4-BE49-F238E27FC236}">
                  <a16:creationId xmlns:a16="http://schemas.microsoft.com/office/drawing/2014/main" id="{BA125182-EB76-894E-8520-2D730B22B57A}"/>
                </a:ext>
              </a:extLst>
            </p:cNvPr>
            <p:cNvCxnSpPr>
              <a:cxnSpLocks/>
            </p:cNvCxnSpPr>
            <p:nvPr/>
          </p:nvCxnSpPr>
          <p:spPr>
            <a:xfrm>
              <a:off x="479769"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B525B1-0294-7744-B832-96D5A7E7A76F}"/>
                </a:ext>
              </a:extLst>
            </p:cNvPr>
            <p:cNvCxnSpPr>
              <a:cxnSpLocks/>
            </p:cNvCxnSpPr>
            <p:nvPr/>
          </p:nvCxnSpPr>
          <p:spPr>
            <a:xfrm>
              <a:off x="4589313"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6261D6-EF46-6B4D-8CA7-B7F8AF56F7E1}"/>
                </a:ext>
              </a:extLst>
            </p:cNvPr>
            <p:cNvCxnSpPr>
              <a:cxnSpLocks/>
            </p:cNvCxnSpPr>
            <p:nvPr/>
          </p:nvCxnSpPr>
          <p:spPr>
            <a:xfrm>
              <a:off x="8730389"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drawing, room&#10;&#10;Description automatically generated">
              <a:extLst>
                <a:ext uri="{FF2B5EF4-FFF2-40B4-BE49-F238E27FC236}">
                  <a16:creationId xmlns:a16="http://schemas.microsoft.com/office/drawing/2014/main" id="{42F37D90-53F4-44C2-A635-DE055DC9A022}"/>
                </a:ext>
              </a:extLst>
            </p:cNvPr>
            <p:cNvPicPr>
              <a:picLocks noChangeAspect="1"/>
            </p:cNvPicPr>
            <p:nvPr/>
          </p:nvPicPr>
          <p:blipFill>
            <a:blip r:embed="rId3"/>
            <a:stretch>
              <a:fillRect/>
            </a:stretch>
          </p:blipFill>
          <p:spPr>
            <a:xfrm>
              <a:off x="1164368" y="996769"/>
              <a:ext cx="1665472" cy="1665472"/>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id="{570A39A2-2172-4E6F-A9FC-DEB915C04878}"/>
                </a:ext>
              </a:extLst>
            </p:cNvPr>
            <p:cNvPicPr>
              <a:picLocks noChangeAspect="1"/>
            </p:cNvPicPr>
            <p:nvPr/>
          </p:nvPicPr>
          <p:blipFill>
            <a:blip r:embed="rId4"/>
            <a:stretch>
              <a:fillRect/>
            </a:stretch>
          </p:blipFill>
          <p:spPr>
            <a:xfrm>
              <a:off x="9341995" y="998033"/>
              <a:ext cx="1664208" cy="1664208"/>
            </a:xfrm>
            <a:prstGeom prst="rect">
              <a:avLst/>
            </a:prstGeom>
          </p:spPr>
        </p:pic>
        <p:pic>
          <p:nvPicPr>
            <p:cNvPr id="22" name="Picture 21" descr="A picture containing clock&#10;&#10;Description automatically generated">
              <a:extLst>
                <a:ext uri="{FF2B5EF4-FFF2-40B4-BE49-F238E27FC236}">
                  <a16:creationId xmlns:a16="http://schemas.microsoft.com/office/drawing/2014/main" id="{40A90AA5-E5A4-453D-B555-D05F7F95F271}"/>
                </a:ext>
              </a:extLst>
            </p:cNvPr>
            <p:cNvPicPr>
              <a:picLocks noChangeAspect="1"/>
            </p:cNvPicPr>
            <p:nvPr/>
          </p:nvPicPr>
          <p:blipFill>
            <a:blip r:embed="rId5"/>
            <a:stretch>
              <a:fillRect/>
            </a:stretch>
          </p:blipFill>
          <p:spPr>
            <a:xfrm>
              <a:off x="5232564" y="996769"/>
              <a:ext cx="1664208" cy="1664208"/>
            </a:xfrm>
            <a:prstGeom prst="rect">
              <a:avLst/>
            </a:prstGeom>
          </p:spPr>
        </p:pic>
        <p:sp>
          <p:nvSpPr>
            <p:cNvPr id="23" name="Arrow: Chevron 22">
              <a:extLst>
                <a:ext uri="{FF2B5EF4-FFF2-40B4-BE49-F238E27FC236}">
                  <a16:creationId xmlns:a16="http://schemas.microsoft.com/office/drawing/2014/main" id="{7E7B676A-54F9-49B8-8DE2-2FB2DBCACF1E}"/>
                </a:ext>
              </a:extLst>
            </p:cNvPr>
            <p:cNvSpPr/>
            <p:nvPr/>
          </p:nvSpPr>
          <p:spPr>
            <a:xfrm>
              <a:off x="3567046" y="3116262"/>
              <a:ext cx="817503"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B08D707E-24BC-472B-A692-5221BC04CB8B}"/>
                </a:ext>
              </a:extLst>
            </p:cNvPr>
            <p:cNvSpPr/>
            <p:nvPr/>
          </p:nvSpPr>
          <p:spPr>
            <a:xfrm>
              <a:off x="7752818" y="3130876"/>
              <a:ext cx="817503"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Placeholder 11">
              <a:extLst>
                <a:ext uri="{FF2B5EF4-FFF2-40B4-BE49-F238E27FC236}">
                  <a16:creationId xmlns:a16="http://schemas.microsoft.com/office/drawing/2014/main" id="{BCB8E367-58E9-4F86-9E52-8059281F1C20}"/>
                </a:ext>
              </a:extLst>
            </p:cNvPr>
            <p:cNvSpPr txBox="1">
              <a:spLocks/>
            </p:cNvSpPr>
            <p:nvPr/>
          </p:nvSpPr>
          <p:spPr>
            <a:xfrm>
              <a:off x="12715874" y="3093605"/>
              <a:ext cx="3190875" cy="648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Budget Allocation Optimization</a:t>
              </a:r>
            </a:p>
          </p:txBody>
        </p:sp>
        <p:sp>
          <p:nvSpPr>
            <p:cNvPr id="25" name="Text Placeholder 15">
              <a:extLst>
                <a:ext uri="{FF2B5EF4-FFF2-40B4-BE49-F238E27FC236}">
                  <a16:creationId xmlns:a16="http://schemas.microsoft.com/office/drawing/2014/main" id="{285FFE9B-61E7-423E-BEDF-F6DC05ACFCD1}"/>
                </a:ext>
              </a:extLst>
            </p:cNvPr>
            <p:cNvSpPr txBox="1">
              <a:spLocks/>
            </p:cNvSpPr>
            <p:nvPr/>
          </p:nvSpPr>
          <p:spPr>
            <a:xfrm>
              <a:off x="12715874" y="4603300"/>
              <a:ext cx="3190875" cy="380267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600">
                  <a:latin typeface="Helvetica Neue LT Pro 75" panose="020B0604020202020204" pitchFamily="34" charset="77"/>
                </a:rPr>
                <a:t>Used </a:t>
              </a:r>
              <a:r>
                <a:rPr lang="en-US" sz="1600" b="1">
                  <a:latin typeface="Helvetica Neue LT Pro 75" panose="020B0604020202020204" pitchFamily="34" charset="77"/>
                </a:rPr>
                <a:t>simplex method</a:t>
              </a:r>
              <a:r>
                <a:rPr lang="en-US" sz="1600">
                  <a:latin typeface="Helvetica Neue LT Pro 75" panose="020B0604020202020204" pitchFamily="34" charset="77"/>
                </a:rPr>
                <a:t>, a </a:t>
              </a:r>
              <a:r>
                <a:rPr lang="en-US" sz="1600" b="1">
                  <a:latin typeface="Helvetica Neue LT Pro 75" panose="020B0604020202020204" pitchFamily="34" charset="77"/>
                </a:rPr>
                <a:t>linear programming algorithm </a:t>
              </a:r>
              <a:r>
                <a:rPr lang="en-US" sz="1600">
                  <a:latin typeface="Helvetica Neue LT Pro 75" panose="020B0604020202020204" pitchFamily="34" charset="77"/>
                </a:rPr>
                <a:t>to </a:t>
              </a:r>
              <a:r>
                <a:rPr lang="en-US" sz="1600" b="1">
                  <a:latin typeface="Helvetica Neue LT Pro 75" panose="020B0604020202020204" pitchFamily="34" charset="77"/>
                </a:rPr>
                <a:t>optimize</a:t>
              </a:r>
              <a:r>
                <a:rPr lang="en-US" sz="1600">
                  <a:latin typeface="Helvetica Neue LT Pro 75" panose="020B0604020202020204" pitchFamily="34" charset="77"/>
                </a:rPr>
                <a:t> and </a:t>
              </a:r>
              <a:r>
                <a:rPr lang="en-US" sz="1600" b="1">
                  <a:latin typeface="Helvetica Neue LT Pro 75" panose="020B0604020202020204" pitchFamily="34" charset="77"/>
                </a:rPr>
                <a:t>allocate</a:t>
              </a:r>
              <a:r>
                <a:rPr lang="en-US" sz="1600">
                  <a:latin typeface="Helvetica Neue LT Pro 75" panose="020B0604020202020204" pitchFamily="34" charset="77"/>
                </a:rPr>
                <a:t> </a:t>
              </a:r>
              <a:r>
                <a:rPr lang="en-US" sz="1600" b="1">
                  <a:latin typeface="Helvetica Neue LT Pro 75" panose="020B0604020202020204" pitchFamily="34" charset="77"/>
                </a:rPr>
                <a:t>spending</a:t>
              </a:r>
              <a:r>
                <a:rPr lang="en-US" sz="1600">
                  <a:latin typeface="Helvetica Neue LT Pro 75" panose="020B0604020202020204" pitchFamily="34" charset="77"/>
                </a:rPr>
                <a:t> thereby</a:t>
              </a:r>
              <a:r>
                <a:rPr lang="en-US" sz="1600" b="1">
                  <a:latin typeface="Helvetica Neue LT Pro 75" panose="020B0604020202020204" pitchFamily="34" charset="77"/>
                </a:rPr>
                <a:t> maximizing sales.</a:t>
              </a:r>
            </a:p>
            <a:p>
              <a:endParaRPr lang="en-US" sz="1600" b="1">
                <a:latin typeface="Helvetica Neue LT Pro 75" panose="020B0604020202020204" pitchFamily="34" charset="77"/>
              </a:endParaRPr>
            </a:p>
            <a:p>
              <a:r>
                <a:rPr lang="en-US" sz="1100">
                  <a:latin typeface="Helvetica Neue LT Pro 75" panose="020B0604020202020204" pitchFamily="34" charset="77"/>
                </a:rPr>
                <a:t>Current approach does not account for constraints like maximum budget, min-max spends per lever, etc.</a:t>
              </a:r>
            </a:p>
            <a:p>
              <a:pPr algn="ctr">
                <a:lnSpc>
                  <a:spcPct val="100000"/>
                </a:lnSpc>
                <a:spcBef>
                  <a:spcPts val="0"/>
                </a:spcBef>
              </a:pPr>
              <a:endParaRPr lang="en-US" sz="1600" b="1">
                <a:latin typeface="Helvetica Neue LT Pro 75" panose="020B0604020202020204" pitchFamily="34" charset="77"/>
              </a:endParaRPr>
            </a:p>
            <a:p>
              <a:pPr algn="ctr">
                <a:lnSpc>
                  <a:spcPct val="100000"/>
                </a:lnSpc>
                <a:spcBef>
                  <a:spcPts val="0"/>
                </a:spcBef>
              </a:pPr>
              <a:endParaRPr lang="en-US" sz="1600">
                <a:latin typeface="Helvetica Neue LT Pro 75" panose="020B0604020202020204" pitchFamily="34" charset="77"/>
              </a:endParaRPr>
            </a:p>
          </p:txBody>
        </p:sp>
        <p:sp>
          <p:nvSpPr>
            <p:cNvPr id="31" name="Arrow: Chevron 30">
              <a:extLst>
                <a:ext uri="{FF2B5EF4-FFF2-40B4-BE49-F238E27FC236}">
                  <a16:creationId xmlns:a16="http://schemas.microsoft.com/office/drawing/2014/main" id="{2CEF9D45-382F-4CB8-8371-7D0258FA83EC}"/>
                </a:ext>
              </a:extLst>
            </p:cNvPr>
            <p:cNvSpPr/>
            <p:nvPr/>
          </p:nvSpPr>
          <p:spPr>
            <a:xfrm>
              <a:off x="11824755" y="3130876"/>
              <a:ext cx="817504"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5">
              <a:extLst>
                <a:ext uri="{FF2B5EF4-FFF2-40B4-BE49-F238E27FC236}">
                  <a16:creationId xmlns:a16="http://schemas.microsoft.com/office/drawing/2014/main" id="{C8984AA1-E337-49D2-8C2F-04F84DECE6D5}"/>
                </a:ext>
              </a:extLst>
            </p:cNvPr>
            <p:cNvSpPr txBox="1">
              <a:spLocks/>
            </p:cNvSpPr>
            <p:nvPr/>
          </p:nvSpPr>
          <p:spPr>
            <a:xfrm>
              <a:off x="8611433" y="4301541"/>
              <a:ext cx="3190875" cy="38026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600">
                  <a:latin typeface="Helvetica Neue LT Pro 75" panose="020B0604020202020204" pitchFamily="34" charset="77"/>
                </a:rPr>
                <a:t>Use</a:t>
              </a:r>
              <a:r>
                <a:rPr lang="en-US" sz="1600" b="1">
                  <a:latin typeface="Helvetica Neue LT Pro 75" panose="020B0604020202020204" pitchFamily="34" charset="77"/>
                </a:rPr>
                <a:t> supervised machine learning models (LASSO Regression)</a:t>
              </a:r>
            </a:p>
            <a:p>
              <a:pPr marL="228589" indent="-228589">
                <a:buFont typeface="Arial" panose="020B0604020202020204" pitchFamily="34" charset="0"/>
                <a:buAutoNum type="arabicPeriod"/>
              </a:pPr>
              <a:r>
                <a:rPr lang="en-US" sz="1100">
                  <a:latin typeface="Helvetica Neue LT Pro 75" panose="020B0604020202020204" pitchFamily="34" charset="77"/>
                </a:rPr>
                <a:t>To identify, isolate, &amp; quantify impact of key levers</a:t>
              </a:r>
            </a:p>
            <a:p>
              <a:pPr marL="228589" indent="-228589">
                <a:buAutoNum type="arabicPeriod"/>
              </a:pPr>
              <a:r>
                <a:rPr lang="en-US" sz="1100">
                  <a:latin typeface="Helvetica Neue LT Pro 75" panose="020B0604020202020204" pitchFamily="34" charset="77"/>
                </a:rPr>
                <a:t>To reduce the impact of insignificant levers and give more importance to significant ones</a:t>
              </a:r>
            </a:p>
            <a:p>
              <a:pPr marL="228589" indent="-228589">
                <a:buAutoNum type="arabicPeriod"/>
              </a:pPr>
              <a:r>
                <a:rPr lang="en-US" sz="1100">
                  <a:latin typeface="Helvetica Neue LT Pro 75" panose="020B0604020202020204" pitchFamily="34" charset="77"/>
                </a:rPr>
                <a:t>Easily interpret the model and translate the results into volume uplifts to enable business decisions</a:t>
              </a:r>
            </a:p>
          </p:txBody>
        </p:sp>
        <p:cxnSp>
          <p:nvCxnSpPr>
            <p:cNvPr id="37" name="Straight Connector 36">
              <a:extLst>
                <a:ext uri="{FF2B5EF4-FFF2-40B4-BE49-F238E27FC236}">
                  <a16:creationId xmlns:a16="http://schemas.microsoft.com/office/drawing/2014/main" id="{F7B10DF6-6F3E-4ED1-A2CA-CE997B905D5D}"/>
                </a:ext>
              </a:extLst>
            </p:cNvPr>
            <p:cNvCxnSpPr>
              <a:cxnSpLocks/>
            </p:cNvCxnSpPr>
            <p:nvPr/>
          </p:nvCxnSpPr>
          <p:spPr>
            <a:xfrm>
              <a:off x="12907593" y="3993000"/>
              <a:ext cx="29991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 descr="Image result for kind logo">
            <a:extLst>
              <a:ext uri="{FF2B5EF4-FFF2-40B4-BE49-F238E27FC236}">
                <a16:creationId xmlns:a16="http://schemas.microsoft.com/office/drawing/2014/main" id="{7A9BA9E6-8642-4DB2-8129-90D511271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15"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2">
            <a:extLst>
              <a:ext uri="{FF2B5EF4-FFF2-40B4-BE49-F238E27FC236}">
                <a16:creationId xmlns:a16="http://schemas.microsoft.com/office/drawing/2014/main" id="{6B449EB5-0520-4696-A539-36177EAFBA6D}"/>
              </a:ext>
            </a:extLst>
          </p:cNvPr>
          <p:cNvSpPr txBox="1">
            <a:spLocks/>
          </p:cNvSpPr>
          <p:nvPr/>
        </p:nvSpPr>
        <p:spPr>
          <a:xfrm>
            <a:off x="1616261" y="132545"/>
            <a:ext cx="8857130"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29" name="Text Placeholder 2">
            <a:extLst>
              <a:ext uri="{FF2B5EF4-FFF2-40B4-BE49-F238E27FC236}">
                <a16:creationId xmlns:a16="http://schemas.microsoft.com/office/drawing/2014/main" id="{7BFDF9BC-5B51-46B0-A54B-44E644DA0AD7}"/>
              </a:ext>
            </a:extLst>
          </p:cNvPr>
          <p:cNvSpPr txBox="1">
            <a:spLocks/>
          </p:cNvSpPr>
          <p:nvPr/>
        </p:nvSpPr>
        <p:spPr>
          <a:xfrm>
            <a:off x="1389413" y="17069"/>
            <a:ext cx="10058402"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a:t>A four step approach was followed to identify and quantify the impact of key activation levers driving revenue growth</a:t>
            </a:r>
          </a:p>
        </p:txBody>
      </p:sp>
    </p:spTree>
    <p:extLst>
      <p:ext uri="{BB962C8B-B14F-4D97-AF65-F5344CB8AC3E}">
        <p14:creationId xmlns:p14="http://schemas.microsoft.com/office/powerpoint/2010/main" val="2266986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F159DC-DC0B-4868-A5BB-C0377EF0C277}"/>
              </a:ext>
            </a:extLst>
          </p:cNvPr>
          <p:cNvGrpSpPr/>
          <p:nvPr/>
        </p:nvGrpSpPr>
        <p:grpSpPr>
          <a:xfrm>
            <a:off x="10014257" y="1110406"/>
            <a:ext cx="1371977" cy="1378053"/>
            <a:chOff x="793499" y="1263695"/>
            <a:chExt cx="2228412" cy="2228408"/>
          </a:xfrm>
          <a:solidFill>
            <a:srgbClr val="4BBBEB"/>
          </a:solidFill>
        </p:grpSpPr>
        <p:grpSp>
          <p:nvGrpSpPr>
            <p:cNvPr id="33" name="Group 49">
              <a:extLst>
                <a:ext uri="{FF2B5EF4-FFF2-40B4-BE49-F238E27FC236}">
                  <a16:creationId xmlns:a16="http://schemas.microsoft.com/office/drawing/2014/main" id="{BB0A9ED5-E07D-4974-AC99-D089F16B479A}"/>
                </a:ext>
              </a:extLst>
            </p:cNvPr>
            <p:cNvGrpSpPr/>
            <p:nvPr/>
          </p:nvGrpSpPr>
          <p:grpSpPr>
            <a:xfrm>
              <a:off x="793499" y="1263695"/>
              <a:ext cx="2228412" cy="2228408"/>
              <a:chOff x="953424" y="1486519"/>
              <a:chExt cx="2228412" cy="2228408"/>
            </a:xfrm>
            <a:grpFill/>
          </p:grpSpPr>
          <p:sp>
            <p:nvSpPr>
              <p:cNvPr id="34" name="Freeform 41">
                <a:extLst>
                  <a:ext uri="{FF2B5EF4-FFF2-40B4-BE49-F238E27FC236}">
                    <a16:creationId xmlns:a16="http://schemas.microsoft.com/office/drawing/2014/main" id="{A676EADC-A4F3-400E-B4F6-AD3785BCBE1B}"/>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2350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a:p>
            </p:txBody>
          </p:sp>
          <p:sp>
            <p:nvSpPr>
              <p:cNvPr id="35" name="Oval 34">
                <a:extLst>
                  <a:ext uri="{FF2B5EF4-FFF2-40B4-BE49-F238E27FC236}">
                    <a16:creationId xmlns:a16="http://schemas.microsoft.com/office/drawing/2014/main" id="{15EEBAF0-197E-4CFB-9D93-D0D793BE3633}"/>
                  </a:ext>
                </a:extLst>
              </p:cNvPr>
              <p:cNvSpPr/>
              <p:nvPr/>
            </p:nvSpPr>
            <p:spPr>
              <a:xfrm>
                <a:off x="1376346" y="1909439"/>
                <a:ext cx="1382568" cy="1382568"/>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36" name="Freeform 42">
              <a:extLst>
                <a:ext uri="{FF2B5EF4-FFF2-40B4-BE49-F238E27FC236}">
                  <a16:creationId xmlns:a16="http://schemas.microsoft.com/office/drawing/2014/main" id="{BED29A4D-3A67-436E-A2BC-F136AC289E81}"/>
                </a:ext>
              </a:extLst>
            </p:cNvPr>
            <p:cNvSpPr>
              <a:spLocks noEditPoints="1"/>
            </p:cNvSpPr>
            <p:nvPr/>
          </p:nvSpPr>
          <p:spPr bwMode="auto">
            <a:xfrm>
              <a:off x="1610034" y="2121676"/>
              <a:ext cx="595343" cy="51244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783EA62-C82A-40B1-8F06-5ADE476E0698}"/>
              </a:ext>
            </a:extLst>
          </p:cNvPr>
          <p:cNvGrpSpPr/>
          <p:nvPr/>
        </p:nvGrpSpPr>
        <p:grpSpPr>
          <a:xfrm>
            <a:off x="260127" y="1225880"/>
            <a:ext cx="11667909" cy="5444372"/>
            <a:chOff x="401665" y="996769"/>
            <a:chExt cx="15505084" cy="7262696"/>
          </a:xfrm>
        </p:grpSpPr>
        <p:sp>
          <p:nvSpPr>
            <p:cNvPr id="2" name="Text Placeholder 11">
              <a:extLst>
                <a:ext uri="{FF2B5EF4-FFF2-40B4-BE49-F238E27FC236}">
                  <a16:creationId xmlns:a16="http://schemas.microsoft.com/office/drawing/2014/main" id="{661FBFC0-BFC4-7545-AF1D-B15CEA8495AB}"/>
                </a:ext>
              </a:extLst>
            </p:cNvPr>
            <p:cNvSpPr txBox="1">
              <a:spLocks/>
            </p:cNvSpPr>
            <p:nvPr/>
          </p:nvSpPr>
          <p:spPr>
            <a:xfrm>
              <a:off x="4500562" y="3116262"/>
              <a:ext cx="3190875" cy="62547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Feature Engineering</a:t>
              </a:r>
            </a:p>
          </p:txBody>
        </p:sp>
        <p:sp>
          <p:nvSpPr>
            <p:cNvPr id="4" name="Text Placeholder 11">
              <a:extLst>
                <a:ext uri="{FF2B5EF4-FFF2-40B4-BE49-F238E27FC236}">
                  <a16:creationId xmlns:a16="http://schemas.microsoft.com/office/drawing/2014/main" id="{1B69957C-46F8-C645-8F13-1696CDC17F4A}"/>
                </a:ext>
              </a:extLst>
            </p:cNvPr>
            <p:cNvSpPr txBox="1">
              <a:spLocks/>
            </p:cNvSpPr>
            <p:nvPr/>
          </p:nvSpPr>
          <p:spPr>
            <a:xfrm>
              <a:off x="428625" y="3116262"/>
              <a:ext cx="3190875" cy="62547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Data Harmonization </a:t>
              </a:r>
            </a:p>
          </p:txBody>
        </p:sp>
        <p:sp>
          <p:nvSpPr>
            <p:cNvPr id="5" name="Text Placeholder 15">
              <a:extLst>
                <a:ext uri="{FF2B5EF4-FFF2-40B4-BE49-F238E27FC236}">
                  <a16:creationId xmlns:a16="http://schemas.microsoft.com/office/drawing/2014/main" id="{41C58C71-36D2-1743-A231-3AD6B45E952B}"/>
                </a:ext>
              </a:extLst>
            </p:cNvPr>
            <p:cNvSpPr txBox="1">
              <a:spLocks/>
            </p:cNvSpPr>
            <p:nvPr/>
          </p:nvSpPr>
          <p:spPr>
            <a:xfrm>
              <a:off x="401665" y="4363235"/>
              <a:ext cx="3190875" cy="389623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b="1">
                  <a:latin typeface="Helvetica Neue LT Pro 75" panose="020B0604020202020204" pitchFamily="34" charset="77"/>
                </a:rPr>
                <a:t>Syndicate the data from different sources at the required level (post/event/ demo/sales at week levels)</a:t>
              </a:r>
            </a:p>
            <a:p>
              <a:pPr marL="228589" indent="-228589">
                <a:buFont typeface="Arial" panose="020B0604020202020204" pitchFamily="34" charset="0"/>
                <a:buChar char="•"/>
              </a:pPr>
              <a:r>
                <a:rPr lang="en-US" sz="1000">
                  <a:solidFill>
                    <a:schemeClr val="bg1">
                      <a:lumMod val="95000"/>
                    </a:schemeClr>
                  </a:solidFill>
                  <a:latin typeface="Helvetica Neue LT Pro 75" panose="020B0604020202020204" pitchFamily="34" charset="77"/>
                </a:rPr>
                <a:t>Paid Media (IG, FB &amp; Videos)</a:t>
              </a:r>
            </a:p>
            <a:p>
              <a:pPr marL="228589" indent="-228589">
                <a:buFont typeface="Arial" panose="020B0604020202020204" pitchFamily="34" charset="0"/>
                <a:buChar char="•"/>
              </a:pPr>
              <a:r>
                <a:rPr lang="en-US" sz="1000">
                  <a:solidFill>
                    <a:schemeClr val="bg1">
                      <a:lumMod val="95000"/>
                    </a:schemeClr>
                  </a:solidFill>
                </a:rPr>
                <a:t>Owned Media (IG, FB, VK)</a:t>
              </a:r>
            </a:p>
            <a:p>
              <a:pPr marL="228589" indent="-228589">
                <a:buFont typeface="Arial" panose="020B0604020202020204" pitchFamily="34" charset="0"/>
                <a:buChar char="•"/>
              </a:pPr>
              <a:r>
                <a:rPr lang="en-US" sz="1000">
                  <a:solidFill>
                    <a:schemeClr val="bg1">
                      <a:lumMod val="95000"/>
                    </a:schemeClr>
                  </a:solidFill>
                </a:rPr>
                <a:t>Events &amp; Proximity sampling </a:t>
              </a:r>
            </a:p>
            <a:p>
              <a:pPr marL="228589" indent="-228589">
                <a:buFont typeface="Arial" panose="020B0604020202020204" pitchFamily="34" charset="0"/>
                <a:buChar char="•"/>
              </a:pPr>
              <a:r>
                <a:rPr lang="en-US" sz="1000">
                  <a:solidFill>
                    <a:schemeClr val="bg1">
                      <a:lumMod val="95000"/>
                    </a:schemeClr>
                  </a:solidFill>
                </a:rPr>
                <a:t>Instore demo data </a:t>
              </a:r>
            </a:p>
            <a:p>
              <a:pPr marL="228589" indent="-228589">
                <a:buFont typeface="Arial" panose="020B0604020202020204" pitchFamily="34" charset="0"/>
                <a:buChar char="•"/>
              </a:pPr>
              <a:r>
                <a:rPr lang="en-US" sz="1000">
                  <a:solidFill>
                    <a:schemeClr val="bg1">
                      <a:lumMod val="95000"/>
                    </a:schemeClr>
                  </a:solidFill>
                </a:rPr>
                <a:t>RSV Data</a:t>
              </a:r>
            </a:p>
          </p:txBody>
        </p:sp>
        <p:sp>
          <p:nvSpPr>
            <p:cNvPr id="6" name="Text Placeholder 11">
              <a:extLst>
                <a:ext uri="{FF2B5EF4-FFF2-40B4-BE49-F238E27FC236}">
                  <a16:creationId xmlns:a16="http://schemas.microsoft.com/office/drawing/2014/main" id="{7817A9A6-BED4-7542-923E-294D1E410AE1}"/>
                </a:ext>
              </a:extLst>
            </p:cNvPr>
            <p:cNvSpPr txBox="1">
              <a:spLocks/>
            </p:cNvSpPr>
            <p:nvPr/>
          </p:nvSpPr>
          <p:spPr>
            <a:xfrm>
              <a:off x="8643937" y="3093606"/>
              <a:ext cx="3190875" cy="648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Key Lever Analysis</a:t>
              </a:r>
            </a:p>
          </p:txBody>
        </p:sp>
        <p:cxnSp>
          <p:nvCxnSpPr>
            <p:cNvPr id="13" name="Straight Connector 12">
              <a:extLst>
                <a:ext uri="{FF2B5EF4-FFF2-40B4-BE49-F238E27FC236}">
                  <a16:creationId xmlns:a16="http://schemas.microsoft.com/office/drawing/2014/main" id="{BA125182-EB76-894E-8520-2D730B22B57A}"/>
                </a:ext>
              </a:extLst>
            </p:cNvPr>
            <p:cNvCxnSpPr>
              <a:cxnSpLocks/>
            </p:cNvCxnSpPr>
            <p:nvPr/>
          </p:nvCxnSpPr>
          <p:spPr>
            <a:xfrm>
              <a:off x="479769"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B525B1-0294-7744-B832-96D5A7E7A76F}"/>
                </a:ext>
              </a:extLst>
            </p:cNvPr>
            <p:cNvCxnSpPr>
              <a:cxnSpLocks/>
            </p:cNvCxnSpPr>
            <p:nvPr/>
          </p:nvCxnSpPr>
          <p:spPr>
            <a:xfrm>
              <a:off x="4589313"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6261D6-EF46-6B4D-8CA7-B7F8AF56F7E1}"/>
                </a:ext>
              </a:extLst>
            </p:cNvPr>
            <p:cNvCxnSpPr>
              <a:cxnSpLocks/>
            </p:cNvCxnSpPr>
            <p:nvPr/>
          </p:nvCxnSpPr>
          <p:spPr>
            <a:xfrm>
              <a:off x="8730389" y="3993000"/>
              <a:ext cx="29991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drawing, room&#10;&#10;Description automatically generated">
              <a:extLst>
                <a:ext uri="{FF2B5EF4-FFF2-40B4-BE49-F238E27FC236}">
                  <a16:creationId xmlns:a16="http://schemas.microsoft.com/office/drawing/2014/main" id="{42F37D90-53F4-44C2-A635-DE055DC9A022}"/>
                </a:ext>
              </a:extLst>
            </p:cNvPr>
            <p:cNvPicPr>
              <a:picLocks noChangeAspect="1"/>
            </p:cNvPicPr>
            <p:nvPr/>
          </p:nvPicPr>
          <p:blipFill>
            <a:blip r:embed="rId3"/>
            <a:stretch>
              <a:fillRect/>
            </a:stretch>
          </p:blipFill>
          <p:spPr>
            <a:xfrm>
              <a:off x="1164368" y="996769"/>
              <a:ext cx="1665472" cy="1665472"/>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id="{570A39A2-2172-4E6F-A9FC-DEB915C04878}"/>
                </a:ext>
              </a:extLst>
            </p:cNvPr>
            <p:cNvPicPr>
              <a:picLocks noChangeAspect="1"/>
            </p:cNvPicPr>
            <p:nvPr/>
          </p:nvPicPr>
          <p:blipFill>
            <a:blip r:embed="rId4"/>
            <a:stretch>
              <a:fillRect/>
            </a:stretch>
          </p:blipFill>
          <p:spPr>
            <a:xfrm>
              <a:off x="9341995" y="998033"/>
              <a:ext cx="1664208" cy="1664208"/>
            </a:xfrm>
            <a:prstGeom prst="rect">
              <a:avLst/>
            </a:prstGeom>
          </p:spPr>
        </p:pic>
        <p:pic>
          <p:nvPicPr>
            <p:cNvPr id="22" name="Picture 21" descr="A picture containing clock&#10;&#10;Description automatically generated">
              <a:extLst>
                <a:ext uri="{FF2B5EF4-FFF2-40B4-BE49-F238E27FC236}">
                  <a16:creationId xmlns:a16="http://schemas.microsoft.com/office/drawing/2014/main" id="{40A90AA5-E5A4-453D-B555-D05F7F95F271}"/>
                </a:ext>
              </a:extLst>
            </p:cNvPr>
            <p:cNvPicPr>
              <a:picLocks noChangeAspect="1"/>
            </p:cNvPicPr>
            <p:nvPr/>
          </p:nvPicPr>
          <p:blipFill>
            <a:blip r:embed="rId5"/>
            <a:stretch>
              <a:fillRect/>
            </a:stretch>
          </p:blipFill>
          <p:spPr>
            <a:xfrm>
              <a:off x="5232564" y="996769"/>
              <a:ext cx="1664208" cy="1664208"/>
            </a:xfrm>
            <a:prstGeom prst="rect">
              <a:avLst/>
            </a:prstGeom>
          </p:spPr>
        </p:pic>
        <p:sp>
          <p:nvSpPr>
            <p:cNvPr id="23" name="Arrow: Chevron 22">
              <a:extLst>
                <a:ext uri="{FF2B5EF4-FFF2-40B4-BE49-F238E27FC236}">
                  <a16:creationId xmlns:a16="http://schemas.microsoft.com/office/drawing/2014/main" id="{7E7B676A-54F9-49B8-8DE2-2FB2DBCACF1E}"/>
                </a:ext>
              </a:extLst>
            </p:cNvPr>
            <p:cNvSpPr/>
            <p:nvPr/>
          </p:nvSpPr>
          <p:spPr>
            <a:xfrm>
              <a:off x="3567046" y="3116262"/>
              <a:ext cx="817503"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hevron 23">
              <a:extLst>
                <a:ext uri="{FF2B5EF4-FFF2-40B4-BE49-F238E27FC236}">
                  <a16:creationId xmlns:a16="http://schemas.microsoft.com/office/drawing/2014/main" id="{B08D707E-24BC-472B-A692-5221BC04CB8B}"/>
                </a:ext>
              </a:extLst>
            </p:cNvPr>
            <p:cNvSpPr/>
            <p:nvPr/>
          </p:nvSpPr>
          <p:spPr>
            <a:xfrm>
              <a:off x="7752818" y="3130876"/>
              <a:ext cx="817503"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Placeholder 11">
              <a:extLst>
                <a:ext uri="{FF2B5EF4-FFF2-40B4-BE49-F238E27FC236}">
                  <a16:creationId xmlns:a16="http://schemas.microsoft.com/office/drawing/2014/main" id="{BCB8E367-58E9-4F86-9E52-8059281F1C20}"/>
                </a:ext>
              </a:extLst>
            </p:cNvPr>
            <p:cNvSpPr txBox="1">
              <a:spLocks/>
            </p:cNvSpPr>
            <p:nvPr/>
          </p:nvSpPr>
          <p:spPr>
            <a:xfrm>
              <a:off x="12715874" y="3093605"/>
              <a:ext cx="3190875" cy="64813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b="1" i="0" kern="1200">
                  <a:solidFill>
                    <a:schemeClr val="bg1"/>
                  </a:solidFill>
                  <a:latin typeface="Helvetica Neue LT Pro 75" panose="020B06040202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t>Budget Allocation Optimization</a:t>
              </a:r>
            </a:p>
          </p:txBody>
        </p:sp>
        <p:sp>
          <p:nvSpPr>
            <p:cNvPr id="25" name="Text Placeholder 15">
              <a:extLst>
                <a:ext uri="{FF2B5EF4-FFF2-40B4-BE49-F238E27FC236}">
                  <a16:creationId xmlns:a16="http://schemas.microsoft.com/office/drawing/2014/main" id="{285FFE9B-61E7-423E-BEDF-F6DC05ACFCD1}"/>
                </a:ext>
              </a:extLst>
            </p:cNvPr>
            <p:cNvSpPr txBox="1">
              <a:spLocks/>
            </p:cNvSpPr>
            <p:nvPr/>
          </p:nvSpPr>
          <p:spPr>
            <a:xfrm>
              <a:off x="12715874" y="4378171"/>
              <a:ext cx="3190875" cy="82717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500">
                  <a:latin typeface="Helvetica Neue LT Pro 75" panose="020B0604020202020204" pitchFamily="34" charset="77"/>
                </a:rPr>
                <a:t>Used </a:t>
              </a:r>
              <a:r>
                <a:rPr lang="en-US" sz="1500" b="1">
                  <a:latin typeface="Helvetica Neue LT Pro 75" panose="020B0604020202020204" pitchFamily="34" charset="77"/>
                </a:rPr>
                <a:t>simplex method</a:t>
              </a:r>
              <a:r>
                <a:rPr lang="en-US" sz="1500">
                  <a:latin typeface="Helvetica Neue LT Pro 75" panose="020B0604020202020204" pitchFamily="34" charset="77"/>
                </a:rPr>
                <a:t>, </a:t>
              </a:r>
            </a:p>
            <a:p>
              <a:pPr algn="ctr">
                <a:lnSpc>
                  <a:spcPct val="100000"/>
                </a:lnSpc>
                <a:spcBef>
                  <a:spcPts val="0"/>
                </a:spcBef>
              </a:pPr>
              <a:r>
                <a:rPr lang="en-US" sz="1500">
                  <a:latin typeface="Helvetica Neue LT Pro 75" panose="020B0604020202020204" pitchFamily="34" charset="77"/>
                </a:rPr>
                <a:t>a </a:t>
              </a:r>
              <a:r>
                <a:rPr lang="en-US" sz="1500" b="1">
                  <a:latin typeface="Helvetica Neue LT Pro 75" panose="020B0604020202020204" pitchFamily="34" charset="77"/>
                </a:rPr>
                <a:t>linear programming algorithm </a:t>
              </a:r>
              <a:r>
                <a:rPr lang="en-US" sz="1500">
                  <a:latin typeface="Helvetica Neue LT Pro 75" panose="020B0604020202020204" pitchFamily="34" charset="77"/>
                </a:rPr>
                <a:t>to </a:t>
              </a:r>
              <a:r>
                <a:rPr lang="en-US" sz="1500" b="1">
                  <a:latin typeface="Helvetica Neue LT Pro 75" panose="020B0604020202020204" pitchFamily="34" charset="77"/>
                </a:rPr>
                <a:t>optimize</a:t>
              </a:r>
              <a:r>
                <a:rPr lang="en-US" sz="1500">
                  <a:latin typeface="Helvetica Neue LT Pro 75" panose="020B0604020202020204" pitchFamily="34" charset="77"/>
                </a:rPr>
                <a:t> and </a:t>
              </a:r>
              <a:r>
                <a:rPr lang="en-US" sz="1500" b="1">
                  <a:latin typeface="Helvetica Neue LT Pro 75" panose="020B0604020202020204" pitchFamily="34" charset="77"/>
                </a:rPr>
                <a:t>allocate</a:t>
              </a:r>
              <a:r>
                <a:rPr lang="en-US" sz="1500">
                  <a:latin typeface="Helvetica Neue LT Pro 75" panose="020B0604020202020204" pitchFamily="34" charset="77"/>
                </a:rPr>
                <a:t> </a:t>
              </a:r>
              <a:r>
                <a:rPr lang="en-US" sz="1500" b="1">
                  <a:latin typeface="Helvetica Neue LT Pro 75" panose="020B0604020202020204" pitchFamily="34" charset="77"/>
                </a:rPr>
                <a:t>spending</a:t>
              </a:r>
              <a:r>
                <a:rPr lang="en-US" sz="1500">
                  <a:latin typeface="Helvetica Neue LT Pro 75" panose="020B0604020202020204" pitchFamily="34" charset="77"/>
                </a:rPr>
                <a:t> thereby</a:t>
              </a:r>
              <a:r>
                <a:rPr lang="en-US" sz="1500" b="1">
                  <a:latin typeface="Helvetica Neue LT Pro 75" panose="020B0604020202020204" pitchFamily="34" charset="77"/>
                </a:rPr>
                <a:t> maximizing sales</a:t>
              </a:r>
            </a:p>
            <a:p>
              <a:pPr algn="ctr">
                <a:lnSpc>
                  <a:spcPct val="100000"/>
                </a:lnSpc>
                <a:spcBef>
                  <a:spcPts val="0"/>
                </a:spcBef>
              </a:pPr>
              <a:endParaRPr lang="en-US" sz="1500" b="1">
                <a:latin typeface="Helvetica Neue LT Pro 75" panose="020B0604020202020204" pitchFamily="34" charset="77"/>
              </a:endParaRPr>
            </a:p>
            <a:p>
              <a:pPr algn="ctr">
                <a:lnSpc>
                  <a:spcPct val="100000"/>
                </a:lnSpc>
                <a:spcBef>
                  <a:spcPts val="0"/>
                </a:spcBef>
              </a:pPr>
              <a:r>
                <a:rPr lang="en-US" sz="1200">
                  <a:solidFill>
                    <a:schemeClr val="bg1">
                      <a:lumMod val="95000"/>
                    </a:schemeClr>
                  </a:solidFill>
                  <a:latin typeface="Helvetica Neue LT Pro 75" panose="020B0604020202020204" pitchFamily="34" charset="77"/>
                </a:rPr>
                <a:t>Current approach does not account for constraints like maximum budget, min-max spends per lever, etc.</a:t>
              </a:r>
            </a:p>
          </p:txBody>
        </p:sp>
        <p:sp>
          <p:nvSpPr>
            <p:cNvPr id="31" name="Arrow: Chevron 30">
              <a:extLst>
                <a:ext uri="{FF2B5EF4-FFF2-40B4-BE49-F238E27FC236}">
                  <a16:creationId xmlns:a16="http://schemas.microsoft.com/office/drawing/2014/main" id="{2CEF9D45-382F-4CB8-8371-7D0258FA83EC}"/>
                </a:ext>
              </a:extLst>
            </p:cNvPr>
            <p:cNvSpPr/>
            <p:nvPr/>
          </p:nvSpPr>
          <p:spPr>
            <a:xfrm>
              <a:off x="11824755" y="3130876"/>
              <a:ext cx="817504" cy="1503050"/>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5">
              <a:extLst>
                <a:ext uri="{FF2B5EF4-FFF2-40B4-BE49-F238E27FC236}">
                  <a16:creationId xmlns:a16="http://schemas.microsoft.com/office/drawing/2014/main" id="{C8984AA1-E337-49D2-8C2F-04F84DECE6D5}"/>
                </a:ext>
              </a:extLst>
            </p:cNvPr>
            <p:cNvSpPr txBox="1">
              <a:spLocks/>
            </p:cNvSpPr>
            <p:nvPr/>
          </p:nvSpPr>
          <p:spPr>
            <a:xfrm>
              <a:off x="8602101" y="4363235"/>
              <a:ext cx="3190875" cy="118764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a:latin typeface="Helvetica Neue LT Pro 75" panose="020B0604020202020204" pitchFamily="34" charset="77"/>
                </a:rPr>
                <a:t>Use</a:t>
              </a:r>
              <a:r>
                <a:rPr lang="en-US" b="1">
                  <a:latin typeface="Helvetica Neue LT Pro 75" panose="020B0604020202020204" pitchFamily="34" charset="77"/>
                </a:rPr>
                <a:t> supervised machine learning models (LASSO Regression) to identify key levers and their impact</a:t>
              </a:r>
            </a:p>
            <a:p>
              <a:pPr algn="ctr">
                <a:lnSpc>
                  <a:spcPct val="100000"/>
                </a:lnSpc>
                <a:spcBef>
                  <a:spcPts val="0"/>
                </a:spcBef>
              </a:pPr>
              <a:endParaRPr lang="en-US" b="1">
                <a:solidFill>
                  <a:srgbClr val="00B0F0"/>
                </a:solidFill>
                <a:latin typeface="Helvetica Neue LT Pro 75" panose="020B0604020202020204" pitchFamily="34" charset="77"/>
              </a:endParaRPr>
            </a:p>
            <a:p>
              <a:pPr algn="ctr">
                <a:lnSpc>
                  <a:spcPct val="100000"/>
                </a:lnSpc>
                <a:spcBef>
                  <a:spcPts val="0"/>
                </a:spcBef>
              </a:pPr>
              <a:r>
                <a:rPr lang="en-US" sz="1200" b="1">
                  <a:solidFill>
                    <a:schemeClr val="bg1">
                      <a:lumMod val="95000"/>
                    </a:schemeClr>
                  </a:solidFill>
                  <a:latin typeface="Helvetica Neue LT Pro 75" panose="020B0604020202020204" pitchFamily="34" charset="77"/>
                </a:rPr>
                <a:t>Identify, isolate, &amp; quantify </a:t>
              </a:r>
              <a:r>
                <a:rPr lang="en-US" sz="1200">
                  <a:solidFill>
                    <a:schemeClr val="bg1">
                      <a:lumMod val="95000"/>
                    </a:schemeClr>
                  </a:solidFill>
                  <a:latin typeface="Helvetica Neue LT Pro 75" panose="020B0604020202020204" pitchFamily="34" charset="77"/>
                </a:rPr>
                <a:t>impact of key levers</a:t>
              </a:r>
            </a:p>
          </p:txBody>
        </p:sp>
        <p:cxnSp>
          <p:nvCxnSpPr>
            <p:cNvPr id="37" name="Straight Connector 36">
              <a:extLst>
                <a:ext uri="{FF2B5EF4-FFF2-40B4-BE49-F238E27FC236}">
                  <a16:creationId xmlns:a16="http://schemas.microsoft.com/office/drawing/2014/main" id="{F7B10DF6-6F3E-4ED1-A2CA-CE997B905D5D}"/>
                </a:ext>
              </a:extLst>
            </p:cNvPr>
            <p:cNvCxnSpPr>
              <a:cxnSpLocks/>
            </p:cNvCxnSpPr>
            <p:nvPr/>
          </p:nvCxnSpPr>
          <p:spPr>
            <a:xfrm>
              <a:off x="12907593" y="3993000"/>
              <a:ext cx="29991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6" name="Picture 2" descr="Image result for kind logo">
            <a:extLst>
              <a:ext uri="{FF2B5EF4-FFF2-40B4-BE49-F238E27FC236}">
                <a16:creationId xmlns:a16="http://schemas.microsoft.com/office/drawing/2014/main" id="{7A9BA9E6-8642-4DB2-8129-90D511271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15" y="5863"/>
            <a:ext cx="1108997" cy="744728"/>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2">
            <a:extLst>
              <a:ext uri="{FF2B5EF4-FFF2-40B4-BE49-F238E27FC236}">
                <a16:creationId xmlns:a16="http://schemas.microsoft.com/office/drawing/2014/main" id="{6B449EB5-0520-4696-A539-36177EAFBA6D}"/>
              </a:ext>
            </a:extLst>
          </p:cNvPr>
          <p:cNvSpPr txBox="1">
            <a:spLocks/>
          </p:cNvSpPr>
          <p:nvPr/>
        </p:nvSpPr>
        <p:spPr>
          <a:xfrm>
            <a:off x="1616261" y="132545"/>
            <a:ext cx="8857130"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29" name="Text Placeholder 2">
            <a:extLst>
              <a:ext uri="{FF2B5EF4-FFF2-40B4-BE49-F238E27FC236}">
                <a16:creationId xmlns:a16="http://schemas.microsoft.com/office/drawing/2014/main" id="{7BFDF9BC-5B51-46B0-A54B-44E644DA0AD7}"/>
              </a:ext>
            </a:extLst>
          </p:cNvPr>
          <p:cNvSpPr txBox="1">
            <a:spLocks/>
          </p:cNvSpPr>
          <p:nvPr/>
        </p:nvSpPr>
        <p:spPr>
          <a:xfrm>
            <a:off x="1401930" y="5863"/>
            <a:ext cx="10058402" cy="89030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Helvetica Neue LT Pro 75" panose="020B0604020202020204"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a:t>A four step approach was followed to identify and quantify the impact of key activation levers driving revenue growth</a:t>
            </a:r>
          </a:p>
        </p:txBody>
      </p:sp>
      <p:sp>
        <p:nvSpPr>
          <p:cNvPr id="30" name="Text Placeholder 15">
            <a:extLst>
              <a:ext uri="{FF2B5EF4-FFF2-40B4-BE49-F238E27FC236}">
                <a16:creationId xmlns:a16="http://schemas.microsoft.com/office/drawing/2014/main" id="{5DD5AFF9-0121-4D57-A2FE-858DE08291BE}"/>
              </a:ext>
            </a:extLst>
          </p:cNvPr>
          <p:cNvSpPr txBox="1">
            <a:spLocks/>
          </p:cNvSpPr>
          <p:nvPr/>
        </p:nvSpPr>
        <p:spPr>
          <a:xfrm>
            <a:off x="3267149" y="3749501"/>
            <a:ext cx="2401202" cy="292075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kern="1200">
                <a:solidFill>
                  <a:schemeClr val="bg1"/>
                </a:solidFill>
                <a:latin typeface="Helvetica Neue LT Pro 55 Roman" panose="020B0604020202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Helvetica Neue LT Pro 55 Roman" panose="020B06040202020202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Helvetica Neue LT Pro 55 Roman" panose="020B06040202020202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Helvetica Neue LT Pro 55 Roman" panose="020B06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US" b="1">
                <a:latin typeface="Helvetica Neue LT Pro 75" panose="020B0604020202020204" pitchFamily="34" charset="77"/>
              </a:rPr>
              <a:t>Identify the right set of metric to use in the supervised model based on different analysis like quality, </a:t>
            </a:r>
            <a:r>
              <a:rPr lang="en-US" b="1"/>
              <a:t>univariate, bivariate, correlation, etc.</a:t>
            </a:r>
            <a:endParaRPr lang="en-US" b="1">
              <a:latin typeface="Helvetica Neue LT Pro 75" panose="020B0604020202020204" pitchFamily="34" charset="77"/>
            </a:endParaRPr>
          </a:p>
        </p:txBody>
      </p:sp>
    </p:spTree>
    <p:extLst>
      <p:ext uri="{BB962C8B-B14F-4D97-AF65-F5344CB8AC3E}">
        <p14:creationId xmlns:p14="http://schemas.microsoft.com/office/powerpoint/2010/main" val="57325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D3762-CB4A-4F7A-ABD6-85133B0BCB6C}"/>
              </a:ext>
            </a:extLst>
          </p:cNvPr>
          <p:cNvSpPr>
            <a:spLocks noGrp="1"/>
          </p:cNvSpPr>
          <p:nvPr>
            <p:ph type="body" sz="quarter" idx="12"/>
          </p:nvPr>
        </p:nvSpPr>
        <p:spPr>
          <a:xfrm>
            <a:off x="241026" y="716397"/>
            <a:ext cx="4914900" cy="1005147"/>
          </a:xfrm>
        </p:spPr>
        <p:txBody>
          <a:bodyPr/>
          <a:lstStyle/>
          <a:p>
            <a:r>
              <a:rPr lang="en-US" sz="4800" b="1"/>
              <a:t>Agenda</a:t>
            </a:r>
          </a:p>
        </p:txBody>
      </p:sp>
      <p:sp>
        <p:nvSpPr>
          <p:cNvPr id="3" name="Text Placeholder 2">
            <a:extLst>
              <a:ext uri="{FF2B5EF4-FFF2-40B4-BE49-F238E27FC236}">
                <a16:creationId xmlns:a16="http://schemas.microsoft.com/office/drawing/2014/main" id="{373C220C-7D8B-4BEC-A5B1-7459F6EB44EC}"/>
              </a:ext>
            </a:extLst>
          </p:cNvPr>
          <p:cNvSpPr>
            <a:spLocks noGrp="1"/>
          </p:cNvSpPr>
          <p:nvPr>
            <p:ph type="body" sz="quarter" idx="13"/>
          </p:nvPr>
        </p:nvSpPr>
        <p:spPr>
          <a:xfrm>
            <a:off x="6729351" y="1218969"/>
            <a:ext cx="5221617" cy="4871324"/>
          </a:xfrm>
        </p:spPr>
        <p:txBody>
          <a:bodyPr/>
          <a:lstStyle/>
          <a:p>
            <a:pPr marL="457178" indent="-457178">
              <a:buFont typeface="Arial" panose="020B0604020202020204" pitchFamily="34" charset="0"/>
              <a:buChar char="•"/>
            </a:pPr>
            <a:r>
              <a:rPr lang="en-US" sz="2400"/>
              <a:t>Project Scope</a:t>
            </a:r>
          </a:p>
          <a:p>
            <a:pPr marL="457178" indent="-457178">
              <a:buFont typeface="Arial" panose="020B0604020202020204" pitchFamily="34" charset="0"/>
              <a:buChar char="•"/>
            </a:pPr>
            <a:r>
              <a:rPr lang="en-US" sz="2400"/>
              <a:t>Problem Context &amp; Methodology </a:t>
            </a:r>
          </a:p>
          <a:p>
            <a:pPr marL="457178" indent="-457178">
              <a:buFont typeface="Arial" panose="020B0604020202020204" pitchFamily="34" charset="0"/>
              <a:buChar char="•"/>
            </a:pPr>
            <a:r>
              <a:rPr lang="en-US" sz="2400" b="1">
                <a:solidFill>
                  <a:srgbClr val="F1B700"/>
                </a:solidFill>
              </a:rPr>
              <a:t>Cross- country Executive Summary</a:t>
            </a:r>
          </a:p>
          <a:p>
            <a:pPr marL="457178" indent="-457178">
              <a:buFont typeface="Arial" panose="020B0604020202020204" pitchFamily="34" charset="0"/>
              <a:buChar char="•"/>
            </a:pPr>
            <a:r>
              <a:rPr lang="en-US" sz="2400"/>
              <a:t>Market Findings and Insights</a:t>
            </a:r>
          </a:p>
          <a:p>
            <a:pPr marL="457178" indent="-457178">
              <a:buFont typeface="Arial" panose="020B0604020202020204" pitchFamily="34" charset="0"/>
              <a:buChar char="•"/>
            </a:pPr>
            <a:r>
              <a:rPr lang="en-US" sz="2400"/>
              <a:t>Potential Next Steps</a:t>
            </a:r>
          </a:p>
          <a:p>
            <a:endParaRPr lang="en-US" sz="1800"/>
          </a:p>
        </p:txBody>
      </p:sp>
      <p:pic>
        <p:nvPicPr>
          <p:cNvPr id="4" name="Picture 2" descr="Image result for kind logo">
            <a:extLst>
              <a:ext uri="{FF2B5EF4-FFF2-40B4-BE49-F238E27FC236}">
                <a16:creationId xmlns:a16="http://schemas.microsoft.com/office/drawing/2014/main" id="{BDE81A8D-5859-4B64-B9EA-1C0E0A6CF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3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EE359-E549-4367-9A66-629E08112CC1}"/>
              </a:ext>
            </a:extLst>
          </p:cNvPr>
          <p:cNvSpPr>
            <a:spLocks noGrp="1"/>
          </p:cNvSpPr>
          <p:nvPr>
            <p:ph type="body" sz="quarter" idx="11"/>
          </p:nvPr>
        </p:nvSpPr>
        <p:spPr/>
        <p:txBody>
          <a:bodyPr/>
          <a:lstStyle/>
          <a:p>
            <a:r>
              <a:rPr lang="en-US" sz="7200"/>
              <a:t>Cross – Country Summary</a:t>
            </a:r>
          </a:p>
        </p:txBody>
      </p:sp>
      <p:sp>
        <p:nvSpPr>
          <p:cNvPr id="3" name="Text Placeholder 2">
            <a:extLst>
              <a:ext uri="{FF2B5EF4-FFF2-40B4-BE49-F238E27FC236}">
                <a16:creationId xmlns:a16="http://schemas.microsoft.com/office/drawing/2014/main" id="{08B5D7F5-D170-42D4-907A-845B7C630621}"/>
              </a:ext>
            </a:extLst>
          </p:cNvPr>
          <p:cNvSpPr>
            <a:spLocks noGrp="1"/>
          </p:cNvSpPr>
          <p:nvPr>
            <p:ph type="body" sz="quarter" idx="12"/>
          </p:nvPr>
        </p:nvSpPr>
        <p:spPr/>
        <p:txBody>
          <a:bodyPr/>
          <a:lstStyle/>
          <a:p>
            <a:r>
              <a:rPr lang="en-US"/>
              <a:t>What’s similar &amp; what’s not?</a:t>
            </a:r>
          </a:p>
        </p:txBody>
      </p:sp>
      <p:pic>
        <p:nvPicPr>
          <p:cNvPr id="4" name="Picture 2" descr="Image result for kind logo">
            <a:extLst>
              <a:ext uri="{FF2B5EF4-FFF2-40B4-BE49-F238E27FC236}">
                <a16:creationId xmlns:a16="http://schemas.microsoft.com/office/drawing/2014/main" id="{6E60822D-424C-43A9-9C29-93EBCF45F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 y="5863"/>
            <a:ext cx="1108997" cy="74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478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 - Title Slides">
  <a:themeElements>
    <a:clrScheme name="KIND Colours">
      <a:dk1>
        <a:srgbClr val="000000"/>
      </a:dk1>
      <a:lt1>
        <a:srgbClr val="FFFFFF"/>
      </a:lt1>
      <a:dk2>
        <a:srgbClr val="3D3B3B"/>
      </a:dk2>
      <a:lt2>
        <a:srgbClr val="E7E6E6"/>
      </a:lt2>
      <a:accent1>
        <a:srgbClr val="FEA900"/>
      </a:accent1>
      <a:accent2>
        <a:srgbClr val="D8262E"/>
      </a:accent2>
      <a:accent3>
        <a:srgbClr val="B9BE10"/>
      </a:accent3>
      <a:accent4>
        <a:srgbClr val="61B3E3"/>
      </a:accent4>
      <a:accent5>
        <a:srgbClr val="000000"/>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34F7EC50-1060-C540-A250-C7F7C9C1FCD2}"/>
    </a:ext>
  </a:extLst>
</a:theme>
</file>

<file path=ppt/theme/theme10.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8B4B3A8E-2F45-5949-9554-8A4D816A4828}"/>
    </a:ext>
  </a:extLst>
</a:theme>
</file>

<file path=ppt/theme/theme11.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2D5B34CA-5011-B24C-B1EE-E9868A828187}"/>
    </a:ext>
  </a:extLst>
</a:theme>
</file>

<file path=ppt/theme/theme12.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D78C21D0-8476-764C-B3F0-839EFEDC5873}"/>
    </a:ext>
  </a:extLst>
</a:theme>
</file>

<file path=ppt/theme/theme1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EFED5CB5-667A-6E4C-A8C5-6D29194FD2B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0 - Colou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165915F9-020B-184E-A162-AD2752AC05D1}"/>
    </a:ext>
  </a:extLst>
</a:theme>
</file>

<file path=ppt/theme/theme3.xml><?xml version="1.0" encoding="utf-8"?>
<a:theme xmlns:a="http://schemas.openxmlformats.org/drawingml/2006/main" name="4.0 - Colou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2715ACF3-69F3-3B42-A1C9-F213C8B7F92E}"/>
    </a:ext>
  </a:extLst>
</a:theme>
</file>

<file path=ppt/theme/theme4.xml><?xml version="1.0" encoding="utf-8"?>
<a:theme xmlns:a="http://schemas.openxmlformats.org/drawingml/2006/main" name="5.0 - Colou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027CFB0F-FE04-384B-A0A6-6BA74679BAE7}"/>
    </a:ext>
  </a:extLst>
</a:theme>
</file>

<file path=ppt/theme/theme5.xml><?xml version="1.0" encoding="utf-8"?>
<a:theme xmlns:a="http://schemas.openxmlformats.org/drawingml/2006/main" name="6.0 - Colou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862A9CED-BDA8-A042-9086-344380AE384A}"/>
    </a:ext>
  </a:extLst>
</a:theme>
</file>

<file path=ppt/theme/theme6.xml><?xml version="1.0" encoding="utf-8"?>
<a:theme xmlns:a="http://schemas.openxmlformats.org/drawingml/2006/main" name="7.0 - 2 Colour Block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88E17E9D-A040-8248-8913-9EED681EBE0B}"/>
    </a:ext>
  </a:extLst>
</a:theme>
</file>

<file path=ppt/theme/theme7.xml><?xml version="1.0" encoding="utf-8"?>
<a:theme xmlns:a="http://schemas.openxmlformats.org/drawingml/2006/main" name="8.0 - 3 Colour Block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29D2193F-D590-BD4A-AB6E-5A63D099BC5A}"/>
    </a:ext>
  </a:extLst>
</a:theme>
</file>

<file path=ppt/theme/theme8.xml><?xml version="1.0" encoding="utf-8"?>
<a:theme xmlns:a="http://schemas.openxmlformats.org/drawingml/2006/main" name="9.0 - Blac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6833231E-3B9E-B347-8881-8DB7E8167E32}"/>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ND-166-Core-Presentation" id="{F137808C-817B-4346-9BC8-5929A557989E}" vid="{EEE13C1A-A3CC-A041-885A-A4A681D1B86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238261E73C88439BB98AF91E7C8BB9" ma:contentTypeVersion="12" ma:contentTypeDescription="Create a new document." ma:contentTypeScope="" ma:versionID="ce24275585ad6faa1994631f599f0ad0">
  <xsd:schema xmlns:xsd="http://www.w3.org/2001/XMLSchema" xmlns:xs="http://www.w3.org/2001/XMLSchema" xmlns:p="http://schemas.microsoft.com/office/2006/metadata/properties" xmlns:ns2="df96cac6-5edc-4d96-a14f-21dec8cebb64" xmlns:ns3="e6f9aa0a-a4db-4c69-b1fa-f7c559ce6762" targetNamespace="http://schemas.microsoft.com/office/2006/metadata/properties" ma:root="true" ma:fieldsID="e48c4e51891a7ad7a9848e84a11e2199" ns2:_="" ns3:_="">
    <xsd:import namespace="df96cac6-5edc-4d96-a14f-21dec8cebb64"/>
    <xsd:import namespace="e6f9aa0a-a4db-4c69-b1fa-f7c559ce67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6cac6-5edc-4d96-a14f-21dec8cebb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6f9aa0a-a4db-4c69-b1fa-f7c559ce676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D3E63-E742-4743-B17F-C951610A8406}">
  <ds:schemaRefs>
    <ds:schemaRef ds:uri="http://schemas.microsoft.com/office/2006/metadata/properties"/>
    <ds:schemaRef ds:uri="http://www.w3.org/XML/1998/namespace"/>
    <ds:schemaRef ds:uri="df96cac6-5edc-4d96-a14f-21dec8cebb64"/>
    <ds:schemaRef ds:uri="http://schemas.microsoft.com/office/2006/documentManagement/types"/>
    <ds:schemaRef ds:uri="e6f9aa0a-a4db-4c69-b1fa-f7c559ce6762"/>
    <ds:schemaRef ds:uri="http://purl.org/dc/dcmitype/"/>
    <ds:schemaRef ds:uri="http://purl.org/dc/terms/"/>
    <ds:schemaRef ds:uri="http://schemas.openxmlformats.org/package/2006/metadata/core-propertie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FB0FDA51-924E-46EF-A080-974B27D93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96cac6-5edc-4d96-a14f-21dec8cebb64"/>
    <ds:schemaRef ds:uri="e6f9aa0a-a4db-4c69-b1fa-f7c559ce67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D8637B-1372-4348-8B77-1B4FE3B31A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TotalTime>
  <Words>4457</Words>
  <Application>Microsoft Office PowerPoint</Application>
  <PresentationFormat>Widescreen</PresentationFormat>
  <Paragraphs>871</Paragraphs>
  <Slides>58</Slides>
  <Notes>14</Notes>
  <HiddenSlides>0</HiddenSlides>
  <MMClips>0</MMClips>
  <ScaleCrop>false</ScaleCrop>
  <HeadingPairs>
    <vt:vector size="8" baseType="variant">
      <vt:variant>
        <vt:lpstr>Fonts Used</vt:lpstr>
      </vt:variant>
      <vt:variant>
        <vt:i4>7</vt:i4>
      </vt:variant>
      <vt:variant>
        <vt:lpstr>Theme</vt:lpstr>
      </vt:variant>
      <vt:variant>
        <vt:i4>13</vt:i4>
      </vt:variant>
      <vt:variant>
        <vt:lpstr>Embedded OLE Servers</vt:lpstr>
      </vt:variant>
      <vt:variant>
        <vt:i4>1</vt:i4>
      </vt:variant>
      <vt:variant>
        <vt:lpstr>Slide Titles</vt:lpstr>
      </vt:variant>
      <vt:variant>
        <vt:i4>58</vt:i4>
      </vt:variant>
    </vt:vector>
  </HeadingPairs>
  <TitlesOfParts>
    <vt:vector size="79" baseType="lpstr">
      <vt:lpstr>Arial</vt:lpstr>
      <vt:lpstr>Calibri</vt:lpstr>
      <vt:lpstr>Calibri Light</vt:lpstr>
      <vt:lpstr>Helvetica Neue</vt:lpstr>
      <vt:lpstr>Helvetica Neue LT Pro 55 Roman</vt:lpstr>
      <vt:lpstr>Helvetica Neue LT Pro 75</vt:lpstr>
      <vt:lpstr>Sentinel Light</vt:lpstr>
      <vt:lpstr>2.0 - Title Slides</vt:lpstr>
      <vt:lpstr>3.0 - Colour Slides</vt:lpstr>
      <vt:lpstr>4.0 - Colour Slides</vt:lpstr>
      <vt:lpstr>5.0 - Colour Slides</vt:lpstr>
      <vt:lpstr>6.0 - Colour Slides</vt:lpstr>
      <vt:lpstr>7.0 - 2 Colour Blocks</vt:lpstr>
      <vt:lpstr>8.0 - 3 Colour Blocks</vt:lpstr>
      <vt:lpstr>9.0 - Black Background</vt:lpstr>
      <vt:lpstr>Custom Design</vt:lpstr>
      <vt:lpstr>5_Custom Design</vt:lpstr>
      <vt:lpstr>7_Custom Design</vt:lpstr>
      <vt:lpstr>8_Custom Design</vt:lpstr>
      <vt:lpstr>3_Custom 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peter@wearegoodtimes.co.uk</dc:creator>
  <cp:lastModifiedBy>Kratika Katiyar</cp:lastModifiedBy>
  <cp:revision>1</cp:revision>
  <dcterms:created xsi:type="dcterms:W3CDTF">2019-07-16T10:11:13Z</dcterms:created>
  <dcterms:modified xsi:type="dcterms:W3CDTF">2020-04-27T17:20:17Z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0x01010080238261E73C88439BB98AF91E7C8BB9</vt:lpwstr>
  </property>
</Properties>
</file>